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57" r:id="rId2"/>
    <p:sldId id="261" r:id="rId3"/>
    <p:sldId id="448" r:id="rId4"/>
    <p:sldId id="258" r:id="rId5"/>
    <p:sldId id="259" r:id="rId6"/>
    <p:sldId id="260" r:id="rId7"/>
    <p:sldId id="262" r:id="rId8"/>
    <p:sldId id="431" r:id="rId9"/>
    <p:sldId id="445" r:id="rId10"/>
    <p:sldId id="279" r:id="rId11"/>
    <p:sldId id="451" r:id="rId12"/>
    <p:sldId id="452" r:id="rId13"/>
    <p:sldId id="453" r:id="rId14"/>
    <p:sldId id="454" r:id="rId15"/>
    <p:sldId id="263" r:id="rId16"/>
    <p:sldId id="419" r:id="rId17"/>
    <p:sldId id="420" r:id="rId18"/>
    <p:sldId id="446" r:id="rId19"/>
    <p:sldId id="265" r:id="rId20"/>
    <p:sldId id="287" r:id="rId21"/>
    <p:sldId id="427" r:id="rId22"/>
    <p:sldId id="356" r:id="rId23"/>
    <p:sldId id="428" r:id="rId24"/>
    <p:sldId id="264" r:id="rId25"/>
    <p:sldId id="450" r:id="rId26"/>
  </p:sldIdLst>
  <p:sldSz cx="12192000" cy="6858000"/>
  <p:notesSz cx="6858000" cy="9144000"/>
  <p:defaultTex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DB652C-93DD-4892-A71A-F277303EC307}" v="48" dt="2026-04-03T23:01:13.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7" autoAdjust="0"/>
    <p:restoredTop sz="86441" autoAdjust="0"/>
  </p:normalViewPr>
  <p:slideViewPr>
    <p:cSldViewPr snapToGrid="0">
      <p:cViewPr varScale="1">
        <p:scale>
          <a:sx n="78" d="100"/>
          <a:sy n="78" d="100"/>
        </p:scale>
        <p:origin x="96" y="396"/>
      </p:cViewPr>
      <p:guideLst/>
    </p:cSldViewPr>
  </p:slideViewPr>
  <p:outlineViewPr>
    <p:cViewPr>
      <p:scale>
        <a:sx n="33" d="100"/>
        <a:sy n="33" d="100"/>
      </p:scale>
      <p:origin x="0" y="-125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sh, Debbie" userId="58ace3b2-0769-45aa-9a02-919406ef3154" providerId="ADAL" clId="{E962B5F3-6454-4205-A034-4DD64AB8AD44}"/>
    <pc:docChg chg="undo custSel modSld modMainMaster">
      <pc:chgData name="Bush, Debbie" userId="58ace3b2-0769-45aa-9a02-919406ef3154" providerId="ADAL" clId="{E962B5F3-6454-4205-A034-4DD64AB8AD44}" dt="2026-04-03T23:01:13.941" v="186" actId="13244"/>
      <pc:docMkLst>
        <pc:docMk/>
      </pc:docMkLst>
      <pc:sldChg chg="modSp mod">
        <pc:chgData name="Bush, Debbie" userId="58ace3b2-0769-45aa-9a02-919406ef3154" providerId="ADAL" clId="{E962B5F3-6454-4205-A034-4DD64AB8AD44}" dt="2026-04-03T22:31:32.632" v="30" actId="962"/>
        <pc:sldMkLst>
          <pc:docMk/>
          <pc:sldMk cId="4274479388" sldId="257"/>
        </pc:sldMkLst>
        <pc:picChg chg="mod">
          <ac:chgData name="Bush, Debbie" userId="58ace3b2-0769-45aa-9a02-919406ef3154" providerId="ADAL" clId="{E962B5F3-6454-4205-A034-4DD64AB8AD44}" dt="2026-04-03T22:31:32.632" v="30" actId="962"/>
          <ac:picMkLst>
            <pc:docMk/>
            <pc:sldMk cId="4274479388" sldId="257"/>
            <ac:picMk id="5" creationId="{AFE1BC69-3C44-F05C-6D62-235382F08130}"/>
          </ac:picMkLst>
        </pc:picChg>
      </pc:sldChg>
      <pc:sldChg chg="delSp modSp mod">
        <pc:chgData name="Bush, Debbie" userId="58ace3b2-0769-45aa-9a02-919406ef3154" providerId="ADAL" clId="{E962B5F3-6454-4205-A034-4DD64AB8AD44}" dt="2026-04-03T22:56:08.079" v="161" actId="13244"/>
        <pc:sldMkLst>
          <pc:docMk/>
          <pc:sldMk cId="2973970106" sldId="258"/>
        </pc:sldMkLst>
        <pc:spChg chg="del mod">
          <ac:chgData name="Bush, Debbie" userId="58ace3b2-0769-45aa-9a02-919406ef3154" providerId="ADAL" clId="{E962B5F3-6454-4205-A034-4DD64AB8AD44}" dt="2026-04-03T22:31:40.943" v="31" actId="478"/>
          <ac:spMkLst>
            <pc:docMk/>
            <pc:sldMk cId="2973970106" sldId="258"/>
            <ac:spMk id="2" creationId="{BA87E4B6-D648-C226-1F66-93439592255B}"/>
          </ac:spMkLst>
        </pc:spChg>
        <pc:spChg chg="mod">
          <ac:chgData name="Bush, Debbie" userId="58ace3b2-0769-45aa-9a02-919406ef3154" providerId="ADAL" clId="{E962B5F3-6454-4205-A034-4DD64AB8AD44}" dt="2026-04-03T22:56:08.079" v="161" actId="13244"/>
          <ac:spMkLst>
            <pc:docMk/>
            <pc:sldMk cId="2973970106" sldId="258"/>
            <ac:spMk id="8" creationId="{0678490E-FA4D-2792-4576-58C1B4F4C3BF}"/>
          </ac:spMkLst>
        </pc:spChg>
        <pc:picChg chg="mod">
          <ac:chgData name="Bush, Debbie" userId="58ace3b2-0769-45aa-9a02-919406ef3154" providerId="ADAL" clId="{E962B5F3-6454-4205-A034-4DD64AB8AD44}" dt="2026-04-03T22:55:59.674" v="160" actId="13244"/>
          <ac:picMkLst>
            <pc:docMk/>
            <pc:sldMk cId="2973970106" sldId="258"/>
            <ac:picMk id="6" creationId="{B496BFFE-1553-BBE1-4650-D8EC360655C8}"/>
          </ac:picMkLst>
        </pc:picChg>
        <pc:picChg chg="mod">
          <ac:chgData name="Bush, Debbie" userId="58ace3b2-0769-45aa-9a02-919406ef3154" providerId="ADAL" clId="{E962B5F3-6454-4205-A034-4DD64AB8AD44}" dt="2026-04-03T22:32:19.665" v="35" actId="962"/>
          <ac:picMkLst>
            <pc:docMk/>
            <pc:sldMk cId="2973970106" sldId="258"/>
            <ac:picMk id="10" creationId="{F82AFDF0-76EA-3AF2-B4DB-7476A2127A68}"/>
          </ac:picMkLst>
        </pc:picChg>
      </pc:sldChg>
      <pc:sldChg chg="modSp mod">
        <pc:chgData name="Bush, Debbie" userId="58ace3b2-0769-45aa-9a02-919406ef3154" providerId="ADAL" clId="{E962B5F3-6454-4205-A034-4DD64AB8AD44}" dt="2026-04-03T22:50:49.648" v="125" actId="962"/>
        <pc:sldMkLst>
          <pc:docMk/>
          <pc:sldMk cId="2669444075" sldId="287"/>
        </pc:sldMkLst>
        <pc:picChg chg="mod">
          <ac:chgData name="Bush, Debbie" userId="58ace3b2-0769-45aa-9a02-919406ef3154" providerId="ADAL" clId="{E962B5F3-6454-4205-A034-4DD64AB8AD44}" dt="2026-04-03T22:50:49.648" v="125" actId="962"/>
          <ac:picMkLst>
            <pc:docMk/>
            <pc:sldMk cId="2669444075" sldId="287"/>
            <ac:picMk id="3" creationId="{5597C46F-2D7E-4A8C-CB8B-612B81A1CF81}"/>
          </ac:picMkLst>
        </pc:picChg>
      </pc:sldChg>
      <pc:sldChg chg="modSp">
        <pc:chgData name="Bush, Debbie" userId="58ace3b2-0769-45aa-9a02-919406ef3154" providerId="ADAL" clId="{E962B5F3-6454-4205-A034-4DD64AB8AD44}" dt="2026-04-03T23:01:13.941" v="186" actId="13244"/>
        <pc:sldMkLst>
          <pc:docMk/>
          <pc:sldMk cId="830464966" sldId="356"/>
        </pc:sldMkLst>
        <pc:spChg chg="mod">
          <ac:chgData name="Bush, Debbie" userId="58ace3b2-0769-45aa-9a02-919406ef3154" providerId="ADAL" clId="{E962B5F3-6454-4205-A034-4DD64AB8AD44}" dt="2026-04-03T23:01:13.941" v="186" actId="13244"/>
          <ac:spMkLst>
            <pc:docMk/>
            <pc:sldMk cId="830464966" sldId="356"/>
            <ac:spMk id="7" creationId="{E4F7CE59-DA3F-BCF8-4F20-BAD6F9752B92}"/>
          </ac:spMkLst>
        </pc:spChg>
      </pc:sldChg>
      <pc:sldChg chg="addSp modSp mod">
        <pc:chgData name="Bush, Debbie" userId="58ace3b2-0769-45aa-9a02-919406ef3154" providerId="ADAL" clId="{E962B5F3-6454-4205-A034-4DD64AB8AD44}" dt="2026-04-03T22:59:24.868" v="178" actId="13244"/>
        <pc:sldMkLst>
          <pc:docMk/>
          <pc:sldMk cId="1532486355" sldId="419"/>
        </pc:sldMkLst>
        <pc:spChg chg="add mod">
          <ac:chgData name="Bush, Debbie" userId="58ace3b2-0769-45aa-9a02-919406ef3154" providerId="ADAL" clId="{E962B5F3-6454-4205-A034-4DD64AB8AD44}" dt="2026-04-03T22:56:57.815" v="163" actId="13244"/>
          <ac:spMkLst>
            <pc:docMk/>
            <pc:sldMk cId="1532486355" sldId="419"/>
            <ac:spMk id="14" creationId="{F96FAB0F-AA41-6B1D-D1AA-08B4B4A194BF}"/>
          </ac:spMkLst>
        </pc:spChg>
        <pc:picChg chg="mod">
          <ac:chgData name="Bush, Debbie" userId="58ace3b2-0769-45aa-9a02-919406ef3154" providerId="ADAL" clId="{E962B5F3-6454-4205-A034-4DD64AB8AD44}" dt="2026-04-03T22:38:06.255" v="67" actId="962"/>
          <ac:picMkLst>
            <pc:docMk/>
            <pc:sldMk cId="1532486355" sldId="419"/>
            <ac:picMk id="2" creationId="{77ED25F7-F7EA-1BA5-1907-E256FA11294B}"/>
          </ac:picMkLst>
        </pc:picChg>
        <pc:picChg chg="mod">
          <ac:chgData name="Bush, Debbie" userId="58ace3b2-0769-45aa-9a02-919406ef3154" providerId="ADAL" clId="{E962B5F3-6454-4205-A034-4DD64AB8AD44}" dt="2026-04-03T22:57:28.861" v="164" actId="13244"/>
          <ac:picMkLst>
            <pc:docMk/>
            <pc:sldMk cId="1532486355" sldId="419"/>
            <ac:picMk id="4" creationId="{F0F09E96-83E6-7BFA-34A8-C8DB48FF3437}"/>
          </ac:picMkLst>
        </pc:picChg>
        <pc:picChg chg="mod">
          <ac:chgData name="Bush, Debbie" userId="58ace3b2-0769-45aa-9a02-919406ef3154" providerId="ADAL" clId="{E962B5F3-6454-4205-A034-4DD64AB8AD44}" dt="2026-04-03T22:57:34.332" v="165" actId="13244"/>
          <ac:picMkLst>
            <pc:docMk/>
            <pc:sldMk cId="1532486355" sldId="419"/>
            <ac:picMk id="5" creationId="{BBE70447-C864-D507-2C74-A1E11A625EE3}"/>
          </ac:picMkLst>
        </pc:picChg>
        <pc:picChg chg="mod">
          <ac:chgData name="Bush, Debbie" userId="58ace3b2-0769-45aa-9a02-919406ef3154" providerId="ADAL" clId="{E962B5F3-6454-4205-A034-4DD64AB8AD44}" dt="2026-04-03T22:58:02.723" v="167" actId="13244"/>
          <ac:picMkLst>
            <pc:docMk/>
            <pc:sldMk cId="1532486355" sldId="419"/>
            <ac:picMk id="7" creationId="{ADC5B4EC-855B-9986-C892-2C55788BAA5E}"/>
          </ac:picMkLst>
        </pc:picChg>
        <pc:picChg chg="mod">
          <ac:chgData name="Bush, Debbie" userId="58ace3b2-0769-45aa-9a02-919406ef3154" providerId="ADAL" clId="{E962B5F3-6454-4205-A034-4DD64AB8AD44}" dt="2026-04-03T22:57:48.487" v="166" actId="13244"/>
          <ac:picMkLst>
            <pc:docMk/>
            <pc:sldMk cId="1532486355" sldId="419"/>
            <ac:picMk id="8" creationId="{F49D0E48-F047-EFE9-64E9-78B8A5AFD6AB}"/>
          </ac:picMkLst>
        </pc:picChg>
        <pc:picChg chg="mod">
          <ac:chgData name="Bush, Debbie" userId="58ace3b2-0769-45aa-9a02-919406ef3154" providerId="ADAL" clId="{E962B5F3-6454-4205-A034-4DD64AB8AD44}" dt="2026-04-03T22:58:07.723" v="168" actId="13244"/>
          <ac:picMkLst>
            <pc:docMk/>
            <pc:sldMk cId="1532486355" sldId="419"/>
            <ac:picMk id="9" creationId="{E9148A72-2288-F4AE-7B48-3BAEFDA81DAA}"/>
          </ac:picMkLst>
        </pc:picChg>
        <pc:picChg chg="mod">
          <ac:chgData name="Bush, Debbie" userId="58ace3b2-0769-45aa-9a02-919406ef3154" providerId="ADAL" clId="{E962B5F3-6454-4205-A034-4DD64AB8AD44}" dt="2026-04-03T22:59:24.868" v="178" actId="13244"/>
          <ac:picMkLst>
            <pc:docMk/>
            <pc:sldMk cId="1532486355" sldId="419"/>
            <ac:picMk id="10" creationId="{B5A6E147-6885-0017-A01E-AB2F21C3E725}"/>
          </ac:picMkLst>
        </pc:picChg>
        <pc:picChg chg="mod">
          <ac:chgData name="Bush, Debbie" userId="58ace3b2-0769-45aa-9a02-919406ef3154" providerId="ADAL" clId="{E962B5F3-6454-4205-A034-4DD64AB8AD44}" dt="2026-04-03T22:58:59.747" v="174" actId="962"/>
          <ac:picMkLst>
            <pc:docMk/>
            <pc:sldMk cId="1532486355" sldId="419"/>
            <ac:picMk id="11" creationId="{D43177A5-A842-2A4E-1341-3A0768B2457F}"/>
          </ac:picMkLst>
        </pc:picChg>
        <pc:picChg chg="mod">
          <ac:chgData name="Bush, Debbie" userId="58ace3b2-0769-45aa-9a02-919406ef3154" providerId="ADAL" clId="{E962B5F3-6454-4205-A034-4DD64AB8AD44}" dt="2026-04-03T22:58:36.423" v="171" actId="13244"/>
          <ac:picMkLst>
            <pc:docMk/>
            <pc:sldMk cId="1532486355" sldId="419"/>
            <ac:picMk id="12" creationId="{38636544-8EE2-E98C-7A1C-9957B4001660}"/>
          </ac:picMkLst>
        </pc:picChg>
        <pc:picChg chg="mod">
          <ac:chgData name="Bush, Debbie" userId="58ace3b2-0769-45aa-9a02-919406ef3154" providerId="ADAL" clId="{E962B5F3-6454-4205-A034-4DD64AB8AD44}" dt="2026-04-03T22:59:15.373" v="177" actId="962"/>
          <ac:picMkLst>
            <pc:docMk/>
            <pc:sldMk cId="1532486355" sldId="419"/>
            <ac:picMk id="13" creationId="{96142D4E-C861-853A-77D4-9BA0A483D074}"/>
          </ac:picMkLst>
        </pc:picChg>
      </pc:sldChg>
      <pc:sldChg chg="addSp modSp mod">
        <pc:chgData name="Bush, Debbie" userId="58ace3b2-0769-45aa-9a02-919406ef3154" providerId="ADAL" clId="{E962B5F3-6454-4205-A034-4DD64AB8AD44}" dt="2026-04-03T23:00:57.114" v="185" actId="13244"/>
        <pc:sldMkLst>
          <pc:docMk/>
          <pc:sldMk cId="3677199759" sldId="420"/>
        </pc:sldMkLst>
        <pc:spChg chg="add mod">
          <ac:chgData name="Bush, Debbie" userId="58ace3b2-0769-45aa-9a02-919406ef3154" providerId="ADAL" clId="{E962B5F3-6454-4205-A034-4DD64AB8AD44}" dt="2026-04-03T22:59:55.615" v="179" actId="13244"/>
          <ac:spMkLst>
            <pc:docMk/>
            <pc:sldMk cId="3677199759" sldId="420"/>
            <ac:spMk id="2" creationId="{5B4EF9C2-5AB5-EDC8-4BA8-B3BE7D06C171}"/>
          </ac:spMkLst>
        </pc:spChg>
        <pc:picChg chg="mod">
          <ac:chgData name="Bush, Debbie" userId="58ace3b2-0769-45aa-9a02-919406ef3154" providerId="ADAL" clId="{E962B5F3-6454-4205-A034-4DD64AB8AD44}" dt="2026-04-03T22:46:07.860" v="103" actId="962"/>
          <ac:picMkLst>
            <pc:docMk/>
            <pc:sldMk cId="3677199759" sldId="420"/>
            <ac:picMk id="14" creationId="{F47974B0-550F-1994-E425-1054EFD110F0}"/>
          </ac:picMkLst>
        </pc:picChg>
        <pc:picChg chg="mod">
          <ac:chgData name="Bush, Debbie" userId="58ace3b2-0769-45aa-9a02-919406ef3154" providerId="ADAL" clId="{E962B5F3-6454-4205-A034-4DD64AB8AD44}" dt="2026-04-03T22:46:36.105" v="107" actId="962"/>
          <ac:picMkLst>
            <pc:docMk/>
            <pc:sldMk cId="3677199759" sldId="420"/>
            <ac:picMk id="15" creationId="{B70C356F-0129-D6BB-E853-6137FC30D5C0}"/>
          </ac:picMkLst>
        </pc:picChg>
        <pc:picChg chg="mod">
          <ac:chgData name="Bush, Debbie" userId="58ace3b2-0769-45aa-9a02-919406ef3154" providerId="ADAL" clId="{E962B5F3-6454-4205-A034-4DD64AB8AD44}" dt="2026-04-03T23:00:10.485" v="181" actId="962"/>
          <ac:picMkLst>
            <pc:docMk/>
            <pc:sldMk cId="3677199759" sldId="420"/>
            <ac:picMk id="16" creationId="{72CED243-CB71-882F-A39D-E8D3EEE64BE8}"/>
          </ac:picMkLst>
        </pc:picChg>
        <pc:picChg chg="mod">
          <ac:chgData name="Bush, Debbie" userId="58ace3b2-0769-45aa-9a02-919406ef3154" providerId="ADAL" clId="{E962B5F3-6454-4205-A034-4DD64AB8AD44}" dt="2026-04-03T23:00:10.575" v="182" actId="13244"/>
          <ac:picMkLst>
            <pc:docMk/>
            <pc:sldMk cId="3677199759" sldId="420"/>
            <ac:picMk id="17" creationId="{5D792774-92D0-8A39-E6FE-231193D9112D}"/>
          </ac:picMkLst>
        </pc:picChg>
        <pc:picChg chg="mod">
          <ac:chgData name="Bush, Debbie" userId="58ace3b2-0769-45aa-9a02-919406ef3154" providerId="ADAL" clId="{E962B5F3-6454-4205-A034-4DD64AB8AD44}" dt="2026-04-03T23:00:57.114" v="185" actId="13244"/>
          <ac:picMkLst>
            <pc:docMk/>
            <pc:sldMk cId="3677199759" sldId="420"/>
            <ac:picMk id="18" creationId="{393EB0A1-1DA5-330B-1454-413A8B31270D}"/>
          </ac:picMkLst>
        </pc:picChg>
        <pc:picChg chg="mod">
          <ac:chgData name="Bush, Debbie" userId="58ace3b2-0769-45aa-9a02-919406ef3154" providerId="ADAL" clId="{E962B5F3-6454-4205-A034-4DD64AB8AD44}" dt="2026-04-03T23:00:35.314" v="183" actId="13244"/>
          <ac:picMkLst>
            <pc:docMk/>
            <pc:sldMk cId="3677199759" sldId="420"/>
            <ac:picMk id="19" creationId="{374097EB-403D-2545-8045-96FF97F4F07A}"/>
          </ac:picMkLst>
        </pc:picChg>
        <pc:picChg chg="mod">
          <ac:chgData name="Bush, Debbie" userId="58ace3b2-0769-45aa-9a02-919406ef3154" providerId="ADAL" clId="{E962B5F3-6454-4205-A034-4DD64AB8AD44}" dt="2026-04-03T23:00:45.439" v="184" actId="13244"/>
          <ac:picMkLst>
            <pc:docMk/>
            <pc:sldMk cId="3677199759" sldId="420"/>
            <ac:picMk id="20" creationId="{240BEDF3-ECDD-6FAA-46BB-7AB985F772EC}"/>
          </ac:picMkLst>
        </pc:picChg>
        <pc:picChg chg="mod">
          <ac:chgData name="Bush, Debbie" userId="58ace3b2-0769-45aa-9a02-919406ef3154" providerId="ADAL" clId="{E962B5F3-6454-4205-A034-4DD64AB8AD44}" dt="2026-04-03T23:00:01.072" v="180" actId="13244"/>
          <ac:picMkLst>
            <pc:docMk/>
            <pc:sldMk cId="3677199759" sldId="420"/>
            <ac:picMk id="23" creationId="{6768C1CA-E73E-B24E-14F5-7EBB07C4F71A}"/>
          </ac:picMkLst>
        </pc:picChg>
      </pc:sldChg>
      <pc:sldChg chg="modSp mod">
        <pc:chgData name="Bush, Debbie" userId="58ace3b2-0769-45aa-9a02-919406ef3154" providerId="ADAL" clId="{E962B5F3-6454-4205-A034-4DD64AB8AD44}" dt="2026-04-03T22:53:14.125" v="145" actId="962"/>
        <pc:sldMkLst>
          <pc:docMk/>
          <pc:sldMk cId="3700204982" sldId="428"/>
        </pc:sldMkLst>
        <pc:picChg chg="mod">
          <ac:chgData name="Bush, Debbie" userId="58ace3b2-0769-45aa-9a02-919406ef3154" providerId="ADAL" clId="{E962B5F3-6454-4205-A034-4DD64AB8AD44}" dt="2026-04-03T22:51:11.998" v="129" actId="962"/>
          <ac:picMkLst>
            <pc:docMk/>
            <pc:sldMk cId="3700204982" sldId="428"/>
            <ac:picMk id="8" creationId="{7EE0F890-C066-00AF-A2E7-10707326570B}"/>
          </ac:picMkLst>
        </pc:picChg>
        <pc:picChg chg="mod">
          <ac:chgData name="Bush, Debbie" userId="58ace3b2-0769-45aa-9a02-919406ef3154" providerId="ADAL" clId="{E962B5F3-6454-4205-A034-4DD64AB8AD44}" dt="2026-04-03T22:51:43.905" v="133" actId="962"/>
          <ac:picMkLst>
            <pc:docMk/>
            <pc:sldMk cId="3700204982" sldId="428"/>
            <ac:picMk id="10" creationId="{8A30AD67-509C-6215-D9F5-CA85B247925A}"/>
          </ac:picMkLst>
        </pc:picChg>
        <pc:picChg chg="mod">
          <ac:chgData name="Bush, Debbie" userId="58ace3b2-0769-45aa-9a02-919406ef3154" providerId="ADAL" clId="{E962B5F3-6454-4205-A034-4DD64AB8AD44}" dt="2026-04-03T22:52:19.027" v="137" actId="962"/>
          <ac:picMkLst>
            <pc:docMk/>
            <pc:sldMk cId="3700204982" sldId="428"/>
            <ac:picMk id="12" creationId="{4AF6DE11-E88A-F80C-57A2-71003F9A56C9}"/>
          </ac:picMkLst>
        </pc:picChg>
        <pc:picChg chg="mod">
          <ac:chgData name="Bush, Debbie" userId="58ace3b2-0769-45aa-9a02-919406ef3154" providerId="ADAL" clId="{E962B5F3-6454-4205-A034-4DD64AB8AD44}" dt="2026-04-03T22:52:53.059" v="141" actId="962"/>
          <ac:picMkLst>
            <pc:docMk/>
            <pc:sldMk cId="3700204982" sldId="428"/>
            <ac:picMk id="14" creationId="{D76F3E63-728C-3A2F-49A5-7DEE815E74B1}"/>
          </ac:picMkLst>
        </pc:picChg>
        <pc:picChg chg="mod">
          <ac:chgData name="Bush, Debbie" userId="58ace3b2-0769-45aa-9a02-919406ef3154" providerId="ADAL" clId="{E962B5F3-6454-4205-A034-4DD64AB8AD44}" dt="2026-04-03T22:53:14.125" v="145" actId="962"/>
          <ac:picMkLst>
            <pc:docMk/>
            <pc:sldMk cId="3700204982" sldId="428"/>
            <ac:picMk id="16" creationId="{C289C83D-0E23-E1E1-85DB-7DB169ABB48C}"/>
          </ac:picMkLst>
        </pc:picChg>
      </pc:sldChg>
      <pc:sldChg chg="modSp mod">
        <pc:chgData name="Bush, Debbie" userId="58ace3b2-0769-45aa-9a02-919406ef3154" providerId="ADAL" clId="{E962B5F3-6454-4205-A034-4DD64AB8AD44}" dt="2026-04-03T22:33:52.423" v="43" actId="962"/>
        <pc:sldMkLst>
          <pc:docMk/>
          <pc:sldMk cId="672118333" sldId="431"/>
        </pc:sldMkLst>
        <pc:picChg chg="mod">
          <ac:chgData name="Bush, Debbie" userId="58ace3b2-0769-45aa-9a02-919406ef3154" providerId="ADAL" clId="{E962B5F3-6454-4205-A034-4DD64AB8AD44}" dt="2026-04-03T22:33:07.747" v="39" actId="962"/>
          <ac:picMkLst>
            <pc:docMk/>
            <pc:sldMk cId="672118333" sldId="431"/>
            <ac:picMk id="28" creationId="{95551296-A4E1-8D01-C9C0-E827D097C88F}"/>
          </ac:picMkLst>
        </pc:picChg>
        <pc:picChg chg="mod">
          <ac:chgData name="Bush, Debbie" userId="58ace3b2-0769-45aa-9a02-919406ef3154" providerId="ADAL" clId="{E962B5F3-6454-4205-A034-4DD64AB8AD44}" dt="2026-04-03T22:33:52.423" v="43" actId="962"/>
          <ac:picMkLst>
            <pc:docMk/>
            <pc:sldMk cId="672118333" sldId="431"/>
            <ac:picMk id="7170" creationId="{393F3A16-E5FC-28A7-EA22-F9FB41E3A0FF}"/>
          </ac:picMkLst>
        </pc:picChg>
      </pc:sldChg>
      <pc:sldChg chg="modSp mod">
        <pc:chgData name="Bush, Debbie" userId="58ace3b2-0769-45aa-9a02-919406ef3154" providerId="ADAL" clId="{E962B5F3-6454-4205-A034-4DD64AB8AD44}" dt="2026-04-03T22:56:31.721" v="162" actId="13244"/>
        <pc:sldMkLst>
          <pc:docMk/>
          <pc:sldMk cId="2783502432" sldId="445"/>
        </pc:sldMkLst>
        <pc:spChg chg="mod">
          <ac:chgData name="Bush, Debbie" userId="58ace3b2-0769-45aa-9a02-919406ef3154" providerId="ADAL" clId="{E962B5F3-6454-4205-A034-4DD64AB8AD44}" dt="2026-04-03T22:56:31.721" v="162" actId="13244"/>
          <ac:spMkLst>
            <pc:docMk/>
            <pc:sldMk cId="2783502432" sldId="445"/>
            <ac:spMk id="8" creationId="{4BBB8CE3-7C12-1982-D5F4-07D088F2FC03}"/>
          </ac:spMkLst>
        </pc:spChg>
        <pc:picChg chg="mod">
          <ac:chgData name="Bush, Debbie" userId="58ace3b2-0769-45aa-9a02-919406ef3154" providerId="ADAL" clId="{E962B5F3-6454-4205-A034-4DD64AB8AD44}" dt="2026-04-03T22:34:34.062" v="47" actId="962"/>
          <ac:picMkLst>
            <pc:docMk/>
            <pc:sldMk cId="2783502432" sldId="445"/>
            <ac:picMk id="7" creationId="{582AA83A-E33F-A694-78D8-E69069603A4C}"/>
          </ac:picMkLst>
        </pc:picChg>
      </pc:sldChg>
      <pc:sldChg chg="modSp">
        <pc:chgData name="Bush, Debbie" userId="58ace3b2-0769-45aa-9a02-919406ef3154" providerId="ADAL" clId="{E962B5F3-6454-4205-A034-4DD64AB8AD44}" dt="2026-04-03T22:53:45.137" v="149" actId="962"/>
        <pc:sldMkLst>
          <pc:docMk/>
          <pc:sldMk cId="2190827207" sldId="450"/>
        </pc:sldMkLst>
        <pc:picChg chg="mod">
          <ac:chgData name="Bush, Debbie" userId="58ace3b2-0769-45aa-9a02-919406ef3154" providerId="ADAL" clId="{E962B5F3-6454-4205-A034-4DD64AB8AD44}" dt="2026-04-03T22:53:45.137" v="149" actId="962"/>
          <ac:picMkLst>
            <pc:docMk/>
            <pc:sldMk cId="2190827207" sldId="450"/>
            <ac:picMk id="2050" creationId="{7FCC050A-3C7A-E781-BF65-643F9EE34233}"/>
          </ac:picMkLst>
        </pc:picChg>
      </pc:sldChg>
      <pc:sldChg chg="modSp mod">
        <pc:chgData name="Bush, Debbie" userId="58ace3b2-0769-45aa-9a02-919406ef3154" providerId="ADAL" clId="{E962B5F3-6454-4205-A034-4DD64AB8AD44}" dt="2026-04-03T22:34:51.574" v="51" actId="962"/>
        <pc:sldMkLst>
          <pc:docMk/>
          <pc:sldMk cId="2485710418" sldId="451"/>
        </pc:sldMkLst>
        <pc:picChg chg="mod">
          <ac:chgData name="Bush, Debbie" userId="58ace3b2-0769-45aa-9a02-919406ef3154" providerId="ADAL" clId="{E962B5F3-6454-4205-A034-4DD64AB8AD44}" dt="2026-04-03T22:34:51.574" v="51" actId="962"/>
          <ac:picMkLst>
            <pc:docMk/>
            <pc:sldMk cId="2485710418" sldId="451"/>
            <ac:picMk id="13" creationId="{53C5226D-9CD2-DB02-1A54-2B767E257D58}"/>
          </ac:picMkLst>
        </pc:picChg>
      </pc:sldChg>
      <pc:sldChg chg="modSp mod">
        <pc:chgData name="Bush, Debbie" userId="58ace3b2-0769-45aa-9a02-919406ef3154" providerId="ADAL" clId="{E962B5F3-6454-4205-A034-4DD64AB8AD44}" dt="2026-04-03T22:35:22.511" v="55" actId="962"/>
        <pc:sldMkLst>
          <pc:docMk/>
          <pc:sldMk cId="2744989187" sldId="452"/>
        </pc:sldMkLst>
        <pc:picChg chg="mod">
          <ac:chgData name="Bush, Debbie" userId="58ace3b2-0769-45aa-9a02-919406ef3154" providerId="ADAL" clId="{E962B5F3-6454-4205-A034-4DD64AB8AD44}" dt="2026-04-03T22:35:22.511" v="55" actId="962"/>
          <ac:picMkLst>
            <pc:docMk/>
            <pc:sldMk cId="2744989187" sldId="452"/>
            <ac:picMk id="6" creationId="{2C97AFCC-1FB3-9703-B12B-D98A52F909F7}"/>
          </ac:picMkLst>
        </pc:picChg>
      </pc:sldChg>
      <pc:sldChg chg="modSp mod">
        <pc:chgData name="Bush, Debbie" userId="58ace3b2-0769-45aa-9a02-919406ef3154" providerId="ADAL" clId="{E962B5F3-6454-4205-A034-4DD64AB8AD44}" dt="2026-04-03T22:36:24.901" v="59" actId="962"/>
        <pc:sldMkLst>
          <pc:docMk/>
          <pc:sldMk cId="2859553222" sldId="453"/>
        </pc:sldMkLst>
        <pc:picChg chg="mod">
          <ac:chgData name="Bush, Debbie" userId="58ace3b2-0769-45aa-9a02-919406ef3154" providerId="ADAL" clId="{E962B5F3-6454-4205-A034-4DD64AB8AD44}" dt="2026-04-03T22:36:24.901" v="59" actId="962"/>
          <ac:picMkLst>
            <pc:docMk/>
            <pc:sldMk cId="2859553222" sldId="453"/>
            <ac:picMk id="7" creationId="{9FF0AF6B-0CB8-F691-6CB1-ACFDC90EB386}"/>
          </ac:picMkLst>
        </pc:picChg>
      </pc:sldChg>
      <pc:sldChg chg="modSp mod">
        <pc:chgData name="Bush, Debbie" userId="58ace3b2-0769-45aa-9a02-919406ef3154" providerId="ADAL" clId="{E962B5F3-6454-4205-A034-4DD64AB8AD44}" dt="2026-04-03T22:37:40.810" v="63" actId="962"/>
        <pc:sldMkLst>
          <pc:docMk/>
          <pc:sldMk cId="772548707" sldId="454"/>
        </pc:sldMkLst>
        <pc:picChg chg="mod">
          <ac:chgData name="Bush, Debbie" userId="58ace3b2-0769-45aa-9a02-919406ef3154" providerId="ADAL" clId="{E962B5F3-6454-4205-A034-4DD64AB8AD44}" dt="2026-04-03T22:37:40.810" v="63" actId="962"/>
          <ac:picMkLst>
            <pc:docMk/>
            <pc:sldMk cId="772548707" sldId="454"/>
            <ac:picMk id="5" creationId="{4D1445B0-49F9-A959-04C3-65A143C00BF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5FF2D-8DC2-4030-B008-E29DDA29AC07}"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B49C79-EBAE-41C8-8CC5-D727EC97355F}" type="slidenum">
              <a:rPr lang="en-US" smtClean="0"/>
              <a:t>‹#›</a:t>
            </a:fld>
            <a:endParaRPr lang="en-US"/>
          </a:p>
        </p:txBody>
      </p:sp>
    </p:spTree>
    <p:extLst>
      <p:ext uri="{BB962C8B-B14F-4D97-AF65-F5344CB8AC3E}">
        <p14:creationId xmlns:p14="http://schemas.microsoft.com/office/powerpoint/2010/main" val="2929738523"/>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Super quick spiel about who TFS is</a:t>
            </a:r>
          </a:p>
          <a:p>
            <a:endParaRPr lang="en-US"/>
          </a:p>
        </p:txBody>
      </p:sp>
      <p:sp>
        <p:nvSpPr>
          <p:cNvPr id="4" name="Slide Number Placeholder 3"/>
          <p:cNvSpPr>
            <a:spLocks noGrp="1"/>
          </p:cNvSpPr>
          <p:nvPr>
            <p:ph type="sldNum" sz="quarter" idx="5"/>
          </p:nvPr>
        </p:nvSpPr>
        <p:spPr/>
        <p:txBody>
          <a:bodyPr/>
          <a:lstStyle/>
          <a:p>
            <a:fld id="{17B4398C-E319-4287-963A-59E6DBD5DA9A}" type="slidenum">
              <a:rPr lang="en-US" smtClean="0"/>
              <a:t>3</a:t>
            </a:fld>
            <a:endParaRPr lang="en-US"/>
          </a:p>
        </p:txBody>
      </p:sp>
    </p:spTree>
    <p:extLst>
      <p:ext uri="{BB962C8B-B14F-4D97-AF65-F5344CB8AC3E}">
        <p14:creationId xmlns:p14="http://schemas.microsoft.com/office/powerpoint/2010/main" val="928885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chrome-extension://</a:t>
            </a:r>
            <a:r>
              <a:rPr lang="en-US" err="1"/>
              <a:t>efaidnbmnnnibpcajpcglclefindmkaj</a:t>
            </a:r>
            <a:r>
              <a:rPr lang="en-US"/>
              <a:t>/https://tfsweb.tamu.edu/uploadedFiles/TFSMain/Learn_and_Explore/Conservation_Education_Resources/Tree%20Cookie%20Parts.pdf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FB67A7-2617-4C67-8A55-B6FA224862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138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individual slides for picture citations.</a:t>
            </a:r>
          </a:p>
        </p:txBody>
      </p:sp>
      <p:sp>
        <p:nvSpPr>
          <p:cNvPr id="4" name="Slide Number Placeholder 3"/>
          <p:cNvSpPr>
            <a:spLocks noGrp="1"/>
          </p:cNvSpPr>
          <p:nvPr>
            <p:ph type="sldNum" sz="quarter" idx="5"/>
          </p:nvPr>
        </p:nvSpPr>
        <p:spPr/>
        <p:txBody>
          <a:bodyPr/>
          <a:lstStyle/>
          <a:p>
            <a:fld id="{FED66E8A-6241-4C27-8C92-92A1B0C5AD61}" type="slidenum">
              <a:rPr lang="en-US" smtClean="0"/>
              <a:t>16</a:t>
            </a:fld>
            <a:endParaRPr lang="en-US"/>
          </a:p>
        </p:txBody>
      </p:sp>
    </p:spTree>
    <p:extLst>
      <p:ext uri="{BB962C8B-B14F-4D97-AF65-F5344CB8AC3E}">
        <p14:creationId xmlns:p14="http://schemas.microsoft.com/office/powerpoint/2010/main" val="3231348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9FC-1BD1-5344-A7E2-7AC27B959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FFBEE-5F54-56C3-4B46-B174238F3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68CC3-9964-60B3-EBB2-DFDFC53BB212}"/>
              </a:ext>
            </a:extLst>
          </p:cNvPr>
          <p:cNvSpPr>
            <a:spLocks noGrp="1"/>
          </p:cNvSpPr>
          <p:nvPr>
            <p:ph type="body" idx="1"/>
          </p:nvPr>
        </p:nvSpPr>
        <p:spPr/>
        <p:txBody>
          <a:bodyPr/>
          <a:lstStyle/>
          <a:p>
            <a:r>
              <a:rPr lang="en-US"/>
              <a:t>See individual slides for picture citations.</a:t>
            </a:r>
          </a:p>
        </p:txBody>
      </p:sp>
      <p:sp>
        <p:nvSpPr>
          <p:cNvPr id="4" name="Slide Number Placeholder 3">
            <a:extLst>
              <a:ext uri="{FF2B5EF4-FFF2-40B4-BE49-F238E27FC236}">
                <a16:creationId xmlns:a16="http://schemas.microsoft.com/office/drawing/2014/main" id="{966F904E-5072-CBCC-3C68-37EAE72F5F27}"/>
              </a:ext>
            </a:extLst>
          </p:cNvPr>
          <p:cNvSpPr>
            <a:spLocks noGrp="1"/>
          </p:cNvSpPr>
          <p:nvPr>
            <p:ph type="sldNum" sz="quarter" idx="5"/>
          </p:nvPr>
        </p:nvSpPr>
        <p:spPr/>
        <p:txBody>
          <a:bodyPr/>
          <a:lstStyle/>
          <a:p>
            <a:fld id="{FED66E8A-6241-4C27-8C92-92A1B0C5AD61}" type="slidenum">
              <a:rPr lang="en-US" smtClean="0"/>
              <a:t>17</a:t>
            </a:fld>
            <a:endParaRPr lang="en-US"/>
          </a:p>
        </p:txBody>
      </p:sp>
    </p:spTree>
    <p:extLst>
      <p:ext uri="{BB962C8B-B14F-4D97-AF65-F5344CB8AC3E}">
        <p14:creationId xmlns:p14="http://schemas.microsoft.com/office/powerpoint/2010/main" val="413361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http://texastreeid.tamu.edu/content/howToID/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D66E8A-6241-4C27-8C92-92A1B0C5AD6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1854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ctrTitle"/>
          </p:nvPr>
        </p:nvSpPr>
        <p:spPr>
          <a:xfrm>
            <a:off x="2692399" y="1871132"/>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9" y="3657598"/>
            <a:ext cx="6815669" cy="1320802"/>
          </a:xfrm>
        </p:spPr>
        <p:txBody>
          <a:bodyPr anchor="t">
            <a:normAutofit/>
          </a:bodyPr>
          <a:lstStyle>
            <a:lvl1pPr marL="0" indent="0" algn="ctr">
              <a:buNone/>
              <a:defRPr sz="2100">
                <a:solidFill>
                  <a:schemeClr val="tx1"/>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3" y="5037663"/>
            <a:ext cx="897467" cy="279400"/>
          </a:xfrm>
        </p:spPr>
        <p:txBody>
          <a:bodyPr/>
          <a:lstStyle/>
          <a:p>
            <a:fld id="{83B3DE4D-6D16-4119-87DF-87AF07C32BB0}" type="datetimeFigureOut">
              <a:rPr lang="en-US" smtClean="0"/>
              <a:t>4/3/2026</a:t>
            </a:fld>
            <a:endParaRPr lang="en-US"/>
          </a:p>
        </p:txBody>
      </p:sp>
      <p:sp>
        <p:nvSpPr>
          <p:cNvPr id="5" name="Footer Placeholder 4"/>
          <p:cNvSpPr>
            <a:spLocks noGrp="1"/>
          </p:cNvSpPr>
          <p:nvPr>
            <p:ph type="ftr" sz="quarter" idx="11"/>
          </p:nvPr>
        </p:nvSpPr>
        <p:spPr>
          <a:xfrm>
            <a:off x="2692398" y="5037663"/>
            <a:ext cx="5214635" cy="279400"/>
          </a:xfrm>
        </p:spPr>
        <p:txBody>
          <a:bodyPr/>
          <a:lstStyle/>
          <a:p>
            <a:endParaRPr lang="en-US"/>
          </a:p>
        </p:txBody>
      </p:sp>
      <p:sp>
        <p:nvSpPr>
          <p:cNvPr id="6" name="Slide Number Placeholder 5"/>
          <p:cNvSpPr>
            <a:spLocks noGrp="1"/>
          </p:cNvSpPr>
          <p:nvPr>
            <p:ph type="sldNum" sz="quarter" idx="12"/>
          </p:nvPr>
        </p:nvSpPr>
        <p:spPr>
          <a:xfrm>
            <a:off x="8956901" y="5037663"/>
            <a:ext cx="551167" cy="279400"/>
          </a:xfrm>
        </p:spPr>
        <p:txBody>
          <a:bodyPr/>
          <a:lstStyle/>
          <a:p>
            <a:fld id="{4A129169-FCCD-457B-863B-EA52A9F7CB78}"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7723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2"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400"/>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en-US"/>
              <a:t>Click icon to add picture</a:t>
            </a:r>
          </a:p>
        </p:txBody>
      </p:sp>
      <p:sp>
        <p:nvSpPr>
          <p:cNvPr id="4" name="Text Placeholder 3"/>
          <p:cNvSpPr>
            <a:spLocks noGrp="1"/>
          </p:cNvSpPr>
          <p:nvPr>
            <p:ph type="body" sz="half" idx="2"/>
          </p:nvPr>
        </p:nvSpPr>
        <p:spPr>
          <a:xfrm>
            <a:off x="1295402" y="5382153"/>
            <a:ext cx="9609666" cy="493712"/>
          </a:xfrm>
        </p:spPr>
        <p:txBody>
          <a:bodyPr>
            <a:normAutofit/>
          </a:bodyPr>
          <a:lstStyle>
            <a:lvl1pPr marL="0" indent="0" algn="ctr">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B3DE4D-6D16-4119-87DF-87AF07C32BB0}"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129169-FCCD-457B-863B-EA52A9F7CB78}" type="slidenum">
              <a:rPr lang="en-US" smtClean="0"/>
              <a:t>‹#›</a:t>
            </a:fld>
            <a:endParaRPr lang="en-US"/>
          </a:p>
        </p:txBody>
      </p:sp>
    </p:spTree>
    <p:extLst>
      <p:ext uri="{BB962C8B-B14F-4D97-AF65-F5344CB8AC3E}">
        <p14:creationId xmlns:p14="http://schemas.microsoft.com/office/powerpoint/2010/main" val="262432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400"/>
            <a:ext cx="9592732" cy="1532467"/>
          </a:xfrm>
        </p:spPr>
        <p:txBody>
          <a:bodyPr anchor="ctr">
            <a:normAutofit/>
          </a:bodyPr>
          <a:lstStyle>
            <a:lvl1pPr marL="0" indent="0" algn="ctr">
              <a:buNone/>
              <a:defRPr sz="20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3DE4D-6D16-4119-87DF-87AF07C32BB0}"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cxnSp>
        <p:nvCxnSpPr>
          <p:cNvPr id="15" name="Straight Connector 14"/>
          <p:cNvCxnSpPr/>
          <p:nvPr/>
        </p:nvCxnSpPr>
        <p:spPr>
          <a:xfrm>
            <a:off x="1396170"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5124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4"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2" y="4343400"/>
            <a:ext cx="9609666" cy="1532467"/>
          </a:xfrm>
        </p:spPr>
        <p:txBody>
          <a:bodyPr anchor="ctr">
            <a:normAutofit/>
          </a:bodyPr>
          <a:lstStyle>
            <a:lvl1pPr marL="0" indent="0" algn="ctr">
              <a:buNone/>
              <a:defRPr sz="20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3DE4D-6D16-4119-87DF-87AF07C32BB0}"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70"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2350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3DE4D-6D16-4119-87DF-87AF07C32BB0}"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spTree>
    <p:extLst>
      <p:ext uri="{BB962C8B-B14F-4D97-AF65-F5344CB8AC3E}">
        <p14:creationId xmlns:p14="http://schemas.microsoft.com/office/powerpoint/2010/main" val="4049130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4"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3DE4D-6D16-4119-87DF-87AF07C32BB0}"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70"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9888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400"/>
            <a:ext cx="9609670" cy="1405467"/>
          </a:xfrm>
        </p:spPr>
        <p:txBody>
          <a:bodyPr anchor="t">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3DE4D-6D16-4119-87DF-87AF07C32BB0}"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cxnSp>
        <p:nvCxnSpPr>
          <p:cNvPr id="15" name="Straight Connector 14"/>
          <p:cNvCxnSpPr/>
          <p:nvPr/>
        </p:nvCxnSpPr>
        <p:spPr>
          <a:xfrm>
            <a:off x="1396170"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1499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3DE4D-6D16-4119-87DF-87AF07C32BB0}"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cxnSp>
        <p:nvCxnSpPr>
          <p:cNvPr id="14" name="Straight Connector 13"/>
          <p:cNvCxnSpPr/>
          <p:nvPr/>
        </p:nvCxnSpPr>
        <p:spPr>
          <a:xfrm>
            <a:off x="1396170"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2597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7" y="982132"/>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9"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3DE4D-6D16-4119-87DF-87AF07C32BB0}"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9026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70"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3DE4D-6D16-4119-87DF-87AF07C32BB0}"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spTree>
    <p:extLst>
      <p:ext uri="{BB962C8B-B14F-4D97-AF65-F5344CB8AC3E}">
        <p14:creationId xmlns:p14="http://schemas.microsoft.com/office/powerpoint/2010/main" val="284377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8" y="3846052"/>
            <a:ext cx="8158690" cy="954547"/>
          </a:xfrm>
        </p:spPr>
        <p:txBody>
          <a:bodyPr anchor="t">
            <a:normAutofit/>
          </a:bodyPr>
          <a:lstStyle>
            <a:lvl1pPr marL="0" indent="0" algn="ctr">
              <a:buNone/>
              <a:defRPr sz="2400">
                <a:solidFill>
                  <a:schemeClr val="tx1"/>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3DE4D-6D16-4119-87DF-87AF07C32BB0}"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6801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70"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B3DE4D-6D16-4119-87DF-87AF07C32BB0}"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129169-FCCD-457B-863B-EA52A9F7CB78}" type="slidenum">
              <a:rPr lang="en-US" smtClean="0"/>
              <a:t>‹#›</a:t>
            </a:fld>
            <a:endParaRPr lang="en-US"/>
          </a:p>
        </p:txBody>
      </p:sp>
    </p:spTree>
    <p:extLst>
      <p:ext uri="{BB962C8B-B14F-4D97-AF65-F5344CB8AC3E}">
        <p14:creationId xmlns:p14="http://schemas.microsoft.com/office/powerpoint/2010/main" val="2096091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4"/>
            <a:ext cx="4718304" cy="576262"/>
          </a:xfrm>
        </p:spPr>
        <p:txBody>
          <a:bodyPr anchor="b">
            <a:noAutofit/>
          </a:bodyPr>
          <a:lstStyle>
            <a:lvl1pPr marL="0" indent="0">
              <a:buNone/>
              <a:defRPr sz="2800" b="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3"/>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1" y="2658534"/>
            <a:ext cx="4718304" cy="576262"/>
          </a:xfrm>
        </p:spPr>
        <p:txBody>
          <a:bodyPr anchor="b">
            <a:noAutofit/>
          </a:bodyPr>
          <a:lstStyle>
            <a:lvl1pPr marL="0" indent="0">
              <a:buNone/>
              <a:defRPr sz="2800" b="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3"/>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B3DE4D-6D16-4119-87DF-87AF07C32BB0}" type="datetimeFigureOut">
              <a:rPr lang="en-US" smtClean="0"/>
              <a:t>4/3/2026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129169-FCCD-457B-863B-EA52A9F7CB78}" type="slidenum">
              <a:rPr lang="en-US" smtClean="0"/>
              <a:t>‹#›</a:t>
            </a:fld>
            <a:endParaRPr lang="en-US"/>
          </a:p>
        </p:txBody>
      </p:sp>
      <p:cxnSp>
        <p:nvCxnSpPr>
          <p:cNvPr id="18" name="Straight Connector 17"/>
          <p:cNvCxnSpPr/>
          <p:nvPr/>
        </p:nvCxnSpPr>
        <p:spPr>
          <a:xfrm>
            <a:off x="1396170"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9861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3DE4D-6D16-4119-87DF-87AF07C32BB0}" type="datetimeFigureOut">
              <a:rPr lang="en-US" smtClean="0"/>
              <a:t>4/3/2026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129169-FCCD-457B-863B-EA52A9F7CB78}" type="slidenum">
              <a:rPr lang="en-US" smtClean="0"/>
              <a:t>‹#›</a:t>
            </a:fld>
            <a:endParaRPr lang="en-US"/>
          </a:p>
        </p:txBody>
      </p:sp>
      <p:cxnSp>
        <p:nvCxnSpPr>
          <p:cNvPr id="14" name="Straight Connector 13"/>
          <p:cNvCxnSpPr/>
          <p:nvPr/>
        </p:nvCxnSpPr>
        <p:spPr>
          <a:xfrm>
            <a:off x="1396170"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2900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3DE4D-6D16-4119-87DF-87AF07C32BB0}" type="datetimeFigureOut">
              <a:rPr lang="en-US" smtClean="0"/>
              <a:t>4/3/2026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129169-FCCD-457B-863B-EA52A9F7CB78}" type="slidenum">
              <a:rPr lang="en-US" smtClean="0"/>
              <a:t>‹#›</a:t>
            </a:fld>
            <a:endParaRPr lang="en-US"/>
          </a:p>
        </p:txBody>
      </p:sp>
    </p:spTree>
    <p:extLst>
      <p:ext uri="{BB962C8B-B14F-4D97-AF65-F5344CB8AC3E}">
        <p14:creationId xmlns:p14="http://schemas.microsoft.com/office/powerpoint/2010/main" val="3769127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2"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2"/>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2" y="3031065"/>
            <a:ext cx="3718455" cy="2438404"/>
          </a:xfrm>
        </p:spPr>
        <p:txBody>
          <a:bodyPr anchor="t">
            <a:normAutofit/>
          </a:bodyPr>
          <a:lstStyle>
            <a:lvl1pPr marL="0" indent="0" algn="ctr">
              <a:buNone/>
              <a:defRPr sz="16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B3DE4D-6D16-4119-87DF-87AF07C32BB0}"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129169-FCCD-457B-863B-EA52A9F7CB78}" type="slidenum">
              <a:rPr lang="en-US" smtClean="0"/>
              <a:t>‹#›</a:t>
            </a:fld>
            <a:endParaRPr lang="en-US"/>
          </a:p>
        </p:txBody>
      </p:sp>
      <p:cxnSp>
        <p:nvCxnSpPr>
          <p:cNvPr id="16" name="Straight Connector 15"/>
          <p:cNvCxnSpPr/>
          <p:nvPr/>
        </p:nvCxnSpPr>
        <p:spPr>
          <a:xfrm>
            <a:off x="1396170"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974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2"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B3DE4D-6D16-4119-87DF-87AF07C32BB0}"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129169-FCCD-457B-863B-EA52A9F7CB78}" type="slidenum">
              <a:rPr lang="en-US" smtClean="0"/>
              <a:t>‹#›</a:t>
            </a:fld>
            <a:endParaRPr lang="en-US"/>
          </a:p>
        </p:txBody>
      </p:sp>
    </p:spTree>
    <p:extLst>
      <p:ext uri="{BB962C8B-B14F-4D97-AF65-F5344CB8AC3E}">
        <p14:creationId xmlns:p14="http://schemas.microsoft.com/office/powerpoint/2010/main" val="948832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Placeholder 1"/>
          <p:cNvSpPr>
            <a:spLocks noGrp="1"/>
          </p:cNvSpPr>
          <p:nvPr>
            <p:ph type="title"/>
          </p:nvPr>
        </p:nvSpPr>
        <p:spPr>
          <a:xfrm>
            <a:off x="1295402" y="982133"/>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3B3DE4D-6D16-4119-87DF-87AF07C32BB0}" type="datetimeFigureOut">
              <a:rPr lang="en-US" smtClean="0"/>
              <a:t>4/3/2026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2"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A129169-FCCD-457B-863B-EA52A9F7CB78}" type="slidenum">
              <a:rPr lang="en-US" smtClean="0"/>
              <a:t>‹#›</a:t>
            </a:fld>
            <a:endParaRPr lang="en-US"/>
          </a:p>
        </p:txBody>
      </p:sp>
    </p:spTree>
    <p:extLst>
      <p:ext uri="{BB962C8B-B14F-4D97-AF65-F5344CB8AC3E}">
        <p14:creationId xmlns:p14="http://schemas.microsoft.com/office/powerpoint/2010/main" val="382192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23"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64" indent="-285764" algn="l" defTabSz="457223"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87" indent="-285764" algn="l" defTabSz="457223"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210" indent="-285764" algn="l" defTabSz="457223"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127" indent="-171459" algn="l" defTabSz="45722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350" indent="-171459" algn="l" defTabSz="45722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726" indent="-228611" algn="l" defTabSz="45722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949" indent="-228611" algn="l" defTabSz="45722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171" indent="-228611" algn="l" defTabSz="45722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394" indent="-228611" algn="l" defTabSz="45722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9" algn="l" defTabSz="457223" rtl="0" eaLnBrk="1" latinLnBrk="0" hangingPunct="1">
        <a:defRPr sz="1800" kern="1200">
          <a:solidFill>
            <a:schemeClr val="tx1"/>
          </a:solidFill>
          <a:latin typeface="+mn-lt"/>
          <a:ea typeface="+mn-ea"/>
          <a:cs typeface="+mn-cs"/>
        </a:defRPr>
      </a:lvl4pPr>
      <a:lvl5pPr marL="1828891"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mailto:jaden.kelly@tfs.tamu.edu" TargetMode="External"/><Relationship Id="rId2" Type="http://schemas.openxmlformats.org/officeDocument/2006/relationships/hyperlink" Target="mailto:sam.hill@tfs.tamu.edu" TargetMode="Externa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17012-0DB2-2C5F-0D98-08514B01B271}"/>
              </a:ext>
            </a:extLst>
          </p:cNvPr>
          <p:cNvSpPr>
            <a:spLocks noGrp="1"/>
          </p:cNvSpPr>
          <p:nvPr>
            <p:ph type="title"/>
          </p:nvPr>
        </p:nvSpPr>
        <p:spPr/>
        <p:txBody>
          <a:bodyPr/>
          <a:lstStyle/>
          <a:p>
            <a:r>
              <a:rPr lang="en-US" dirty="0"/>
              <a:t>Teacher Training</a:t>
            </a:r>
          </a:p>
        </p:txBody>
      </p:sp>
      <p:sp>
        <p:nvSpPr>
          <p:cNvPr id="3" name="Subtitle 2">
            <a:extLst>
              <a:ext uri="{FF2B5EF4-FFF2-40B4-BE49-F238E27FC236}">
                <a16:creationId xmlns:a16="http://schemas.microsoft.com/office/drawing/2014/main" id="{19853348-CB85-9F0F-427F-4340162D640D}"/>
              </a:ext>
            </a:extLst>
          </p:cNvPr>
          <p:cNvSpPr>
            <a:spLocks noGrp="1"/>
          </p:cNvSpPr>
          <p:nvPr>
            <p:ph type="body" idx="1"/>
          </p:nvPr>
        </p:nvSpPr>
        <p:spPr/>
        <p:txBody>
          <a:bodyPr/>
          <a:lstStyle/>
          <a:p>
            <a:r>
              <a:rPr lang="en-US"/>
              <a:t>Texas Envirothon 2025 | Forestry</a:t>
            </a:r>
          </a:p>
        </p:txBody>
      </p:sp>
      <p:pic>
        <p:nvPicPr>
          <p:cNvPr id="5" name="Picture 4" descr="Texas A&amp;M Forest Service logo">
            <a:extLst>
              <a:ext uri="{FF2B5EF4-FFF2-40B4-BE49-F238E27FC236}">
                <a16:creationId xmlns:a16="http://schemas.microsoft.com/office/drawing/2014/main" id="{AFE1BC69-3C44-F05C-6D62-235382F08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6544" y="4323324"/>
            <a:ext cx="2095736" cy="1809210"/>
          </a:xfrm>
          <a:prstGeom prst="rect">
            <a:avLst/>
          </a:prstGeom>
        </p:spPr>
      </p:pic>
    </p:spTree>
    <p:extLst>
      <p:ext uri="{BB962C8B-B14F-4D97-AF65-F5344CB8AC3E}">
        <p14:creationId xmlns:p14="http://schemas.microsoft.com/office/powerpoint/2010/main" val="427447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5F0C0-8EA7-0DEE-4B2E-E3DC755324C0}"/>
              </a:ext>
            </a:extLst>
          </p:cNvPr>
          <p:cNvSpPr>
            <a:spLocks noGrp="1"/>
          </p:cNvSpPr>
          <p:nvPr>
            <p:ph type="title"/>
          </p:nvPr>
        </p:nvSpPr>
        <p:spPr/>
        <p:txBody>
          <a:bodyPr/>
          <a:lstStyle/>
          <a:p>
            <a:r>
              <a:rPr lang="en-US"/>
              <a:t>Tree Rings and Dating Trees</a:t>
            </a:r>
          </a:p>
        </p:txBody>
      </p:sp>
      <p:sp>
        <p:nvSpPr>
          <p:cNvPr id="10" name="Text Placeholder 9">
            <a:extLst>
              <a:ext uri="{FF2B5EF4-FFF2-40B4-BE49-F238E27FC236}">
                <a16:creationId xmlns:a16="http://schemas.microsoft.com/office/drawing/2014/main" id="{48641749-8AA8-7A08-0CAD-1D487DD089F9}"/>
              </a:ext>
            </a:extLst>
          </p:cNvPr>
          <p:cNvSpPr>
            <a:spLocks noGrp="1"/>
          </p:cNvSpPr>
          <p:nvPr>
            <p:ph type="body" sz="half" idx="2"/>
          </p:nvPr>
        </p:nvSpPr>
        <p:spPr>
          <a:xfrm>
            <a:off x="1293812" y="3031065"/>
            <a:ext cx="3718455" cy="2870971"/>
          </a:xfrm>
        </p:spPr>
        <p:txBody>
          <a:bodyPr>
            <a:normAutofit lnSpcReduction="10000"/>
          </a:bodyPr>
          <a:lstStyle/>
          <a:p>
            <a:pPr marL="285764" indent="-285764" algn="l">
              <a:buFont typeface="Arial" panose="020B0604020202020204" pitchFamily="34" charset="0"/>
              <a:buChar char="•"/>
            </a:pPr>
            <a:r>
              <a:rPr lang="en-US" b="1"/>
              <a:t>Trees grow </a:t>
            </a:r>
            <a:r>
              <a:rPr lang="en-US" b="1" u="sng"/>
              <a:t>two</a:t>
            </a:r>
            <a:r>
              <a:rPr lang="en-US" b="1"/>
              <a:t> rings each year</a:t>
            </a:r>
          </a:p>
          <a:p>
            <a:pPr marL="742987" lvl="1" indent="-285764">
              <a:buFont typeface="Arial" panose="020B0604020202020204" pitchFamily="34" charset="0"/>
              <a:buChar char="•"/>
            </a:pPr>
            <a:r>
              <a:rPr lang="en-US"/>
              <a:t>Springwood/earlywood; usually thicker and lighter in color</a:t>
            </a:r>
          </a:p>
          <a:p>
            <a:pPr marL="742987" lvl="1" indent="-285764">
              <a:buFont typeface="Arial" panose="020B0604020202020204" pitchFamily="34" charset="0"/>
              <a:buChar char="•"/>
            </a:pPr>
            <a:r>
              <a:rPr lang="en-US"/>
              <a:t>Summerwood/latewood; usually thinner and darker</a:t>
            </a:r>
          </a:p>
          <a:p>
            <a:pPr marL="285764" indent="-285764">
              <a:buFont typeface="Arial" panose="020B0604020202020204" pitchFamily="34" charset="0"/>
              <a:buChar char="•"/>
            </a:pPr>
            <a:r>
              <a:rPr lang="en-US"/>
              <a:t>Only count one type of wood when counting growth rings</a:t>
            </a:r>
          </a:p>
          <a:p>
            <a:pPr marL="285764" indent="-285764" algn="l">
              <a:buFont typeface="Arial" panose="020B0604020202020204" pitchFamily="34" charset="0"/>
              <a:buChar char="•"/>
            </a:pPr>
            <a:r>
              <a:rPr lang="en-US"/>
              <a:t>Analyzing tree rings to determine a tree’s age and past environmental conditions is called </a:t>
            </a:r>
            <a:r>
              <a:rPr lang="en-US" b="1"/>
              <a:t>dendrochronology</a:t>
            </a:r>
            <a:endParaRPr lang="en-US"/>
          </a:p>
        </p:txBody>
      </p:sp>
      <p:pic>
        <p:nvPicPr>
          <p:cNvPr id="3076" name="Picture 4" descr="A drawing of a crosscut section of a tree to display its rings and the potential events associated with their differences.">
            <a:extLst>
              <a:ext uri="{FF2B5EF4-FFF2-40B4-BE49-F238E27FC236}">
                <a16:creationId xmlns:a16="http://schemas.microsoft.com/office/drawing/2014/main" id="{5F7C2C08-206C-0BE7-047C-E6B7B2FF80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76010" y="572591"/>
            <a:ext cx="5814574" cy="5712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617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D5F97EE-5A97-4E2B-B130-0D620E6778B0}"/>
              </a:ext>
            </a:extLst>
          </p:cNvPr>
          <p:cNvSpPr>
            <a:spLocks noGrp="1"/>
          </p:cNvSpPr>
          <p:nvPr>
            <p:ph type="title"/>
          </p:nvPr>
        </p:nvSpPr>
        <p:spPr/>
        <p:txBody>
          <a:bodyPr/>
          <a:lstStyle/>
          <a:p>
            <a:r>
              <a:rPr lang="en-US"/>
              <a:t>Dendrochronology</a:t>
            </a:r>
          </a:p>
        </p:txBody>
      </p:sp>
      <p:sp>
        <p:nvSpPr>
          <p:cNvPr id="12" name="Text Placeholder 11">
            <a:extLst>
              <a:ext uri="{FF2B5EF4-FFF2-40B4-BE49-F238E27FC236}">
                <a16:creationId xmlns:a16="http://schemas.microsoft.com/office/drawing/2014/main" id="{68263DF6-7317-A1FD-4698-76BEB65F4666}"/>
              </a:ext>
            </a:extLst>
          </p:cNvPr>
          <p:cNvSpPr>
            <a:spLocks noGrp="1"/>
          </p:cNvSpPr>
          <p:nvPr>
            <p:ph type="body" sz="half" idx="2"/>
          </p:nvPr>
        </p:nvSpPr>
        <p:spPr/>
        <p:txBody>
          <a:bodyPr>
            <a:normAutofit lnSpcReduction="10000"/>
          </a:bodyPr>
          <a:lstStyle/>
          <a:p>
            <a:r>
              <a:rPr lang="en-US" sz="2800"/>
              <a:t>Narrow rings could mean slower growth from not getting enough water, sunlight, space, or nutrients.</a:t>
            </a:r>
          </a:p>
        </p:txBody>
      </p:sp>
      <p:pic>
        <p:nvPicPr>
          <p:cNvPr id="13" name="Content Placeholder 12" descr="Photograph of a cross-section of a tree trunk showing concentric growth rings. Rings vary in width, indicating different growth rates over years, with rough bark visible around the outer edge.">
            <a:extLst>
              <a:ext uri="{FF2B5EF4-FFF2-40B4-BE49-F238E27FC236}">
                <a16:creationId xmlns:a16="http://schemas.microsoft.com/office/drawing/2014/main" id="{53C5226D-9CD2-DB02-1A54-2B767E257D58}"/>
              </a:ext>
            </a:extLst>
          </p:cNvPr>
          <p:cNvPicPr>
            <a:picLocks noGrp="1" noChangeAspect="1"/>
          </p:cNvPicPr>
          <p:nvPr>
            <p:ph idx="1"/>
          </p:nvPr>
        </p:nvPicPr>
        <p:blipFill>
          <a:blip r:embed="rId2"/>
          <a:stretch>
            <a:fillRect/>
          </a:stretch>
        </p:blipFill>
        <p:spPr>
          <a:xfrm>
            <a:off x="5740400" y="683795"/>
            <a:ext cx="5606522" cy="5490411"/>
          </a:xfrm>
          <a:prstGeom prst="rect">
            <a:avLst/>
          </a:prstGeom>
        </p:spPr>
      </p:pic>
    </p:spTree>
    <p:extLst>
      <p:ext uri="{BB962C8B-B14F-4D97-AF65-F5344CB8AC3E}">
        <p14:creationId xmlns:p14="http://schemas.microsoft.com/office/powerpoint/2010/main" val="248571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out)">
                                      <p:cBhvr>
                                        <p:cTn id="7"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D6E61-C23B-AFB9-3619-22C2D473DD6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7252BDB-6DEE-59D7-E0CF-20ED296F21A9}"/>
              </a:ext>
            </a:extLst>
          </p:cNvPr>
          <p:cNvSpPr>
            <a:spLocks noGrp="1"/>
          </p:cNvSpPr>
          <p:nvPr>
            <p:ph type="title"/>
          </p:nvPr>
        </p:nvSpPr>
        <p:spPr/>
        <p:txBody>
          <a:bodyPr/>
          <a:lstStyle/>
          <a:p>
            <a:r>
              <a:rPr lang="en-US" dirty="0"/>
              <a:t>Dendrochronology</a:t>
            </a:r>
          </a:p>
        </p:txBody>
      </p:sp>
      <p:sp>
        <p:nvSpPr>
          <p:cNvPr id="12" name="Text Placeholder 11">
            <a:extLst>
              <a:ext uri="{FF2B5EF4-FFF2-40B4-BE49-F238E27FC236}">
                <a16:creationId xmlns:a16="http://schemas.microsoft.com/office/drawing/2014/main" id="{1B99FD12-F0BC-D484-CFA6-2DFDAC1F9E6C}"/>
              </a:ext>
            </a:extLst>
          </p:cNvPr>
          <p:cNvSpPr>
            <a:spLocks noGrp="1"/>
          </p:cNvSpPr>
          <p:nvPr>
            <p:ph type="body" sz="half" idx="2"/>
          </p:nvPr>
        </p:nvSpPr>
        <p:spPr/>
        <p:txBody>
          <a:bodyPr>
            <a:normAutofit lnSpcReduction="10000"/>
          </a:bodyPr>
          <a:lstStyle/>
          <a:p>
            <a:r>
              <a:rPr lang="en-US" sz="2800"/>
              <a:t>This tree shows scars where branches have died or fallen off and the tree has grown around and over them.</a:t>
            </a:r>
          </a:p>
        </p:txBody>
      </p:sp>
      <p:pic>
        <p:nvPicPr>
          <p:cNvPr id="6" name="Content Placeholder 5" descr="Cross-section photograph of a tree trunk showing annual growth rings and dark irregular-shaped knots (scars) near the center.">
            <a:extLst>
              <a:ext uri="{FF2B5EF4-FFF2-40B4-BE49-F238E27FC236}">
                <a16:creationId xmlns:a16="http://schemas.microsoft.com/office/drawing/2014/main" id="{2C97AFCC-1FB3-9703-B12B-D98A52F909F7}"/>
              </a:ext>
            </a:extLst>
          </p:cNvPr>
          <p:cNvPicPr>
            <a:picLocks noGrp="1" noChangeAspect="1"/>
          </p:cNvPicPr>
          <p:nvPr>
            <p:ph idx="1"/>
          </p:nvPr>
        </p:nvPicPr>
        <p:blipFill>
          <a:blip r:embed="rId2"/>
          <a:stretch>
            <a:fillRect/>
          </a:stretch>
        </p:blipFill>
        <p:spPr>
          <a:xfrm>
            <a:off x="6002868" y="678886"/>
            <a:ext cx="5437189" cy="5500229"/>
          </a:xfrm>
          <a:prstGeom prst="rect">
            <a:avLst/>
          </a:prstGeom>
        </p:spPr>
      </p:pic>
    </p:spTree>
    <p:extLst>
      <p:ext uri="{BB962C8B-B14F-4D97-AF65-F5344CB8AC3E}">
        <p14:creationId xmlns:p14="http://schemas.microsoft.com/office/powerpoint/2010/main" val="274498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out)">
                                      <p:cBhvr>
                                        <p:cTn id="7"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1036D-ACAF-C2B5-545F-E696195C702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804AF44-F35B-0AC9-AF92-C3F21A5C1E4D}"/>
              </a:ext>
            </a:extLst>
          </p:cNvPr>
          <p:cNvSpPr>
            <a:spLocks noGrp="1"/>
          </p:cNvSpPr>
          <p:nvPr>
            <p:ph type="title"/>
          </p:nvPr>
        </p:nvSpPr>
        <p:spPr/>
        <p:txBody>
          <a:bodyPr/>
          <a:lstStyle/>
          <a:p>
            <a:r>
              <a:rPr lang="en-US" dirty="0"/>
              <a:t>Dendrochronology</a:t>
            </a:r>
          </a:p>
        </p:txBody>
      </p:sp>
      <p:sp>
        <p:nvSpPr>
          <p:cNvPr id="12" name="Text Placeholder 11">
            <a:extLst>
              <a:ext uri="{FF2B5EF4-FFF2-40B4-BE49-F238E27FC236}">
                <a16:creationId xmlns:a16="http://schemas.microsoft.com/office/drawing/2014/main" id="{DDFBAFC0-1E6D-72E2-19E2-F290250F1674}"/>
              </a:ext>
            </a:extLst>
          </p:cNvPr>
          <p:cNvSpPr>
            <a:spLocks noGrp="1"/>
          </p:cNvSpPr>
          <p:nvPr>
            <p:ph type="body" sz="half" idx="2"/>
          </p:nvPr>
        </p:nvSpPr>
        <p:spPr/>
        <p:txBody>
          <a:bodyPr>
            <a:normAutofit fontScale="62500" lnSpcReduction="20000"/>
          </a:bodyPr>
          <a:lstStyle/>
          <a:p>
            <a:r>
              <a:rPr lang="en-US" sz="2800"/>
              <a:t>Wide rings could mean the available water, sunlight, space, or nutrients allowed the tree to grow vigorously. </a:t>
            </a:r>
          </a:p>
          <a:p>
            <a:endParaRPr lang="en-US" sz="2800"/>
          </a:p>
          <a:p>
            <a:r>
              <a:rPr lang="en-US" sz="2800"/>
              <a:t>Narrow rings toward the outer edge could mean that the younger trees are starting to crowd each other.</a:t>
            </a:r>
          </a:p>
        </p:txBody>
      </p:sp>
      <p:pic>
        <p:nvPicPr>
          <p:cNvPr id="7" name="Content Placeholder 6" descr="Cross-section of a tree trunk showing growth rings and two large cracks extending from the center to the outer edge. Rings indicate age and growth patterns, while cracks highlight structural damage or stress within the wood.">
            <a:extLst>
              <a:ext uri="{FF2B5EF4-FFF2-40B4-BE49-F238E27FC236}">
                <a16:creationId xmlns:a16="http://schemas.microsoft.com/office/drawing/2014/main" id="{9FF0AF6B-0CB8-F691-6CB1-ACFDC90EB386}"/>
              </a:ext>
            </a:extLst>
          </p:cNvPr>
          <p:cNvPicPr>
            <a:picLocks noGrp="1" noChangeAspect="1"/>
          </p:cNvPicPr>
          <p:nvPr>
            <p:ph idx="1"/>
          </p:nvPr>
        </p:nvPicPr>
        <p:blipFill>
          <a:blip r:embed="rId2"/>
          <a:stretch>
            <a:fillRect/>
          </a:stretch>
        </p:blipFill>
        <p:spPr>
          <a:xfrm>
            <a:off x="5012267" y="872068"/>
            <a:ext cx="6271515" cy="5325533"/>
          </a:xfrm>
          <a:prstGeom prst="rect">
            <a:avLst/>
          </a:prstGeom>
        </p:spPr>
      </p:pic>
    </p:spTree>
    <p:extLst>
      <p:ext uri="{BB962C8B-B14F-4D97-AF65-F5344CB8AC3E}">
        <p14:creationId xmlns:p14="http://schemas.microsoft.com/office/powerpoint/2010/main" val="285955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out)">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circle(out)">
                                      <p:cBhvr>
                                        <p:cTn id="12"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02A37-3298-245E-AB47-476C6555BFB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52458D7-D07C-4EE3-4154-A202A5CF889B}"/>
              </a:ext>
            </a:extLst>
          </p:cNvPr>
          <p:cNvSpPr>
            <a:spLocks noGrp="1"/>
          </p:cNvSpPr>
          <p:nvPr>
            <p:ph type="title"/>
          </p:nvPr>
        </p:nvSpPr>
        <p:spPr/>
        <p:txBody>
          <a:bodyPr/>
          <a:lstStyle/>
          <a:p>
            <a:r>
              <a:rPr lang="en-US" dirty="0"/>
              <a:t>Dendrochronology</a:t>
            </a:r>
          </a:p>
        </p:txBody>
      </p:sp>
      <p:sp>
        <p:nvSpPr>
          <p:cNvPr id="12" name="Text Placeholder 11">
            <a:extLst>
              <a:ext uri="{FF2B5EF4-FFF2-40B4-BE49-F238E27FC236}">
                <a16:creationId xmlns:a16="http://schemas.microsoft.com/office/drawing/2014/main" id="{A4E5D5C8-8CE3-4032-B007-F9C409B70651}"/>
              </a:ext>
            </a:extLst>
          </p:cNvPr>
          <p:cNvSpPr>
            <a:spLocks noGrp="1"/>
          </p:cNvSpPr>
          <p:nvPr>
            <p:ph type="body" sz="half" idx="2"/>
          </p:nvPr>
        </p:nvSpPr>
        <p:spPr/>
        <p:txBody>
          <a:bodyPr>
            <a:normAutofit fontScale="62500" lnSpcReduction="20000"/>
          </a:bodyPr>
          <a:lstStyle/>
          <a:p>
            <a:r>
              <a:rPr lang="en-US" sz="2800"/>
              <a:t>This tree shows the difference in color of the heartwood and sapwood. </a:t>
            </a:r>
          </a:p>
          <a:p>
            <a:endParaRPr lang="en-US" sz="2800"/>
          </a:p>
          <a:p>
            <a:r>
              <a:rPr lang="en-US" sz="2800"/>
              <a:t>Blue stain fungus is also evident in the sapwood. The fungus is carried by bark beetles and quickens the tree’s death after attack by the beetles.</a:t>
            </a:r>
          </a:p>
        </p:txBody>
      </p:sp>
      <p:pic>
        <p:nvPicPr>
          <p:cNvPr id="5" name="Content Placeholder 4" descr="Cross-section of a tree trunk showing growth rings with distinct color variations from reddish-brown center to lighter outer rings and discolored edges indicating a fungus.">
            <a:extLst>
              <a:ext uri="{FF2B5EF4-FFF2-40B4-BE49-F238E27FC236}">
                <a16:creationId xmlns:a16="http://schemas.microsoft.com/office/drawing/2014/main" id="{4D1445B0-49F9-A959-04C3-65A143C00BFA}"/>
              </a:ext>
            </a:extLst>
          </p:cNvPr>
          <p:cNvPicPr>
            <a:picLocks noGrp="1" noChangeAspect="1"/>
          </p:cNvPicPr>
          <p:nvPr>
            <p:ph idx="1"/>
          </p:nvPr>
        </p:nvPicPr>
        <p:blipFill>
          <a:blip r:embed="rId2"/>
          <a:stretch>
            <a:fillRect/>
          </a:stretch>
        </p:blipFill>
        <p:spPr>
          <a:xfrm>
            <a:off x="5505450" y="1109664"/>
            <a:ext cx="5295900" cy="4638675"/>
          </a:xfrm>
        </p:spPr>
      </p:pic>
    </p:spTree>
    <p:extLst>
      <p:ext uri="{BB962C8B-B14F-4D97-AF65-F5344CB8AC3E}">
        <p14:creationId xmlns:p14="http://schemas.microsoft.com/office/powerpoint/2010/main" val="77254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out)">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circle(out)">
                                      <p:cBhvr>
                                        <p:cTn id="12"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2E56-71CA-151B-1BE9-A9E95CFE6923}"/>
              </a:ext>
            </a:extLst>
          </p:cNvPr>
          <p:cNvSpPr>
            <a:spLocks noGrp="1"/>
          </p:cNvSpPr>
          <p:nvPr>
            <p:ph type="title"/>
          </p:nvPr>
        </p:nvSpPr>
        <p:spPr/>
        <p:txBody>
          <a:bodyPr/>
          <a:lstStyle/>
          <a:p>
            <a:r>
              <a:rPr lang="en-US"/>
              <a:t>Forest Pests</a:t>
            </a:r>
          </a:p>
        </p:txBody>
      </p:sp>
      <p:sp>
        <p:nvSpPr>
          <p:cNvPr id="5" name="Text Placeholder 4">
            <a:extLst>
              <a:ext uri="{FF2B5EF4-FFF2-40B4-BE49-F238E27FC236}">
                <a16:creationId xmlns:a16="http://schemas.microsoft.com/office/drawing/2014/main" id="{D5775A56-8409-2A12-A284-590E619CBCDC}"/>
              </a:ext>
            </a:extLst>
          </p:cNvPr>
          <p:cNvSpPr>
            <a:spLocks noGrp="1"/>
          </p:cNvSpPr>
          <p:nvPr>
            <p:ph type="body" idx="1"/>
          </p:nvPr>
        </p:nvSpPr>
        <p:spPr/>
        <p:txBody>
          <a:bodyPr>
            <a:normAutofit fontScale="92500" lnSpcReduction="20000"/>
          </a:bodyPr>
          <a:lstStyle/>
          <a:p>
            <a:r>
              <a:rPr lang="en-US"/>
              <a:t>Detailed information and additional resources about these pests and disorders are included in the </a:t>
            </a:r>
            <a:r>
              <a:rPr lang="en-US" i="1"/>
              <a:t>Forestry Field Skills</a:t>
            </a:r>
            <a:r>
              <a:rPr lang="en-US"/>
              <a:t> slide deck.</a:t>
            </a:r>
          </a:p>
        </p:txBody>
      </p:sp>
    </p:spTree>
    <p:extLst>
      <p:ext uri="{BB962C8B-B14F-4D97-AF65-F5344CB8AC3E}">
        <p14:creationId xmlns:p14="http://schemas.microsoft.com/office/powerpoint/2010/main" val="4191692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96FAB0F-AA41-6B1D-D1AA-08B4B4A194BF}"/>
              </a:ext>
            </a:extLst>
          </p:cNvPr>
          <p:cNvSpPr>
            <a:spLocks noGrp="1"/>
          </p:cNvSpPr>
          <p:nvPr>
            <p:ph type="title" idx="4294967295"/>
          </p:nvPr>
        </p:nvSpPr>
        <p:spPr>
          <a:xfrm>
            <a:off x="1295402" y="-352487"/>
            <a:ext cx="9601196" cy="294837"/>
          </a:xfrm>
        </p:spPr>
        <p:txBody>
          <a:bodyPr vert="horz" lIns="91440" tIns="45720" rIns="91440" bIns="45720" rtlCol="0" anchor="b">
            <a:normAutofit/>
          </a:bodyPr>
          <a:lstStyle/>
          <a:p>
            <a:r>
              <a:rPr lang="en-US" sz="1000" dirty="0"/>
              <a:t>Tree/Forest Insect Pests</a:t>
            </a:r>
          </a:p>
        </p:txBody>
      </p:sp>
      <p:graphicFrame>
        <p:nvGraphicFramePr>
          <p:cNvPr id="6" name="Table 5">
            <a:extLst>
              <a:ext uri="{FF2B5EF4-FFF2-40B4-BE49-F238E27FC236}">
                <a16:creationId xmlns:a16="http://schemas.microsoft.com/office/drawing/2014/main" id="{14868D1D-5064-D0F1-A096-778CF2777691}"/>
              </a:ext>
            </a:extLst>
          </p:cNvPr>
          <p:cNvGraphicFramePr>
            <a:graphicFrameLocks noGrp="1"/>
          </p:cNvGraphicFramePr>
          <p:nvPr>
            <p:extLst>
              <p:ext uri="{D42A27DB-BD31-4B8C-83A1-F6EECF244321}">
                <p14:modId xmlns:p14="http://schemas.microsoft.com/office/powerpoint/2010/main" val="557435669"/>
              </p:ext>
            </p:extLst>
          </p:nvPr>
        </p:nvGraphicFramePr>
        <p:xfrm>
          <a:off x="0" y="-57650"/>
          <a:ext cx="12192000" cy="6915648"/>
        </p:xfrm>
        <a:graphic>
          <a:graphicData uri="http://schemas.openxmlformats.org/drawingml/2006/table">
            <a:tbl>
              <a:tblPr firstRow="1" bandRow="1">
                <a:tableStyleId>{7DF18680-E054-41AD-8BC1-D1AEF772440D}</a:tableStyleId>
              </a:tblPr>
              <a:tblGrid>
                <a:gridCol w="3048000">
                  <a:extLst>
                    <a:ext uri="{9D8B030D-6E8A-4147-A177-3AD203B41FA5}">
                      <a16:colId xmlns:a16="http://schemas.microsoft.com/office/drawing/2014/main" val="2282318038"/>
                    </a:ext>
                  </a:extLst>
                </a:gridCol>
                <a:gridCol w="3048000">
                  <a:extLst>
                    <a:ext uri="{9D8B030D-6E8A-4147-A177-3AD203B41FA5}">
                      <a16:colId xmlns:a16="http://schemas.microsoft.com/office/drawing/2014/main" val="1591810510"/>
                    </a:ext>
                  </a:extLst>
                </a:gridCol>
                <a:gridCol w="3048000">
                  <a:extLst>
                    <a:ext uri="{9D8B030D-6E8A-4147-A177-3AD203B41FA5}">
                      <a16:colId xmlns:a16="http://schemas.microsoft.com/office/drawing/2014/main" val="601451271"/>
                    </a:ext>
                  </a:extLst>
                </a:gridCol>
                <a:gridCol w="3048000">
                  <a:extLst>
                    <a:ext uri="{9D8B030D-6E8A-4147-A177-3AD203B41FA5}">
                      <a16:colId xmlns:a16="http://schemas.microsoft.com/office/drawing/2014/main" val="1907822392"/>
                    </a:ext>
                  </a:extLst>
                </a:gridCol>
              </a:tblGrid>
              <a:tr h="383274">
                <a:tc gridSpan="4">
                  <a:txBody>
                    <a:bodyPr/>
                    <a:lstStyle/>
                    <a:p>
                      <a:pPr algn="ctr"/>
                      <a:r>
                        <a:rPr lang="en-US" sz="1600" dirty="0"/>
                        <a:t>Tree/Forest Insect Pests</a:t>
                      </a:r>
                    </a:p>
                  </a:txBody>
                  <a:tcPr anchor="ctr"/>
                </a:tc>
                <a:tc hMerge="1">
                  <a:txBody>
                    <a:bodyPr/>
                    <a:lstStyle/>
                    <a:p>
                      <a:endParaRP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77104403"/>
                  </a:ext>
                </a:extLst>
              </a:tr>
              <a:tr h="383274">
                <a:tc>
                  <a:txBody>
                    <a:bodyPr/>
                    <a:lstStyle/>
                    <a:p>
                      <a:pPr algn="ctr"/>
                      <a:r>
                        <a:rPr lang="en-US" sz="1600" b="1"/>
                        <a:t>Photos</a:t>
                      </a:r>
                    </a:p>
                  </a:txBody>
                  <a:tcPr anchor="ctr"/>
                </a:tc>
                <a:tc>
                  <a:txBody>
                    <a:bodyPr/>
                    <a:lstStyle/>
                    <a:p>
                      <a:pPr algn="ctr"/>
                      <a:r>
                        <a:rPr lang="en-US" sz="1600" b="1"/>
                        <a:t>Pest Species/Affected Tree</a:t>
                      </a:r>
                    </a:p>
                  </a:txBody>
                  <a:tcPr anchor="ctr"/>
                </a:tc>
                <a:tc>
                  <a:txBody>
                    <a:bodyPr/>
                    <a:lstStyle/>
                    <a:p>
                      <a:pPr algn="ctr"/>
                      <a:r>
                        <a:rPr lang="en-US" sz="1600" b="1" dirty="0"/>
                        <a:t>Tree Symptoms</a:t>
                      </a:r>
                    </a:p>
                  </a:txBody>
                  <a:tcPr anchor="ctr"/>
                </a:tc>
                <a:tc>
                  <a:txBody>
                    <a:bodyPr/>
                    <a:lstStyle/>
                    <a:p>
                      <a:pPr algn="ctr"/>
                      <a:r>
                        <a:rPr lang="en-US" sz="1600" b="1"/>
                        <a:t>Galleries</a:t>
                      </a:r>
                    </a:p>
                  </a:txBody>
                  <a:tcPr anchor="ctr"/>
                </a:tc>
                <a:extLst>
                  <a:ext uri="{0D108BD9-81ED-4DB2-BD59-A6C34878D82A}">
                    <a16:rowId xmlns:a16="http://schemas.microsoft.com/office/drawing/2014/main" val="3910013532"/>
                  </a:ext>
                </a:extLst>
              </a:tr>
              <a:tr h="10248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r>
                        <a:rPr lang="en-US" sz="1200" b="1" dirty="0"/>
                        <a:t>Pine Tip Moth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Pine species, especially loblolly and shortleaf</a:t>
                      </a:r>
                    </a:p>
                  </a:txBody>
                  <a:tcPr anchor="ctr"/>
                </a:tc>
                <a:tc>
                  <a:txBody>
                    <a:bodyPr/>
                    <a:lstStyle/>
                    <a:p>
                      <a:pPr marL="285750" indent="-285750" algn="ctr">
                        <a:buFont typeface="Arial" panose="020B0604020202020204" pitchFamily="34" charset="0"/>
                        <a:buChar char="•"/>
                      </a:pPr>
                      <a:r>
                        <a:rPr lang="en-US" sz="1200"/>
                        <a:t>Brown, dying shoots, sometimes with webbing or resin on the end of the terminal</a:t>
                      </a:r>
                    </a:p>
                  </a:txBody>
                  <a:tcPr anchor="ctr"/>
                </a:tc>
                <a:tc>
                  <a:txBody>
                    <a:bodyPr/>
                    <a:lstStyle/>
                    <a:p>
                      <a:pPr algn="ctr"/>
                      <a:r>
                        <a:rPr lang="en-US" sz="1200"/>
                        <a:t>-</a:t>
                      </a:r>
                    </a:p>
                  </a:txBody>
                  <a:tcPr anchor="ctr"/>
                </a:tc>
                <a:extLst>
                  <a:ext uri="{0D108BD9-81ED-4DB2-BD59-A6C34878D82A}">
                    <a16:rowId xmlns:a16="http://schemas.microsoft.com/office/drawing/2014/main" val="2857452744"/>
                  </a:ext>
                </a:extLst>
              </a:tr>
              <a:tr h="10248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r>
                        <a:rPr lang="en-US" sz="1200" b="1" dirty="0"/>
                        <a:t>Southern Pine Beetle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Pine species, especially loblolly and shortleaf</a:t>
                      </a:r>
                    </a:p>
                  </a:txBody>
                  <a:tcPr anchor="ctr"/>
                </a:tc>
                <a:tc>
                  <a:txBody>
                    <a:bodyPr/>
                    <a:lstStyle/>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Whitish to reddish pitch tubes</a:t>
                      </a:r>
                    </a:p>
                  </a:txBody>
                  <a:tcPr anchor="ctr"/>
                </a:tc>
                <a:tc>
                  <a:txBody>
                    <a:bodyPr/>
                    <a:lstStyle/>
                    <a:p>
                      <a:pPr algn="ctr"/>
                      <a:r>
                        <a:rPr lang="en-US" sz="1200"/>
                        <a:t>S-shaped and winding</a:t>
                      </a:r>
                    </a:p>
                  </a:txBody>
                  <a:tcPr anchor="ctr"/>
                </a:tc>
                <a:extLst>
                  <a:ext uri="{0D108BD9-81ED-4DB2-BD59-A6C34878D82A}">
                    <a16:rowId xmlns:a16="http://schemas.microsoft.com/office/drawing/2014/main" val="1003169559"/>
                  </a:ext>
                </a:extLst>
              </a:tr>
              <a:tr h="10248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r>
                        <a:rPr lang="en-US" sz="1200" b="1" dirty="0"/>
                        <a:t>Ips Bark Beetles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Pine species</a:t>
                      </a:r>
                    </a:p>
                  </a:txBody>
                  <a:tcPr anchor="ctr"/>
                </a:tc>
                <a:tc>
                  <a:txBody>
                    <a:bodyPr/>
                    <a:lstStyle/>
                    <a:p>
                      <a:pPr marL="285750" indent="-285750" algn="ctr">
                        <a:buFont typeface="Arial" panose="020B0604020202020204" pitchFamily="34" charset="0"/>
                        <a:buChar char="•"/>
                      </a:pPr>
                      <a:r>
                        <a:rPr lang="en-US" sz="1200" dirty="0"/>
                        <a:t>Whitish to reddish pitch tubes</a:t>
                      </a:r>
                    </a:p>
                    <a:p>
                      <a:pPr marL="285750" indent="-285750" algn="ctr">
                        <a:buFont typeface="Arial" panose="020B0604020202020204" pitchFamily="34" charset="0"/>
                        <a:buChar char="•"/>
                      </a:pPr>
                      <a:r>
                        <a:rPr lang="en-US" sz="1200" dirty="0"/>
                        <a:t>Blue-stained wood from fungus carried by beetle</a:t>
                      </a:r>
                    </a:p>
                  </a:txBody>
                  <a:tcPr anchor="ctr"/>
                </a:tc>
                <a:tc>
                  <a:txBody>
                    <a:bodyPr/>
                    <a:lstStyle/>
                    <a:p>
                      <a:pPr algn="ctr"/>
                      <a:r>
                        <a:rPr lang="en-US" sz="1200"/>
                        <a:t>I-, Y-, H-, or X-shaped vertical galleries</a:t>
                      </a:r>
                    </a:p>
                  </a:txBody>
                  <a:tcPr anchor="ctr"/>
                </a:tc>
                <a:extLst>
                  <a:ext uri="{0D108BD9-81ED-4DB2-BD59-A6C34878D82A}">
                    <a16:rowId xmlns:a16="http://schemas.microsoft.com/office/drawing/2014/main" val="847120402"/>
                  </a:ext>
                </a:extLst>
              </a:tr>
              <a:tr h="1024850">
                <a:tc>
                  <a:txBody>
                    <a:bodyPr/>
                    <a:lstStyle/>
                    <a:p>
                      <a:endParaRPr lang="en-US" sz="1200" b="0"/>
                    </a:p>
                  </a:txBody>
                  <a:tcPr anchor="ctr"/>
                </a:tc>
                <a:tc>
                  <a:txBody>
                    <a:bodyPr/>
                    <a:lstStyle/>
                    <a:p>
                      <a:r>
                        <a:rPr lang="en-US" sz="1200" b="1"/>
                        <a:t>Emerald Ash Borer</a:t>
                      </a:r>
                    </a:p>
                    <a:p>
                      <a:r>
                        <a:rPr lang="en-US" sz="1200" b="0"/>
                        <a:t>Ash species</a:t>
                      </a:r>
                    </a:p>
                  </a:txBody>
                  <a:tcPr anchor="ctr"/>
                </a:tc>
                <a:tc>
                  <a:txBody>
                    <a:bodyPr/>
                    <a:lstStyle/>
                    <a:p>
                      <a:pPr marL="285750" indent="-285750" algn="ctr">
                        <a:buFont typeface="Arial" panose="020B0604020202020204" pitchFamily="34" charset="0"/>
                        <a:buChar char="•"/>
                      </a:pPr>
                      <a:r>
                        <a:rPr lang="en-US" sz="1200" dirty="0"/>
                        <a:t>D-shaped exit holes</a:t>
                      </a:r>
                    </a:p>
                    <a:p>
                      <a:pPr marL="285750" indent="-285750" algn="ctr">
                        <a:buFont typeface="Arial" panose="020B0604020202020204" pitchFamily="34" charset="0"/>
                        <a:buChar char="•"/>
                      </a:pPr>
                      <a:r>
                        <a:rPr lang="en-US" sz="1200" dirty="0"/>
                        <a:t>Leafy shoots form trunk</a:t>
                      </a:r>
                    </a:p>
                    <a:p>
                      <a:pPr marL="285750" indent="-285750" algn="ctr">
                        <a:buFont typeface="Arial" panose="020B0604020202020204" pitchFamily="34" charset="0"/>
                        <a:buChar char="•"/>
                      </a:pPr>
                      <a:r>
                        <a:rPr lang="en-US" sz="1200" dirty="0"/>
                        <a:t>Dead branches at top of tree</a:t>
                      </a:r>
                    </a:p>
                    <a:p>
                      <a:pPr marL="285750" indent="-285750" algn="ctr">
                        <a:buFont typeface="Arial" panose="020B0604020202020204" pitchFamily="34" charset="0"/>
                        <a:buChar char="•"/>
                      </a:pPr>
                      <a:r>
                        <a:rPr lang="en-US" sz="1200" dirty="0"/>
                        <a:t>Split bark over gallery</a:t>
                      </a:r>
                    </a:p>
                    <a:p>
                      <a:pPr marL="285750" indent="-285750" algn="ctr">
                        <a:buFont typeface="Arial" panose="020B0604020202020204" pitchFamily="34" charset="0"/>
                        <a:buChar char="•"/>
                      </a:pPr>
                      <a:r>
                        <a:rPr lang="en-US" sz="1200" dirty="0"/>
                        <a:t>Increased woodpecker activity.</a:t>
                      </a:r>
                    </a:p>
                  </a:txBody>
                  <a:tcPr anchor="ctr"/>
                </a:tc>
                <a:tc>
                  <a:txBody>
                    <a:bodyPr/>
                    <a:lstStyle/>
                    <a:p>
                      <a:pPr algn="ctr"/>
                      <a:r>
                        <a:rPr lang="en-US" sz="1200" u="none"/>
                        <a:t>S-shaped</a:t>
                      </a:r>
                    </a:p>
                  </a:txBody>
                  <a:tcPr anchor="ctr"/>
                </a:tc>
                <a:extLst>
                  <a:ext uri="{0D108BD9-81ED-4DB2-BD59-A6C34878D82A}">
                    <a16:rowId xmlns:a16="http://schemas.microsoft.com/office/drawing/2014/main" val="1947288083"/>
                  </a:ext>
                </a:extLst>
              </a:tr>
              <a:tr h="1024850">
                <a:tc>
                  <a:txBody>
                    <a:bodyPr/>
                    <a:lstStyle/>
                    <a:p>
                      <a:endParaRPr lang="en-US" sz="1200" b="0"/>
                    </a:p>
                  </a:txBody>
                  <a:tcPr anchor="ctr"/>
                </a:tc>
                <a:tc>
                  <a:txBody>
                    <a:bodyPr/>
                    <a:lstStyle/>
                    <a:p>
                      <a:r>
                        <a:rPr lang="en-US" sz="1200" b="1"/>
                        <a:t>Twig Girdler</a:t>
                      </a:r>
                    </a:p>
                    <a:p>
                      <a:r>
                        <a:rPr lang="en-US" sz="1200" b="0"/>
                        <a:t>Many hardwood species</a:t>
                      </a:r>
                    </a:p>
                  </a:txBody>
                  <a:tcPr anchor="ctr"/>
                </a:tc>
                <a:tc>
                  <a:txBody>
                    <a:bodyPr/>
                    <a:lstStyle/>
                    <a:p>
                      <a:pPr marL="285750" indent="-285750" algn="ctr">
                        <a:buFont typeface="Arial" panose="020B0604020202020204" pitchFamily="34" charset="0"/>
                        <a:buChar char="•"/>
                      </a:pPr>
                      <a:r>
                        <a:rPr lang="en-US" sz="1200" dirty="0"/>
                        <a:t>Girdled twigs on ground</a:t>
                      </a:r>
                    </a:p>
                    <a:p>
                      <a:pPr marL="285750" indent="-285750" algn="ctr">
                        <a:buFont typeface="Arial" panose="020B0604020202020204" pitchFamily="34" charset="0"/>
                        <a:buChar char="•"/>
                      </a:pPr>
                      <a:r>
                        <a:rPr lang="en-US" sz="1200" dirty="0"/>
                        <a:t>Partially-girdled twigs may still be attached to tree</a:t>
                      </a:r>
                    </a:p>
                  </a:txBody>
                  <a:tcPr anchor="ctr"/>
                </a:tc>
                <a:tc>
                  <a:txBody>
                    <a:bodyPr/>
                    <a:lstStyle/>
                    <a:p>
                      <a:pPr algn="ctr"/>
                      <a:r>
                        <a:rPr lang="en-US" sz="1200" u="none" dirty="0"/>
                        <a:t>-</a:t>
                      </a:r>
                    </a:p>
                  </a:txBody>
                  <a:tcPr anchor="ctr"/>
                </a:tc>
                <a:extLst>
                  <a:ext uri="{0D108BD9-81ED-4DB2-BD59-A6C34878D82A}">
                    <a16:rowId xmlns:a16="http://schemas.microsoft.com/office/drawing/2014/main" val="3762652016"/>
                  </a:ext>
                </a:extLst>
              </a:tr>
              <a:tr h="1024850">
                <a:tc>
                  <a:txBody>
                    <a:bodyPr/>
                    <a:lstStyle/>
                    <a:p>
                      <a:endParaRPr lang="en-US" sz="1200" b="0"/>
                    </a:p>
                  </a:txBody>
                  <a:tcPr anchor="ctr"/>
                </a:tc>
                <a:tc>
                  <a:txBody>
                    <a:bodyPr/>
                    <a:lstStyle/>
                    <a:p>
                      <a:r>
                        <a:rPr lang="en-US" sz="1200" b="1"/>
                        <a:t>Forest Tent Caterpillar</a:t>
                      </a:r>
                    </a:p>
                    <a:p>
                      <a:r>
                        <a:rPr lang="en-US" sz="1200" b="0"/>
                        <a:t>Many species of oaks, several other hardwoods</a:t>
                      </a:r>
                    </a:p>
                  </a:txBody>
                  <a:tcPr anchor="ctr"/>
                </a:tc>
                <a:tc>
                  <a:txBody>
                    <a:bodyPr/>
                    <a:lstStyle/>
                    <a:p>
                      <a:pPr marL="285750" indent="-285750" algn="ctr">
                        <a:buFont typeface="Arial" panose="020B0604020202020204" pitchFamily="34" charset="0"/>
                        <a:buChar char="•"/>
                      </a:pPr>
                      <a:r>
                        <a:rPr lang="en-US" sz="1200"/>
                        <a:t>Defoliated trees (trees with no leaves)</a:t>
                      </a:r>
                    </a:p>
                    <a:p>
                      <a:pPr marL="285750" indent="-285750" algn="ctr">
                        <a:buFont typeface="Arial" panose="020B0604020202020204" pitchFamily="34" charset="0"/>
                        <a:buChar char="•"/>
                      </a:pPr>
                      <a:r>
                        <a:rPr lang="en-US" sz="1200"/>
                        <a:t>“Mats” of caterpillars may be visible on bark and twigs</a:t>
                      </a:r>
                    </a:p>
                  </a:txBody>
                  <a:tcPr anchor="ctr"/>
                </a:tc>
                <a:tc>
                  <a:txBody>
                    <a:bodyPr/>
                    <a:lstStyle/>
                    <a:p>
                      <a:pPr algn="ctr"/>
                      <a:r>
                        <a:rPr lang="en-US" sz="1200" u="none" dirty="0"/>
                        <a:t>-</a:t>
                      </a:r>
                    </a:p>
                  </a:txBody>
                  <a:tcPr anchor="ctr"/>
                </a:tc>
                <a:extLst>
                  <a:ext uri="{0D108BD9-81ED-4DB2-BD59-A6C34878D82A}">
                    <a16:rowId xmlns:a16="http://schemas.microsoft.com/office/drawing/2014/main" val="4239671023"/>
                  </a:ext>
                </a:extLst>
              </a:tr>
            </a:tbl>
          </a:graphicData>
        </a:graphic>
      </p:graphicFrame>
      <p:pic>
        <p:nvPicPr>
          <p:cNvPr id="2" name="Picture 1" descr="A moth resting on green pine needles, showcasing its brown and white patterned wings.">
            <a:extLst>
              <a:ext uri="{FF2B5EF4-FFF2-40B4-BE49-F238E27FC236}">
                <a16:creationId xmlns:a16="http://schemas.microsoft.com/office/drawing/2014/main" id="{77ED25F7-F7EA-1BA5-1907-E256FA11294B}"/>
              </a:ext>
            </a:extLst>
          </p:cNvPr>
          <p:cNvPicPr>
            <a:picLocks noChangeAspect="1"/>
          </p:cNvPicPr>
          <p:nvPr/>
        </p:nvPicPr>
        <p:blipFill>
          <a:blip r:embed="rId3"/>
          <a:srcRect l="17414" t="9531" r="16706" b="22358"/>
          <a:stretch/>
        </p:blipFill>
        <p:spPr>
          <a:xfrm>
            <a:off x="122137" y="814812"/>
            <a:ext cx="1308971" cy="914400"/>
          </a:xfrm>
          <a:prstGeom prst="rect">
            <a:avLst/>
          </a:prstGeom>
        </p:spPr>
      </p:pic>
      <p:pic>
        <p:nvPicPr>
          <p:cNvPr id="3" name="Picture 6" descr="Loblolly Pine Shoot Damaged by Pine Tip Moth">
            <a:extLst>
              <a:ext uri="{FF2B5EF4-FFF2-40B4-BE49-F238E27FC236}">
                <a16:creationId xmlns:a16="http://schemas.microsoft.com/office/drawing/2014/main" id="{3D6E1DE7-5DFA-2A78-246E-45A7BC517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8196" y="814812"/>
            <a:ext cx="1222684" cy="9144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4" descr="Wood with dark, irregular lines and small holes caused by insect activity, from wood-boring beetles. The image highlights the intricate tunnel patterns and damage characteristic of insect infestation in wood.">
            <a:extLst>
              <a:ext uri="{FF2B5EF4-FFF2-40B4-BE49-F238E27FC236}">
                <a16:creationId xmlns:a16="http://schemas.microsoft.com/office/drawing/2014/main" id="{BBE70447-C864-D507-2C74-A1E11A625EE3}"/>
              </a:ext>
            </a:extLst>
          </p:cNvPr>
          <p:cNvPicPr>
            <a:picLocks noChangeAspect="1"/>
          </p:cNvPicPr>
          <p:nvPr/>
        </p:nvPicPr>
        <p:blipFill>
          <a:blip r:embed="rId5"/>
          <a:stretch>
            <a:fillRect/>
          </a:stretch>
        </p:blipFill>
        <p:spPr>
          <a:xfrm rot="5400000">
            <a:off x="319422" y="1595518"/>
            <a:ext cx="914400" cy="1371600"/>
          </a:xfrm>
          <a:prstGeom prst="rect">
            <a:avLst/>
          </a:prstGeom>
        </p:spPr>
      </p:pic>
      <p:pic>
        <p:nvPicPr>
          <p:cNvPr id="8" name="Picture 7" descr="Close-up of tree bark with holes made by the southern pine beetle.">
            <a:extLst>
              <a:ext uri="{FF2B5EF4-FFF2-40B4-BE49-F238E27FC236}">
                <a16:creationId xmlns:a16="http://schemas.microsoft.com/office/drawing/2014/main" id="{F49D0E48-F047-EFE9-64E9-78B8A5AFD6AB}"/>
              </a:ext>
            </a:extLst>
          </p:cNvPr>
          <p:cNvPicPr>
            <a:picLocks noChangeAspect="1"/>
          </p:cNvPicPr>
          <p:nvPr/>
        </p:nvPicPr>
        <p:blipFill>
          <a:blip r:embed="rId6"/>
          <a:srcRect t="57318"/>
          <a:stretch/>
        </p:blipFill>
        <p:spPr>
          <a:xfrm>
            <a:off x="1545421" y="1824118"/>
            <a:ext cx="1428237" cy="914400"/>
          </a:xfrm>
          <a:prstGeom prst="rect">
            <a:avLst/>
          </a:prstGeom>
        </p:spPr>
      </p:pic>
      <p:pic>
        <p:nvPicPr>
          <p:cNvPr id="7" name="Content Placeholder 12" descr="Intricate, winding tunnels created by wood-boring insects beneath a wooden surface.">
            <a:extLst>
              <a:ext uri="{FF2B5EF4-FFF2-40B4-BE49-F238E27FC236}">
                <a16:creationId xmlns:a16="http://schemas.microsoft.com/office/drawing/2014/main" id="{ADC5B4EC-855B-9986-C892-2C55788BAA5E}"/>
              </a:ext>
            </a:extLst>
          </p:cNvPr>
          <p:cNvPicPr>
            <a:picLocks noChangeAspect="1"/>
          </p:cNvPicPr>
          <p:nvPr/>
        </p:nvPicPr>
        <p:blipFill>
          <a:blip r:embed="rId7"/>
          <a:stretch>
            <a:fillRect/>
          </a:stretch>
        </p:blipFill>
        <p:spPr>
          <a:xfrm rot="5400000">
            <a:off x="319422" y="2604824"/>
            <a:ext cx="914400" cy="1371600"/>
          </a:xfrm>
          <a:prstGeom prst="rect">
            <a:avLst/>
          </a:prstGeom>
        </p:spPr>
      </p:pic>
      <p:pic>
        <p:nvPicPr>
          <p:cNvPr id="9" name="Picture 8" descr="Cross-section of a tree trunk showing the and dark discoloration caused by fungus carried by ips bark beetles.">
            <a:extLst>
              <a:ext uri="{FF2B5EF4-FFF2-40B4-BE49-F238E27FC236}">
                <a16:creationId xmlns:a16="http://schemas.microsoft.com/office/drawing/2014/main" id="{E9148A72-2288-F4AE-7B48-3BAEFDA81DAA}"/>
              </a:ext>
            </a:extLst>
          </p:cNvPr>
          <p:cNvPicPr>
            <a:picLocks noChangeAspect="1"/>
          </p:cNvPicPr>
          <p:nvPr/>
        </p:nvPicPr>
        <p:blipFill>
          <a:blip r:embed="rId8"/>
          <a:stretch>
            <a:fillRect/>
          </a:stretch>
        </p:blipFill>
        <p:spPr>
          <a:xfrm>
            <a:off x="1571049" y="2833424"/>
            <a:ext cx="1376979" cy="914400"/>
          </a:xfrm>
          <a:prstGeom prst="rect">
            <a:avLst/>
          </a:prstGeom>
        </p:spPr>
      </p:pic>
      <p:pic>
        <p:nvPicPr>
          <p:cNvPr id="12" name="Content Placeholder 8" descr="Adult beetle with a metallic green body.">
            <a:extLst>
              <a:ext uri="{FF2B5EF4-FFF2-40B4-BE49-F238E27FC236}">
                <a16:creationId xmlns:a16="http://schemas.microsoft.com/office/drawing/2014/main" id="{38636544-8EE2-E98C-7A1C-9957B4001660}"/>
              </a:ext>
            </a:extLst>
          </p:cNvPr>
          <p:cNvPicPr>
            <a:picLocks noChangeAspect="1"/>
          </p:cNvPicPr>
          <p:nvPr/>
        </p:nvPicPr>
        <p:blipFill>
          <a:blip r:embed="rId9"/>
          <a:srcRect l="51463" t="15376" r="5100" b="7381"/>
          <a:stretch/>
        </p:blipFill>
        <p:spPr>
          <a:xfrm>
            <a:off x="52058" y="3861902"/>
            <a:ext cx="1410365" cy="914400"/>
          </a:xfrm>
          <a:prstGeom prst="rect">
            <a:avLst/>
          </a:prstGeom>
        </p:spPr>
      </p:pic>
      <p:pic>
        <p:nvPicPr>
          <p:cNvPr id="13" name="Picture 12" descr="Galleries and D-shaped exit holes in tree bark.">
            <a:extLst>
              <a:ext uri="{FF2B5EF4-FFF2-40B4-BE49-F238E27FC236}">
                <a16:creationId xmlns:a16="http://schemas.microsoft.com/office/drawing/2014/main" id="{96142D4E-C861-853A-77D4-9BA0A483D074}"/>
              </a:ext>
            </a:extLst>
          </p:cNvPr>
          <p:cNvPicPr>
            <a:picLocks noChangeAspect="1"/>
          </p:cNvPicPr>
          <p:nvPr/>
        </p:nvPicPr>
        <p:blipFill>
          <a:blip r:embed="rId10"/>
          <a:srcRect t="21702" b="5571"/>
          <a:stretch/>
        </p:blipFill>
        <p:spPr>
          <a:xfrm>
            <a:off x="1462422" y="3861902"/>
            <a:ext cx="1568224" cy="914400"/>
          </a:xfrm>
          <a:prstGeom prst="rect">
            <a:avLst/>
          </a:prstGeom>
        </p:spPr>
      </p:pic>
      <p:pic>
        <p:nvPicPr>
          <p:cNvPr id="10" name="Picture 4" descr="twig girdler and damage">
            <a:extLst>
              <a:ext uri="{FF2B5EF4-FFF2-40B4-BE49-F238E27FC236}">
                <a16:creationId xmlns:a16="http://schemas.microsoft.com/office/drawing/2014/main" id="{B5A6E147-6885-0017-A01E-AB2F21C3E7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8249" y="4890381"/>
            <a:ext cx="1625599" cy="914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caterpillars clustered on tree bark, featuring black bodies with white and orange markings and fine hairs.">
            <a:extLst>
              <a:ext uri="{FF2B5EF4-FFF2-40B4-BE49-F238E27FC236}">
                <a16:creationId xmlns:a16="http://schemas.microsoft.com/office/drawing/2014/main" id="{F0F09E96-83E6-7BFA-34A8-C8DB48FF3437}"/>
              </a:ext>
            </a:extLst>
          </p:cNvPr>
          <p:cNvPicPr>
            <a:picLocks noChangeAspect="1"/>
          </p:cNvPicPr>
          <p:nvPr/>
        </p:nvPicPr>
        <p:blipFill>
          <a:blip r:embed="rId12"/>
          <a:stretch>
            <a:fillRect/>
          </a:stretch>
        </p:blipFill>
        <p:spPr>
          <a:xfrm rot="5400000">
            <a:off x="319420" y="5730165"/>
            <a:ext cx="914400" cy="1225973"/>
          </a:xfrm>
          <a:prstGeom prst="rect">
            <a:avLst/>
          </a:prstGeom>
        </p:spPr>
      </p:pic>
      <p:pic>
        <p:nvPicPr>
          <p:cNvPr id="11" name="Picture 10" descr="A dark, shiny, irregularly shaped object attached to a small tree branch with green leaves in the background.">
            <a:extLst>
              <a:ext uri="{FF2B5EF4-FFF2-40B4-BE49-F238E27FC236}">
                <a16:creationId xmlns:a16="http://schemas.microsoft.com/office/drawing/2014/main" id="{D43177A5-A842-2A4E-1341-3A0768B2457F}"/>
              </a:ext>
            </a:extLst>
          </p:cNvPr>
          <p:cNvPicPr>
            <a:picLocks noChangeAspect="1"/>
          </p:cNvPicPr>
          <p:nvPr/>
        </p:nvPicPr>
        <p:blipFill>
          <a:blip r:embed="rId13"/>
          <a:srcRect l="31258"/>
          <a:stretch/>
        </p:blipFill>
        <p:spPr>
          <a:xfrm>
            <a:off x="1519791" y="5885950"/>
            <a:ext cx="1428237" cy="914400"/>
          </a:xfrm>
          <a:prstGeom prst="rect">
            <a:avLst/>
          </a:prstGeom>
        </p:spPr>
      </p:pic>
    </p:spTree>
    <p:extLst>
      <p:ext uri="{BB962C8B-B14F-4D97-AF65-F5344CB8AC3E}">
        <p14:creationId xmlns:p14="http://schemas.microsoft.com/office/powerpoint/2010/main" val="1532486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26A55-41B2-724D-01C3-C84244F2AC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4EF9C2-5AB5-EDC8-4BA8-B3BE7D06C171}"/>
              </a:ext>
            </a:extLst>
          </p:cNvPr>
          <p:cNvSpPr>
            <a:spLocks noGrp="1"/>
          </p:cNvSpPr>
          <p:nvPr>
            <p:ph type="title" idx="4294967295"/>
          </p:nvPr>
        </p:nvSpPr>
        <p:spPr>
          <a:xfrm>
            <a:off x="1430515" y="-360500"/>
            <a:ext cx="9601196" cy="319228"/>
          </a:xfrm>
        </p:spPr>
        <p:txBody>
          <a:bodyPr vert="horz" lIns="91440" tIns="45720" rIns="91440" bIns="45720" rtlCol="0" anchor="b">
            <a:normAutofit/>
          </a:bodyPr>
          <a:lstStyle/>
          <a:p>
            <a:r>
              <a:rPr lang="en-US" sz="1000" dirty="0"/>
              <a:t>Tree/Forest Pests Continued</a:t>
            </a:r>
          </a:p>
        </p:txBody>
      </p:sp>
      <p:graphicFrame>
        <p:nvGraphicFramePr>
          <p:cNvPr id="6" name="Table 5">
            <a:extLst>
              <a:ext uri="{FF2B5EF4-FFF2-40B4-BE49-F238E27FC236}">
                <a16:creationId xmlns:a16="http://schemas.microsoft.com/office/drawing/2014/main" id="{BC074C09-C4A3-EA0C-E8E1-CFDC24778834}"/>
              </a:ext>
            </a:extLst>
          </p:cNvPr>
          <p:cNvGraphicFramePr>
            <a:graphicFrameLocks noGrp="1"/>
          </p:cNvGraphicFramePr>
          <p:nvPr>
            <p:extLst>
              <p:ext uri="{D42A27DB-BD31-4B8C-83A1-F6EECF244321}">
                <p14:modId xmlns:p14="http://schemas.microsoft.com/office/powerpoint/2010/main" val="2400721448"/>
              </p:ext>
            </p:extLst>
          </p:nvPr>
        </p:nvGraphicFramePr>
        <p:xfrm>
          <a:off x="0" y="0"/>
          <a:ext cx="12192000" cy="6858000"/>
        </p:xfrm>
        <a:graphic>
          <a:graphicData uri="http://schemas.openxmlformats.org/drawingml/2006/table">
            <a:tbl>
              <a:tblPr firstRow="1" bandRow="1">
                <a:tableStyleId>{7DF18680-E054-41AD-8BC1-D1AEF772440D}</a:tableStyleId>
              </a:tblPr>
              <a:tblGrid>
                <a:gridCol w="2675467">
                  <a:extLst>
                    <a:ext uri="{9D8B030D-6E8A-4147-A177-3AD203B41FA5}">
                      <a16:colId xmlns:a16="http://schemas.microsoft.com/office/drawing/2014/main" val="2282318038"/>
                    </a:ext>
                  </a:extLst>
                </a:gridCol>
                <a:gridCol w="4411133">
                  <a:extLst>
                    <a:ext uri="{9D8B030D-6E8A-4147-A177-3AD203B41FA5}">
                      <a16:colId xmlns:a16="http://schemas.microsoft.com/office/drawing/2014/main" val="1591810510"/>
                    </a:ext>
                  </a:extLst>
                </a:gridCol>
                <a:gridCol w="5105400">
                  <a:extLst>
                    <a:ext uri="{9D8B030D-6E8A-4147-A177-3AD203B41FA5}">
                      <a16:colId xmlns:a16="http://schemas.microsoft.com/office/drawing/2014/main" val="601451271"/>
                    </a:ext>
                  </a:extLst>
                </a:gridCol>
              </a:tblGrid>
              <a:tr h="383673">
                <a:tc gridSpan="3">
                  <a:txBody>
                    <a:bodyPr/>
                    <a:lstStyle/>
                    <a:p>
                      <a:pPr algn="ctr"/>
                      <a:r>
                        <a:rPr lang="en-US" sz="1600" dirty="0"/>
                        <a:t>Tree/Forest Pests Continued</a:t>
                      </a:r>
                    </a:p>
                  </a:txBody>
                  <a:tcPr anchor="ctr"/>
                </a:tc>
                <a:tc hMerge="1">
                  <a:txBody>
                    <a:bodyPr/>
                    <a:lstStyle/>
                    <a:p>
                      <a:endParaRPr/>
                    </a:p>
                  </a:txBody>
                  <a:tcPr anchor="ctr"/>
                </a:tc>
                <a:tc hMerge="1">
                  <a:txBody>
                    <a:bodyPr/>
                    <a:lstStyle/>
                    <a:p>
                      <a:endParaRPr lang="en-US"/>
                    </a:p>
                  </a:txBody>
                  <a:tcPr/>
                </a:tc>
                <a:extLst>
                  <a:ext uri="{0D108BD9-81ED-4DB2-BD59-A6C34878D82A}">
                    <a16:rowId xmlns:a16="http://schemas.microsoft.com/office/drawing/2014/main" val="4177104403"/>
                  </a:ext>
                </a:extLst>
              </a:tr>
              <a:tr h="383673">
                <a:tc>
                  <a:txBody>
                    <a:bodyPr/>
                    <a:lstStyle/>
                    <a:p>
                      <a:pPr algn="ctr"/>
                      <a:r>
                        <a:rPr lang="en-US" sz="1600" b="1"/>
                        <a:t>Photos</a:t>
                      </a:r>
                    </a:p>
                  </a:txBody>
                  <a:tcPr anchor="ctr"/>
                </a:tc>
                <a:tc>
                  <a:txBody>
                    <a:bodyPr/>
                    <a:lstStyle/>
                    <a:p>
                      <a:pPr algn="ctr"/>
                      <a:r>
                        <a:rPr lang="en-US" sz="1600" b="1"/>
                        <a:t>Pest Species/Affected Tree</a:t>
                      </a:r>
                    </a:p>
                  </a:txBody>
                  <a:tcPr anchor="ctr"/>
                </a:tc>
                <a:tc>
                  <a:txBody>
                    <a:bodyPr/>
                    <a:lstStyle/>
                    <a:p>
                      <a:pPr algn="ctr"/>
                      <a:r>
                        <a:rPr lang="en-US" sz="1600" b="1"/>
                        <a:t>Tree Symptoms</a:t>
                      </a:r>
                    </a:p>
                  </a:txBody>
                  <a:tcPr anchor="ctr"/>
                </a:tc>
                <a:extLst>
                  <a:ext uri="{0D108BD9-81ED-4DB2-BD59-A6C34878D82A}">
                    <a16:rowId xmlns:a16="http://schemas.microsoft.com/office/drawing/2014/main" val="3910013532"/>
                  </a:ext>
                </a:extLst>
              </a:tr>
              <a:tr h="10151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r>
                        <a:rPr lang="en-US" sz="1400" b="1" dirty="0"/>
                        <a:t>Oak Wilt</a:t>
                      </a:r>
                    </a:p>
                    <a:p>
                      <a:r>
                        <a:rPr lang="en-US" sz="1400" b="0" i="0" dirty="0"/>
                        <a:t>Oaks, especially red oaks</a:t>
                      </a:r>
                    </a:p>
                  </a:txBody>
                  <a:tcPr anchor="ctr"/>
                </a:tc>
                <a:tc>
                  <a:txBody>
                    <a:bodyPr/>
                    <a:lstStyle/>
                    <a:p>
                      <a:pPr marL="285750" indent="-285750" algn="ctr">
                        <a:buFont typeface="Arial" panose="020B0604020202020204" pitchFamily="34" charset="0"/>
                        <a:buChar char="•"/>
                      </a:pPr>
                      <a:r>
                        <a:rPr lang="en-US" sz="1400"/>
                        <a:t>Dying tissue along leaf margin and leaf vein</a:t>
                      </a:r>
                    </a:p>
                    <a:p>
                      <a:pPr marL="285750" indent="-285750" algn="ctr">
                        <a:buFont typeface="Arial" panose="020B0604020202020204" pitchFamily="34" charset="0"/>
                        <a:buChar char="•"/>
                      </a:pPr>
                      <a:r>
                        <a:rPr lang="en-US" sz="1400"/>
                        <a:t>Leaves may prematurely fall off</a:t>
                      </a:r>
                    </a:p>
                    <a:p>
                      <a:pPr marL="285750" indent="-285750" algn="ctr">
                        <a:buFont typeface="Arial" panose="020B0604020202020204" pitchFamily="34" charset="0"/>
                        <a:buChar char="•"/>
                      </a:pPr>
                      <a:r>
                        <a:rPr lang="en-US" sz="1400"/>
                        <a:t>Fungal mats beneath bark</a:t>
                      </a:r>
                    </a:p>
                  </a:txBody>
                  <a:tcPr anchor="ctr"/>
                </a:tc>
                <a:extLst>
                  <a:ext uri="{0D108BD9-81ED-4DB2-BD59-A6C34878D82A}">
                    <a16:rowId xmlns:a16="http://schemas.microsoft.com/office/drawing/2014/main" val="2857452744"/>
                  </a:ext>
                </a:extLst>
              </a:tr>
              <a:tr h="10151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r>
                        <a:rPr lang="en-US" sz="1400" b="1"/>
                        <a:t>Brown Spot Needle Blight</a:t>
                      </a:r>
                      <a:endParaRPr lang="en-US" sz="1400" b="0"/>
                    </a:p>
                    <a:p>
                      <a:r>
                        <a:rPr lang="en-US" sz="1400" b="0" i="0"/>
                        <a:t>Various pine species, especially loblolly and longleaf</a:t>
                      </a:r>
                      <a:endParaRPr lang="en-US" sz="1400" b="1" i="0"/>
                    </a:p>
                  </a:txBody>
                  <a:tcPr anchor="ctr"/>
                </a:tc>
                <a:tc>
                  <a:txBody>
                    <a:bodyPr/>
                    <a:lstStyle/>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Yellow spots on leaves that turn reddish brown</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Brown bands on leaves surrounded by yellow halo</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Bare lower branches</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Slow growth</a:t>
                      </a:r>
                    </a:p>
                  </a:txBody>
                  <a:tcPr anchor="ctr"/>
                </a:tc>
                <a:extLst>
                  <a:ext uri="{0D108BD9-81ED-4DB2-BD59-A6C34878D82A}">
                    <a16:rowId xmlns:a16="http://schemas.microsoft.com/office/drawing/2014/main" val="1003169559"/>
                  </a:ext>
                </a:extLst>
              </a:tr>
              <a:tr h="10151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r>
                        <a:rPr lang="en-US" sz="1400" b="1" err="1"/>
                        <a:t>Hypoxylon</a:t>
                      </a:r>
                      <a:r>
                        <a:rPr lang="en-US" sz="1400" b="1"/>
                        <a:t> Canker</a:t>
                      </a:r>
                    </a:p>
                    <a:p>
                      <a:r>
                        <a:rPr lang="en-US" sz="1400" b="0"/>
                        <a:t>Many hardwood trees, especially oaks</a:t>
                      </a:r>
                    </a:p>
                  </a:txBody>
                  <a:tcPr anchor="ctr"/>
                </a:tc>
                <a:tc>
                  <a:txBody>
                    <a:bodyPr/>
                    <a:lstStyle/>
                    <a:p>
                      <a:pPr marL="285750" indent="-285750" algn="ctr">
                        <a:buFont typeface="Arial" panose="020B0604020202020204" pitchFamily="34" charset="0"/>
                        <a:buChar char="•"/>
                      </a:pPr>
                      <a:r>
                        <a:rPr lang="en-US" sz="1400" dirty="0"/>
                        <a:t>Cankers that are brown, grey, or black, often powdery, present on limbs and trunk</a:t>
                      </a:r>
                    </a:p>
                  </a:txBody>
                  <a:tcPr anchor="ctr"/>
                </a:tc>
                <a:extLst>
                  <a:ext uri="{0D108BD9-81ED-4DB2-BD59-A6C34878D82A}">
                    <a16:rowId xmlns:a16="http://schemas.microsoft.com/office/drawing/2014/main" val="847120402"/>
                  </a:ext>
                </a:extLst>
              </a:tr>
              <a:tr h="1015109">
                <a:tc>
                  <a:txBody>
                    <a:bodyPr/>
                    <a:lstStyle/>
                    <a:p>
                      <a:endParaRPr lang="en-US" sz="1200" b="0"/>
                    </a:p>
                  </a:txBody>
                  <a:tcPr anchor="ctr"/>
                </a:tc>
                <a:tc>
                  <a:txBody>
                    <a:bodyPr/>
                    <a:lstStyle/>
                    <a:p>
                      <a:r>
                        <a:rPr lang="en-US" sz="1400" b="1"/>
                        <a:t>Butt (Root) Rots</a:t>
                      </a:r>
                      <a:endParaRPr lang="en-US" sz="1400" b="0" i="1"/>
                    </a:p>
                    <a:p>
                      <a:r>
                        <a:rPr lang="en-US" sz="1400" b="0" i="0"/>
                        <a:t>Many woody plant species</a:t>
                      </a:r>
                      <a:endParaRPr lang="en-US" sz="1400" b="1" i="0"/>
                    </a:p>
                  </a:txBody>
                  <a:tcPr anchor="ctr"/>
                </a:tc>
                <a:tc>
                  <a:txBody>
                    <a:bodyPr/>
                    <a:lstStyle/>
                    <a:p>
                      <a:pPr marL="285750" indent="-285750" algn="ctr">
                        <a:buFont typeface="Arial" panose="020B0604020202020204" pitchFamily="34" charset="0"/>
                        <a:buChar char="•"/>
                      </a:pPr>
                      <a:r>
                        <a:rPr lang="en-US" sz="1400" dirty="0"/>
                        <a:t>Swelling and cracks in bark,</a:t>
                      </a:r>
                    </a:p>
                    <a:p>
                      <a:pPr marL="285750" indent="-285750" algn="ctr">
                        <a:buFont typeface="Arial" panose="020B0604020202020204" pitchFamily="34" charset="0"/>
                        <a:buChar char="•"/>
                      </a:pPr>
                      <a:r>
                        <a:rPr lang="en-US" sz="1400" dirty="0"/>
                        <a:t>Conks (shelf-like mushrooms), especially along base and trunk of tree</a:t>
                      </a:r>
                    </a:p>
                  </a:txBody>
                  <a:tcPr anchor="ctr"/>
                </a:tc>
                <a:extLst>
                  <a:ext uri="{0D108BD9-81ED-4DB2-BD59-A6C34878D82A}">
                    <a16:rowId xmlns:a16="http://schemas.microsoft.com/office/drawing/2014/main" val="1947288083"/>
                  </a:ext>
                </a:extLst>
              </a:tr>
              <a:tr h="1015109">
                <a:tc>
                  <a:txBody>
                    <a:bodyPr/>
                    <a:lstStyle/>
                    <a:p>
                      <a:endParaRPr lang="en-US" sz="1200" b="0"/>
                    </a:p>
                  </a:txBody>
                  <a:tcPr anchor="ctr"/>
                </a:tc>
                <a:tc>
                  <a:txBody>
                    <a:bodyPr/>
                    <a:lstStyle/>
                    <a:p>
                      <a:r>
                        <a:rPr lang="en-US" sz="1400" b="1"/>
                        <a:t>Oak Galls</a:t>
                      </a:r>
                    </a:p>
                    <a:p>
                      <a:r>
                        <a:rPr lang="en-US" sz="1400" b="0"/>
                        <a:t>Various oak species</a:t>
                      </a:r>
                    </a:p>
                  </a:txBody>
                  <a:tcPr anchor="ctr"/>
                </a:tc>
                <a:tc>
                  <a:txBody>
                    <a:bodyPr/>
                    <a:lstStyle/>
                    <a:p>
                      <a:pPr marL="285750" indent="-285750" algn="ctr">
                        <a:buFont typeface="Arial" panose="020B0604020202020204" pitchFamily="34" charset="0"/>
                        <a:buChar char="•"/>
                      </a:pPr>
                      <a:r>
                        <a:rPr lang="en-US" sz="1400" dirty="0"/>
                        <a:t>Abnormal tissue growth on twigs, leaves</a:t>
                      </a:r>
                    </a:p>
                  </a:txBody>
                  <a:tcPr anchor="ctr"/>
                </a:tc>
                <a:extLst>
                  <a:ext uri="{0D108BD9-81ED-4DB2-BD59-A6C34878D82A}">
                    <a16:rowId xmlns:a16="http://schemas.microsoft.com/office/drawing/2014/main" val="3762652016"/>
                  </a:ext>
                </a:extLst>
              </a:tr>
              <a:tr h="1015109">
                <a:tc>
                  <a:txBody>
                    <a:bodyPr/>
                    <a:lstStyle/>
                    <a:p>
                      <a:endParaRPr lang="en-US" sz="1200" b="0"/>
                    </a:p>
                  </a:txBody>
                  <a:tcPr anchor="ctr"/>
                </a:tc>
                <a:tc>
                  <a:txBody>
                    <a:bodyPr/>
                    <a:lstStyle/>
                    <a:p>
                      <a:r>
                        <a:rPr lang="en-US" sz="1400" b="1"/>
                        <a:t>Sapsuckers and Woodpeckers</a:t>
                      </a:r>
                    </a:p>
                    <a:p>
                      <a:r>
                        <a:rPr lang="en-US" sz="1400" b="0"/>
                        <a:t>Many tree species</a:t>
                      </a:r>
                    </a:p>
                  </a:txBody>
                  <a:tcPr anchor="ctr"/>
                </a:tc>
                <a:tc>
                  <a:txBody>
                    <a:bodyPr/>
                    <a:lstStyle/>
                    <a:p>
                      <a:pPr marL="285750" indent="-285750" algn="ctr">
                        <a:buFont typeface="Arial" panose="020B0604020202020204" pitchFamily="34" charset="0"/>
                        <a:buChar char="•"/>
                      </a:pPr>
                      <a:r>
                        <a:rPr lang="en-US" sz="1400" dirty="0"/>
                        <a:t>Shallow holes in rows (sapsuckers)</a:t>
                      </a:r>
                    </a:p>
                    <a:p>
                      <a:pPr marL="285750" indent="-285750" algn="ctr">
                        <a:buFont typeface="Arial" panose="020B0604020202020204" pitchFamily="34" charset="0"/>
                        <a:buChar char="•"/>
                      </a:pPr>
                      <a:r>
                        <a:rPr lang="en-US" sz="1400" dirty="0"/>
                        <a:t>Holes in a random pattern (woodpeckers)</a:t>
                      </a:r>
                    </a:p>
                  </a:txBody>
                  <a:tcPr anchor="ctr"/>
                </a:tc>
                <a:extLst>
                  <a:ext uri="{0D108BD9-81ED-4DB2-BD59-A6C34878D82A}">
                    <a16:rowId xmlns:a16="http://schemas.microsoft.com/office/drawing/2014/main" val="4239671023"/>
                  </a:ext>
                </a:extLst>
              </a:tr>
            </a:tbl>
          </a:graphicData>
        </a:graphic>
      </p:graphicFrame>
      <p:pic>
        <p:nvPicPr>
          <p:cNvPr id="23" name="Picture 22" descr="A close-up of a branch with leaves exhibiting yellow and brown mosaic-like patterns, indicating plant disease.">
            <a:extLst>
              <a:ext uri="{FF2B5EF4-FFF2-40B4-BE49-F238E27FC236}">
                <a16:creationId xmlns:a16="http://schemas.microsoft.com/office/drawing/2014/main" id="{6768C1CA-E73E-B24E-14F5-7EBB07C4F71A}"/>
              </a:ext>
            </a:extLst>
          </p:cNvPr>
          <p:cNvPicPr>
            <a:picLocks noChangeAspect="1"/>
          </p:cNvPicPr>
          <p:nvPr/>
        </p:nvPicPr>
        <p:blipFill>
          <a:blip r:embed="rId3"/>
          <a:stretch>
            <a:fillRect/>
          </a:stretch>
        </p:blipFill>
        <p:spPr>
          <a:xfrm>
            <a:off x="745144" y="820197"/>
            <a:ext cx="1371600" cy="914400"/>
          </a:xfrm>
          <a:prstGeom prst="rect">
            <a:avLst/>
          </a:prstGeom>
        </p:spPr>
      </p:pic>
      <p:pic>
        <p:nvPicPr>
          <p:cNvPr id="14" name="Picture 2" descr="Several pine needles with distinct red-brown lesions at intervals along their length.">
            <a:extLst>
              <a:ext uri="{FF2B5EF4-FFF2-40B4-BE49-F238E27FC236}">
                <a16:creationId xmlns:a16="http://schemas.microsoft.com/office/drawing/2014/main" id="{F47974B0-550F-1994-E425-1054EFD11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86" y="1817142"/>
            <a:ext cx="137245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1504087 SMPT">
            <a:extLst>
              <a:ext uri="{FF2B5EF4-FFF2-40B4-BE49-F238E27FC236}">
                <a16:creationId xmlns:a16="http://schemas.microsoft.com/office/drawing/2014/main" id="{374097EB-403D-2545-8045-96FF97F4F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915" y="2848339"/>
            <a:ext cx="6096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Eventually the fungus turns silver or gray">
            <a:extLst>
              <a:ext uri="{FF2B5EF4-FFF2-40B4-BE49-F238E27FC236}">
                <a16:creationId xmlns:a16="http://schemas.microsoft.com/office/drawing/2014/main" id="{240BEDF3-ECDD-6FAA-46BB-7AB985F772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1260" y="2848339"/>
            <a:ext cx="59851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Content Placeholder 13" descr="A tree trunk with two large bracket fungi growing at its base on grassy ground covered with pine needles. Fungi have reddish-brown tops with lighter edges.">
            <a:extLst>
              <a:ext uri="{FF2B5EF4-FFF2-40B4-BE49-F238E27FC236}">
                <a16:creationId xmlns:a16="http://schemas.microsoft.com/office/drawing/2014/main" id="{393EB0A1-1DA5-330B-1454-413A8B31270D}"/>
              </a:ext>
            </a:extLst>
          </p:cNvPr>
          <p:cNvPicPr>
            <a:picLocks noChangeAspect="1"/>
          </p:cNvPicPr>
          <p:nvPr/>
        </p:nvPicPr>
        <p:blipFill>
          <a:blip r:embed="rId7"/>
          <a:stretch>
            <a:fillRect/>
          </a:stretch>
        </p:blipFill>
        <p:spPr>
          <a:xfrm>
            <a:off x="853407" y="3870967"/>
            <a:ext cx="1102448" cy="914400"/>
          </a:xfrm>
          <a:prstGeom prst="rect">
            <a:avLst/>
          </a:prstGeom>
        </p:spPr>
      </p:pic>
      <p:pic>
        <p:nvPicPr>
          <p:cNvPr id="15" name="Picture 14" descr="Three round, reddish-orange galls on a green oak leaf, with one gall appearing shriveled and discolored.">
            <a:extLst>
              <a:ext uri="{FF2B5EF4-FFF2-40B4-BE49-F238E27FC236}">
                <a16:creationId xmlns:a16="http://schemas.microsoft.com/office/drawing/2014/main" id="{B70C356F-0129-D6BB-E853-6137FC30D5C0}"/>
              </a:ext>
            </a:extLst>
          </p:cNvPr>
          <p:cNvPicPr>
            <a:picLocks noChangeAspect="1"/>
          </p:cNvPicPr>
          <p:nvPr/>
        </p:nvPicPr>
        <p:blipFill>
          <a:blip r:embed="rId8"/>
          <a:stretch>
            <a:fillRect/>
          </a:stretch>
        </p:blipFill>
        <p:spPr>
          <a:xfrm>
            <a:off x="109660" y="4867912"/>
            <a:ext cx="1371600" cy="914400"/>
          </a:xfrm>
          <a:prstGeom prst="rect">
            <a:avLst/>
          </a:prstGeom>
        </p:spPr>
      </p:pic>
      <p:pic>
        <p:nvPicPr>
          <p:cNvPr id="16" name="Content Placeholder 8" descr="Several fuzzy, round, light brown galls attached to dry oak leaves.">
            <a:extLst>
              <a:ext uri="{FF2B5EF4-FFF2-40B4-BE49-F238E27FC236}">
                <a16:creationId xmlns:a16="http://schemas.microsoft.com/office/drawing/2014/main" id="{72CED243-CB71-882F-A39D-E8D3EEE64BE8}"/>
              </a:ext>
            </a:extLst>
          </p:cNvPr>
          <p:cNvPicPr>
            <a:picLocks noChangeAspect="1"/>
          </p:cNvPicPr>
          <p:nvPr/>
        </p:nvPicPr>
        <p:blipFill>
          <a:blip r:embed="rId9"/>
          <a:stretch>
            <a:fillRect/>
          </a:stretch>
        </p:blipFill>
        <p:spPr>
          <a:xfrm>
            <a:off x="1557014" y="4867912"/>
            <a:ext cx="1026695" cy="914400"/>
          </a:xfrm>
          <a:prstGeom prst="rect">
            <a:avLst/>
          </a:prstGeom>
        </p:spPr>
      </p:pic>
      <p:pic>
        <p:nvPicPr>
          <p:cNvPr id="17" name="Content Placeholder 10" descr="A woodpecker clinging to a tree trunk with several evenly spaced holes drilled into the bark.">
            <a:extLst>
              <a:ext uri="{FF2B5EF4-FFF2-40B4-BE49-F238E27FC236}">
                <a16:creationId xmlns:a16="http://schemas.microsoft.com/office/drawing/2014/main" id="{5D792774-92D0-8A39-E6FE-231193D9112D}"/>
              </a:ext>
            </a:extLst>
          </p:cNvPr>
          <p:cNvPicPr>
            <a:picLocks noChangeAspect="1"/>
          </p:cNvPicPr>
          <p:nvPr/>
        </p:nvPicPr>
        <p:blipFill>
          <a:blip r:embed="rId10"/>
          <a:srcRect b="62978"/>
          <a:stretch/>
        </p:blipFill>
        <p:spPr>
          <a:xfrm>
            <a:off x="522967" y="5881437"/>
            <a:ext cx="1646576" cy="914400"/>
          </a:xfrm>
          <a:prstGeom prst="rect">
            <a:avLst/>
          </a:prstGeom>
        </p:spPr>
      </p:pic>
    </p:spTree>
    <p:extLst>
      <p:ext uri="{BB962C8B-B14F-4D97-AF65-F5344CB8AC3E}">
        <p14:creationId xmlns:p14="http://schemas.microsoft.com/office/powerpoint/2010/main" val="3677199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5C4C-4662-92B0-DADF-50A3B40B5D3F}"/>
              </a:ext>
            </a:extLst>
          </p:cNvPr>
          <p:cNvSpPr>
            <a:spLocks noGrp="1"/>
          </p:cNvSpPr>
          <p:nvPr>
            <p:ph type="title"/>
          </p:nvPr>
        </p:nvSpPr>
        <p:spPr/>
        <p:txBody>
          <a:bodyPr/>
          <a:lstStyle/>
          <a:p>
            <a:r>
              <a:rPr lang="en-US"/>
              <a:t>Tree ID</a:t>
            </a:r>
          </a:p>
        </p:txBody>
      </p:sp>
      <p:sp>
        <p:nvSpPr>
          <p:cNvPr id="3" name="Text Placeholder 2">
            <a:extLst>
              <a:ext uri="{FF2B5EF4-FFF2-40B4-BE49-F238E27FC236}">
                <a16:creationId xmlns:a16="http://schemas.microsoft.com/office/drawing/2014/main" id="{82845AA9-B397-9F67-26D5-ECDFC5FF794F}"/>
              </a:ext>
            </a:extLst>
          </p:cNvPr>
          <p:cNvSpPr>
            <a:spLocks noGrp="1"/>
          </p:cNvSpPr>
          <p:nvPr>
            <p:ph type="body" idx="1"/>
          </p:nvPr>
        </p:nvSpPr>
        <p:spPr/>
        <p:txBody>
          <a:bodyPr>
            <a:normAutofit fontScale="92500" lnSpcReduction="20000"/>
          </a:bodyPr>
          <a:lstStyle/>
          <a:p>
            <a:r>
              <a:rPr lang="en-US"/>
              <a:t>More information about tree ID, including information about the common tree list species, can be found in the </a:t>
            </a:r>
            <a:r>
              <a:rPr lang="en-US" i="1"/>
              <a:t>Forestry Field Skills</a:t>
            </a:r>
            <a:r>
              <a:rPr lang="en-US"/>
              <a:t> and </a:t>
            </a:r>
            <a:r>
              <a:rPr lang="en-US" i="1"/>
              <a:t>Tree Biology</a:t>
            </a:r>
            <a:r>
              <a:rPr lang="en-US"/>
              <a:t> slide decks. </a:t>
            </a:r>
          </a:p>
        </p:txBody>
      </p:sp>
    </p:spTree>
    <p:extLst>
      <p:ext uri="{BB962C8B-B14F-4D97-AF65-F5344CB8AC3E}">
        <p14:creationId xmlns:p14="http://schemas.microsoft.com/office/powerpoint/2010/main" val="3750953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C2440A-4C10-181C-2A74-4C321AB64071}"/>
              </a:ext>
            </a:extLst>
          </p:cNvPr>
          <p:cNvSpPr>
            <a:spLocks noGrp="1"/>
          </p:cNvSpPr>
          <p:nvPr>
            <p:ph type="title"/>
          </p:nvPr>
        </p:nvSpPr>
        <p:spPr/>
        <p:txBody>
          <a:bodyPr/>
          <a:lstStyle/>
          <a:p>
            <a:r>
              <a:rPr lang="en-US" dirty="0"/>
              <a:t>2025 Envirothon Texas Tree List</a:t>
            </a:r>
          </a:p>
        </p:txBody>
      </p:sp>
      <p:sp>
        <p:nvSpPr>
          <p:cNvPr id="7" name="Content Placeholder 6">
            <a:extLst>
              <a:ext uri="{FF2B5EF4-FFF2-40B4-BE49-F238E27FC236}">
                <a16:creationId xmlns:a16="http://schemas.microsoft.com/office/drawing/2014/main" id="{A81CC69C-4789-1FDA-700B-E51FA168DC45}"/>
              </a:ext>
            </a:extLst>
          </p:cNvPr>
          <p:cNvSpPr>
            <a:spLocks noGrp="1"/>
          </p:cNvSpPr>
          <p:nvPr>
            <p:ph sz="half" idx="1"/>
          </p:nvPr>
        </p:nvSpPr>
        <p:spPr>
          <a:xfrm>
            <a:off x="1298449" y="2560320"/>
            <a:ext cx="3011084" cy="3310128"/>
          </a:xfrm>
        </p:spPr>
        <p:txBody>
          <a:bodyPr>
            <a:normAutofit fontScale="92500"/>
          </a:bodyPr>
          <a:lstStyle/>
          <a:p>
            <a:r>
              <a:rPr lang="en-US"/>
              <a:t>Bald Cypress</a:t>
            </a:r>
          </a:p>
          <a:p>
            <a:r>
              <a:rPr lang="en-US"/>
              <a:t>Eastern Redcedar</a:t>
            </a:r>
          </a:p>
          <a:p>
            <a:r>
              <a:rPr lang="en-US"/>
              <a:t>Loblolly Pine</a:t>
            </a:r>
          </a:p>
          <a:p>
            <a:r>
              <a:rPr lang="en-US"/>
              <a:t>Bur Oak</a:t>
            </a:r>
          </a:p>
          <a:p>
            <a:r>
              <a:rPr lang="en-US"/>
              <a:t>Southern Live Oak</a:t>
            </a:r>
          </a:p>
          <a:p>
            <a:r>
              <a:rPr lang="en-US"/>
              <a:t>Shumard Oak</a:t>
            </a:r>
          </a:p>
          <a:p>
            <a:r>
              <a:rPr lang="en-US"/>
              <a:t>Water Oak</a:t>
            </a:r>
          </a:p>
        </p:txBody>
      </p:sp>
      <p:sp>
        <p:nvSpPr>
          <p:cNvPr id="9" name="Content Placeholder 8">
            <a:extLst>
              <a:ext uri="{FF2B5EF4-FFF2-40B4-BE49-F238E27FC236}">
                <a16:creationId xmlns:a16="http://schemas.microsoft.com/office/drawing/2014/main" id="{2849E50B-F18D-B0F2-60C9-F58FB15CF118}"/>
              </a:ext>
            </a:extLst>
          </p:cNvPr>
          <p:cNvSpPr>
            <a:spLocks noGrp="1"/>
          </p:cNvSpPr>
          <p:nvPr>
            <p:ph sz="half" idx="2"/>
          </p:nvPr>
        </p:nvSpPr>
        <p:spPr>
          <a:xfrm>
            <a:off x="4590458" y="2560320"/>
            <a:ext cx="3011084" cy="3310128"/>
          </a:xfrm>
        </p:spPr>
        <p:txBody>
          <a:bodyPr>
            <a:normAutofit fontScale="92500"/>
          </a:bodyPr>
          <a:lstStyle/>
          <a:p>
            <a:r>
              <a:rPr lang="en-US"/>
              <a:t>American Elm</a:t>
            </a:r>
          </a:p>
          <a:p>
            <a:r>
              <a:rPr lang="en-US"/>
              <a:t>Yaupon</a:t>
            </a:r>
          </a:p>
          <a:p>
            <a:r>
              <a:rPr lang="en-US"/>
              <a:t>Southern Magnolia</a:t>
            </a:r>
          </a:p>
          <a:p>
            <a:r>
              <a:rPr lang="en-US"/>
              <a:t>Red Maple</a:t>
            </a:r>
          </a:p>
          <a:p>
            <a:r>
              <a:rPr lang="en-US"/>
              <a:t>Red Mulberry</a:t>
            </a:r>
          </a:p>
          <a:p>
            <a:r>
              <a:rPr lang="en-US"/>
              <a:t>Green Ash</a:t>
            </a:r>
          </a:p>
        </p:txBody>
      </p:sp>
      <p:sp>
        <p:nvSpPr>
          <p:cNvPr id="10" name="Content Placeholder 6">
            <a:extLst>
              <a:ext uri="{FF2B5EF4-FFF2-40B4-BE49-F238E27FC236}">
                <a16:creationId xmlns:a16="http://schemas.microsoft.com/office/drawing/2014/main" id="{8A79DA25-C84E-E04C-E2E2-B445050E3783}"/>
              </a:ext>
            </a:extLst>
          </p:cNvPr>
          <p:cNvSpPr txBox="1">
            <a:spLocks/>
          </p:cNvSpPr>
          <p:nvPr/>
        </p:nvSpPr>
        <p:spPr>
          <a:xfrm>
            <a:off x="7882467" y="2560320"/>
            <a:ext cx="3011084" cy="3310128"/>
          </a:xfrm>
          <a:prstGeom prst="rect">
            <a:avLst/>
          </a:prstGeom>
        </p:spPr>
        <p:txBody>
          <a:bodyPr vert="horz" lIns="91440" tIns="45720" rIns="91440" bIns="45720" rtlCol="0" anchor="t">
            <a:normAutofit fontScale="850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a:t>Chinese Tallow</a:t>
            </a:r>
          </a:p>
          <a:p>
            <a:r>
              <a:rPr lang="en-US"/>
              <a:t>American Sycamore</a:t>
            </a:r>
          </a:p>
          <a:p>
            <a:r>
              <a:rPr lang="en-US"/>
              <a:t>Pecan</a:t>
            </a:r>
          </a:p>
          <a:p>
            <a:r>
              <a:rPr lang="en-US"/>
              <a:t>Wax Myrtle</a:t>
            </a:r>
          </a:p>
          <a:p>
            <a:r>
              <a:rPr lang="en-US"/>
              <a:t>Black Willow</a:t>
            </a:r>
          </a:p>
          <a:p>
            <a:r>
              <a:rPr lang="en-US"/>
              <a:t>Eastern Cottonwood</a:t>
            </a:r>
          </a:p>
          <a:p>
            <a:r>
              <a:rPr lang="en-US"/>
              <a:t>Sweetgum</a:t>
            </a:r>
          </a:p>
        </p:txBody>
      </p:sp>
    </p:spTree>
    <p:extLst>
      <p:ext uri="{BB962C8B-B14F-4D97-AF65-F5344CB8AC3E}">
        <p14:creationId xmlns:p14="http://schemas.microsoft.com/office/powerpoint/2010/main" val="1061809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F3943E-B112-9EDD-1626-CDC92C5C3319}"/>
              </a:ext>
            </a:extLst>
          </p:cNvPr>
          <p:cNvSpPr>
            <a:spLocks noGrp="1"/>
          </p:cNvSpPr>
          <p:nvPr>
            <p:ph type="title"/>
          </p:nvPr>
        </p:nvSpPr>
        <p:spPr/>
        <p:txBody>
          <a:bodyPr/>
          <a:lstStyle/>
          <a:p>
            <a:r>
              <a:rPr lang="en-US"/>
              <a:t>Agenda</a:t>
            </a:r>
          </a:p>
        </p:txBody>
      </p:sp>
      <p:sp>
        <p:nvSpPr>
          <p:cNvPr id="6" name="Content Placeholder 5">
            <a:extLst>
              <a:ext uri="{FF2B5EF4-FFF2-40B4-BE49-F238E27FC236}">
                <a16:creationId xmlns:a16="http://schemas.microsoft.com/office/drawing/2014/main" id="{CAD938C7-9B0F-F3CA-F840-36312799A7AC}"/>
              </a:ext>
            </a:extLst>
          </p:cNvPr>
          <p:cNvSpPr>
            <a:spLocks noGrp="1"/>
          </p:cNvSpPr>
          <p:nvPr>
            <p:ph idx="1"/>
          </p:nvPr>
        </p:nvSpPr>
        <p:spPr/>
        <p:txBody>
          <a:bodyPr>
            <a:normAutofit fontScale="92500" lnSpcReduction="20000"/>
          </a:bodyPr>
          <a:lstStyle/>
          <a:p>
            <a:pPr marL="457223" indent="-457223">
              <a:buFont typeface="+mj-lt"/>
              <a:buAutoNum type="arabicPeriod"/>
            </a:pPr>
            <a:r>
              <a:rPr lang="en-US"/>
              <a:t>Introductions</a:t>
            </a:r>
          </a:p>
          <a:p>
            <a:pPr marL="457223" indent="-457223">
              <a:buFont typeface="+mj-lt"/>
              <a:buAutoNum type="arabicPeriod"/>
            </a:pPr>
            <a:r>
              <a:rPr lang="en-US"/>
              <a:t>Review of Texas forestry criteria</a:t>
            </a:r>
          </a:p>
          <a:p>
            <a:pPr marL="457223" indent="-457223">
              <a:buFont typeface="+mj-lt"/>
              <a:buAutoNum type="arabicPeriod"/>
            </a:pPr>
            <a:r>
              <a:rPr lang="en-US"/>
              <a:t>Overview of study resources</a:t>
            </a:r>
          </a:p>
          <a:p>
            <a:pPr marL="457223" indent="-457223">
              <a:buFont typeface="+mj-lt"/>
              <a:buAutoNum type="arabicPeriod"/>
            </a:pPr>
            <a:r>
              <a:rPr lang="en-US"/>
              <a:t>Tree anatomy mini review</a:t>
            </a:r>
          </a:p>
          <a:p>
            <a:pPr marL="457223" indent="-457223">
              <a:buFont typeface="+mj-lt"/>
              <a:buAutoNum type="arabicPeriod"/>
            </a:pPr>
            <a:r>
              <a:rPr lang="en-US"/>
              <a:t>Forest pest overview</a:t>
            </a:r>
          </a:p>
          <a:p>
            <a:pPr marL="457223" indent="-457223">
              <a:buFont typeface="+mj-lt"/>
              <a:buAutoNum type="arabicPeriod"/>
            </a:pPr>
            <a:r>
              <a:rPr lang="en-US"/>
              <a:t>Hands-on breakout</a:t>
            </a:r>
          </a:p>
          <a:p>
            <a:pPr marL="914446" lvl="1" indent="-457223">
              <a:buFont typeface="+mj-lt"/>
              <a:buAutoNum type="arabicPeriod"/>
            </a:pPr>
            <a:r>
              <a:rPr lang="en-US"/>
              <a:t>Tree ID 101</a:t>
            </a:r>
          </a:p>
          <a:p>
            <a:pPr marL="914446" lvl="1" indent="-457223">
              <a:buFont typeface="+mj-lt"/>
              <a:buAutoNum type="arabicPeriod"/>
            </a:pPr>
            <a:r>
              <a:rPr lang="en-US"/>
              <a:t>Forestry tools demo</a:t>
            </a:r>
          </a:p>
        </p:txBody>
      </p:sp>
    </p:spTree>
    <p:extLst>
      <p:ext uri="{BB962C8B-B14F-4D97-AF65-F5344CB8AC3E}">
        <p14:creationId xmlns:p14="http://schemas.microsoft.com/office/powerpoint/2010/main" val="1180039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9A2547-E9FA-8764-2501-B7D18C4B751F}"/>
              </a:ext>
            </a:extLst>
          </p:cNvPr>
          <p:cNvSpPr>
            <a:spLocks noGrp="1"/>
          </p:cNvSpPr>
          <p:nvPr>
            <p:ph type="title"/>
          </p:nvPr>
        </p:nvSpPr>
        <p:spPr/>
        <p:txBody>
          <a:bodyPr/>
          <a:lstStyle/>
          <a:p>
            <a:r>
              <a:rPr lang="en-US"/>
              <a:t>Additional Resources</a:t>
            </a:r>
          </a:p>
        </p:txBody>
      </p:sp>
      <p:pic>
        <p:nvPicPr>
          <p:cNvPr id="1026" name="Picture 2" descr="Audubon Society Field Guide to North American Trees: Eastern Region: National  Audubon Society: 9780394507606: Amazon.com: Books">
            <a:extLst>
              <a:ext uri="{FF2B5EF4-FFF2-40B4-BE49-F238E27FC236}">
                <a16:creationId xmlns:a16="http://schemas.microsoft.com/office/drawing/2014/main" id="{C547F327-D8CB-60CB-36F8-C212421A1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322" y="2492588"/>
            <a:ext cx="1611077" cy="31407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FE80380-DA1D-0FAE-BF27-371E145D1F78}"/>
              </a:ext>
            </a:extLst>
          </p:cNvPr>
          <p:cNvSpPr txBox="1"/>
          <p:nvPr/>
        </p:nvSpPr>
        <p:spPr>
          <a:xfrm>
            <a:off x="1088060" y="5633314"/>
            <a:ext cx="2415599" cy="646331"/>
          </a:xfrm>
          <a:prstGeom prst="rect">
            <a:avLst/>
          </a:prstGeom>
          <a:noFill/>
        </p:spPr>
        <p:txBody>
          <a:bodyPr wrap="square">
            <a:spAutoFit/>
          </a:bodyPr>
          <a:lstStyle/>
          <a:p>
            <a:pPr algn="ctr">
              <a:defRPr/>
            </a:pPr>
            <a:r>
              <a:rPr lang="en-US" sz="1200" dirty="0">
                <a:solidFill>
                  <a:prstClr val="black"/>
                </a:solidFill>
                <a:latin typeface="Open Sans"/>
              </a:rPr>
              <a:t>National Audubon Society Field Guide to North American Trees: Eastern Region</a:t>
            </a:r>
          </a:p>
        </p:txBody>
      </p:sp>
      <p:pic>
        <p:nvPicPr>
          <p:cNvPr id="1028" name="Picture 4" descr="Trees of North America: A Guide to Field Identification, Revised and  Updated (Golden Field Guide from St. Martin's Press)">
            <a:extLst>
              <a:ext uri="{FF2B5EF4-FFF2-40B4-BE49-F238E27FC236}">
                <a16:creationId xmlns:a16="http://schemas.microsoft.com/office/drawing/2014/main" id="{344E935A-CA21-5DE2-90E7-EE0B3B0BD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880" y="2492588"/>
            <a:ext cx="1922242" cy="31407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3B90B72-0F75-777C-8F33-8EE59DCC4BA4}"/>
              </a:ext>
            </a:extLst>
          </p:cNvPr>
          <p:cNvSpPr txBox="1"/>
          <p:nvPr/>
        </p:nvSpPr>
        <p:spPr>
          <a:xfrm>
            <a:off x="5134878" y="5633315"/>
            <a:ext cx="1922242" cy="646331"/>
          </a:xfrm>
          <a:prstGeom prst="rect">
            <a:avLst/>
          </a:prstGeom>
          <a:noFill/>
        </p:spPr>
        <p:txBody>
          <a:bodyPr wrap="square">
            <a:spAutoFit/>
          </a:bodyPr>
          <a:lstStyle/>
          <a:p>
            <a:pPr algn="ctr">
              <a:defRPr/>
            </a:pPr>
            <a:r>
              <a:rPr lang="en-US" sz="1200" dirty="0">
                <a:solidFill>
                  <a:prstClr val="black"/>
                </a:solidFill>
                <a:latin typeface="Open Sans"/>
              </a:rPr>
              <a:t>Trees of North America: A Guide to Field Identification</a:t>
            </a:r>
          </a:p>
        </p:txBody>
      </p:sp>
      <p:pic>
        <p:nvPicPr>
          <p:cNvPr id="3" name="Picture 2" descr="QR code for iNaturalist website and apps (including Seek)">
            <a:extLst>
              <a:ext uri="{FF2B5EF4-FFF2-40B4-BE49-F238E27FC236}">
                <a16:creationId xmlns:a16="http://schemas.microsoft.com/office/drawing/2014/main" id="{5597C46F-2D7E-4A8C-CB8B-612B81A1CF81}"/>
              </a:ext>
            </a:extLst>
          </p:cNvPr>
          <p:cNvPicPr>
            <a:picLocks noChangeAspect="1"/>
          </p:cNvPicPr>
          <p:nvPr/>
        </p:nvPicPr>
        <p:blipFill>
          <a:blip r:embed="rId4"/>
          <a:stretch>
            <a:fillRect/>
          </a:stretch>
        </p:blipFill>
        <p:spPr>
          <a:xfrm>
            <a:off x="8773653" y="3102748"/>
            <a:ext cx="1928027" cy="1920406"/>
          </a:xfrm>
          <a:prstGeom prst="rect">
            <a:avLst/>
          </a:prstGeom>
        </p:spPr>
      </p:pic>
      <p:sp>
        <p:nvSpPr>
          <p:cNvPr id="5" name="TextBox 4">
            <a:extLst>
              <a:ext uri="{FF2B5EF4-FFF2-40B4-BE49-F238E27FC236}">
                <a16:creationId xmlns:a16="http://schemas.microsoft.com/office/drawing/2014/main" id="{25B36227-C33F-E4AC-0B5C-42AC6400816A}"/>
              </a:ext>
            </a:extLst>
          </p:cNvPr>
          <p:cNvSpPr txBox="1"/>
          <p:nvPr/>
        </p:nvSpPr>
        <p:spPr>
          <a:xfrm>
            <a:off x="8779438" y="5193571"/>
            <a:ext cx="1922242" cy="461665"/>
          </a:xfrm>
          <a:prstGeom prst="rect">
            <a:avLst/>
          </a:prstGeom>
          <a:noFill/>
        </p:spPr>
        <p:txBody>
          <a:bodyPr wrap="square">
            <a:spAutoFit/>
          </a:bodyPr>
          <a:lstStyle/>
          <a:p>
            <a:pPr algn="ctr">
              <a:defRPr/>
            </a:pPr>
            <a:r>
              <a:rPr lang="en-US" sz="1200" dirty="0" err="1">
                <a:solidFill>
                  <a:prstClr val="black"/>
                </a:solidFill>
                <a:latin typeface="Open Sans"/>
              </a:rPr>
              <a:t>iNaturalist</a:t>
            </a:r>
            <a:r>
              <a:rPr lang="en-US" sz="1200" dirty="0">
                <a:solidFill>
                  <a:prstClr val="black"/>
                </a:solidFill>
                <a:latin typeface="Open Sans"/>
              </a:rPr>
              <a:t> website and apps (including </a:t>
            </a:r>
            <a:r>
              <a:rPr lang="en-US" sz="1200" i="1" dirty="0">
                <a:solidFill>
                  <a:prstClr val="black"/>
                </a:solidFill>
                <a:latin typeface="Open Sans"/>
              </a:rPr>
              <a:t>Seek</a:t>
            </a:r>
            <a:r>
              <a:rPr lang="en-US" sz="1200" dirty="0">
                <a:solidFill>
                  <a:prstClr val="black"/>
                </a:solidFill>
                <a:latin typeface="Open Sans"/>
              </a:rPr>
              <a:t>)</a:t>
            </a:r>
          </a:p>
        </p:txBody>
      </p:sp>
    </p:spTree>
    <p:extLst>
      <p:ext uri="{BB962C8B-B14F-4D97-AF65-F5344CB8AC3E}">
        <p14:creationId xmlns:p14="http://schemas.microsoft.com/office/powerpoint/2010/main" val="2669444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6AE113-6D06-61C5-C13A-EB852358FE99}"/>
              </a:ext>
            </a:extLst>
          </p:cNvPr>
          <p:cNvSpPr>
            <a:spLocks noGrp="1"/>
          </p:cNvSpPr>
          <p:nvPr>
            <p:ph type="title"/>
          </p:nvPr>
        </p:nvSpPr>
        <p:spPr/>
        <p:txBody>
          <a:bodyPr/>
          <a:lstStyle/>
          <a:p>
            <a:r>
              <a:rPr lang="en-US"/>
              <a:t>Tree Identification</a:t>
            </a:r>
          </a:p>
        </p:txBody>
      </p:sp>
      <p:sp>
        <p:nvSpPr>
          <p:cNvPr id="6" name="Content Placeholder 5">
            <a:extLst>
              <a:ext uri="{FF2B5EF4-FFF2-40B4-BE49-F238E27FC236}">
                <a16:creationId xmlns:a16="http://schemas.microsoft.com/office/drawing/2014/main" id="{A497A279-48A5-7DB7-F71D-8279107E0D24}"/>
              </a:ext>
            </a:extLst>
          </p:cNvPr>
          <p:cNvSpPr>
            <a:spLocks noGrp="1"/>
          </p:cNvSpPr>
          <p:nvPr>
            <p:ph sz="half" idx="1"/>
          </p:nvPr>
        </p:nvSpPr>
        <p:spPr/>
        <p:txBody>
          <a:bodyPr>
            <a:normAutofit lnSpcReduction="10000"/>
          </a:bodyPr>
          <a:lstStyle/>
          <a:p>
            <a:pPr marL="0" indent="0">
              <a:buNone/>
            </a:pPr>
            <a:r>
              <a:rPr lang="en-US"/>
              <a:t>When trying to identify a species of tree, the following characteristics can be used. </a:t>
            </a:r>
          </a:p>
          <a:p>
            <a:pPr marL="0" indent="0">
              <a:buNone/>
            </a:pPr>
            <a:r>
              <a:rPr lang="en-US"/>
              <a:t>Note that a species may not have leaves, flowers, or fruit when you are trying to ID it, so knowing multiple characteristics of that species is beneficial.</a:t>
            </a:r>
          </a:p>
        </p:txBody>
      </p:sp>
      <p:graphicFrame>
        <p:nvGraphicFramePr>
          <p:cNvPr id="8" name="Content Placeholder 7">
            <a:extLst>
              <a:ext uri="{FF2B5EF4-FFF2-40B4-BE49-F238E27FC236}">
                <a16:creationId xmlns:a16="http://schemas.microsoft.com/office/drawing/2014/main" id="{C178C50E-FA62-90D6-1107-732A9DD0C2E6}"/>
              </a:ext>
            </a:extLst>
          </p:cNvPr>
          <p:cNvGraphicFramePr>
            <a:graphicFrameLocks noGrp="1"/>
          </p:cNvGraphicFramePr>
          <p:nvPr>
            <p:ph sz="half" idx="2"/>
            <p:extLst>
              <p:ext uri="{D42A27DB-BD31-4B8C-83A1-F6EECF244321}">
                <p14:modId xmlns:p14="http://schemas.microsoft.com/office/powerpoint/2010/main" val="399999717"/>
              </p:ext>
            </p:extLst>
          </p:nvPr>
        </p:nvGraphicFramePr>
        <p:xfrm>
          <a:off x="6175250" y="2560320"/>
          <a:ext cx="5010658" cy="3708398"/>
        </p:xfrm>
        <a:graphic>
          <a:graphicData uri="http://schemas.openxmlformats.org/drawingml/2006/table">
            <a:tbl>
              <a:tblPr firstRow="1" bandRow="1">
                <a:tableStyleId>{5DA37D80-6434-44D0-A028-1B22A696006F}</a:tableStyleId>
              </a:tblPr>
              <a:tblGrid>
                <a:gridCol w="2505329">
                  <a:extLst>
                    <a:ext uri="{9D8B030D-6E8A-4147-A177-3AD203B41FA5}">
                      <a16:colId xmlns:a16="http://schemas.microsoft.com/office/drawing/2014/main" val="1455848350"/>
                    </a:ext>
                  </a:extLst>
                </a:gridCol>
                <a:gridCol w="2505329">
                  <a:extLst>
                    <a:ext uri="{9D8B030D-6E8A-4147-A177-3AD203B41FA5}">
                      <a16:colId xmlns:a16="http://schemas.microsoft.com/office/drawing/2014/main" val="2499100467"/>
                    </a:ext>
                  </a:extLst>
                </a:gridCol>
              </a:tblGrid>
              <a:tr h="678457">
                <a:tc gridSpan="2">
                  <a:txBody>
                    <a:bodyPr/>
                    <a:lstStyle/>
                    <a:p>
                      <a:pPr algn="ctr"/>
                      <a:r>
                        <a:rPr lang="en-US" sz="2400" b="0" dirty="0"/>
                        <a:t>Tree Identification Characteristics</a:t>
                      </a:r>
                    </a:p>
                  </a:txBody>
                  <a:tcPr anchor="ctr"/>
                </a:tc>
                <a:tc hMerge="1">
                  <a:txBody>
                    <a:bodyPr/>
                    <a:lstStyle/>
                    <a:p>
                      <a:pPr algn="ctr"/>
                      <a:endParaRPr lang="en-US" b="0"/>
                    </a:p>
                  </a:txBody>
                  <a:tcPr anchor="ctr"/>
                </a:tc>
                <a:extLst>
                  <a:ext uri="{0D108BD9-81ED-4DB2-BD59-A6C34878D82A}">
                    <a16:rowId xmlns:a16="http://schemas.microsoft.com/office/drawing/2014/main" val="199561798"/>
                  </a:ext>
                </a:extLst>
              </a:tr>
              <a:tr h="430439">
                <a:tc>
                  <a:txBody>
                    <a:bodyPr/>
                    <a:lstStyle/>
                    <a:p>
                      <a:pPr algn="ctr"/>
                      <a:r>
                        <a:rPr lang="en-US" sz="2000" b="0" dirty="0"/>
                        <a:t>Habitat</a:t>
                      </a:r>
                    </a:p>
                  </a:txBody>
                  <a:tcPr anchor="ctr"/>
                </a:tc>
                <a:tc>
                  <a:txBody>
                    <a:bodyPr/>
                    <a:lstStyle/>
                    <a:p>
                      <a:pPr algn="ctr"/>
                      <a:r>
                        <a:rPr lang="en-US" sz="2000" b="0"/>
                        <a:t>Tree Form</a:t>
                      </a:r>
                    </a:p>
                  </a:txBody>
                  <a:tcPr anchor="ctr"/>
                </a:tc>
                <a:extLst>
                  <a:ext uri="{0D108BD9-81ED-4DB2-BD59-A6C34878D82A}">
                    <a16:rowId xmlns:a16="http://schemas.microsoft.com/office/drawing/2014/main" val="3894043704"/>
                  </a:ext>
                </a:extLst>
              </a:tr>
              <a:tr h="430439">
                <a:tc>
                  <a:txBody>
                    <a:bodyPr/>
                    <a:lstStyle/>
                    <a:p>
                      <a:pPr algn="ctr"/>
                      <a:r>
                        <a:rPr lang="en-US" sz="2000" b="0" dirty="0"/>
                        <a:t>Twigs</a:t>
                      </a:r>
                    </a:p>
                  </a:txBody>
                  <a:tcPr anchor="ctr"/>
                </a:tc>
                <a:tc>
                  <a:txBody>
                    <a:bodyPr/>
                    <a:lstStyle/>
                    <a:p>
                      <a:pPr algn="ctr"/>
                      <a:r>
                        <a:rPr lang="en-US" sz="2000" b="0"/>
                        <a:t>Buds</a:t>
                      </a:r>
                    </a:p>
                  </a:txBody>
                  <a:tcPr anchor="ctr"/>
                </a:tc>
                <a:extLst>
                  <a:ext uri="{0D108BD9-81ED-4DB2-BD59-A6C34878D82A}">
                    <a16:rowId xmlns:a16="http://schemas.microsoft.com/office/drawing/2014/main" val="4158129960"/>
                  </a:ext>
                </a:extLst>
              </a:tr>
              <a:tr h="430439">
                <a:tc>
                  <a:txBody>
                    <a:bodyPr/>
                    <a:lstStyle/>
                    <a:p>
                      <a:pPr algn="ctr"/>
                      <a:r>
                        <a:rPr lang="en-US" sz="2000" b="0"/>
                        <a:t>Bark</a:t>
                      </a:r>
                    </a:p>
                  </a:txBody>
                  <a:tcPr anchor="ctr"/>
                </a:tc>
                <a:tc>
                  <a:txBody>
                    <a:bodyPr/>
                    <a:lstStyle/>
                    <a:p>
                      <a:pPr algn="ctr"/>
                      <a:r>
                        <a:rPr lang="en-US" sz="2000" b="0" dirty="0"/>
                        <a:t>Flowers</a:t>
                      </a:r>
                    </a:p>
                  </a:txBody>
                  <a:tcPr anchor="ctr"/>
                </a:tc>
                <a:extLst>
                  <a:ext uri="{0D108BD9-81ED-4DB2-BD59-A6C34878D82A}">
                    <a16:rowId xmlns:a16="http://schemas.microsoft.com/office/drawing/2014/main" val="1440182205"/>
                  </a:ext>
                </a:extLst>
              </a:tr>
              <a:tr h="447307">
                <a:tc>
                  <a:txBody>
                    <a:bodyPr/>
                    <a:lstStyle/>
                    <a:p>
                      <a:pPr algn="ctr"/>
                      <a:r>
                        <a:rPr lang="en-US" sz="2000" b="0" dirty="0"/>
                        <a:t>Leaves</a:t>
                      </a:r>
                    </a:p>
                  </a:txBody>
                  <a:tcPr anchor="ctr"/>
                </a:tc>
                <a:tc>
                  <a:txBody>
                    <a:bodyPr/>
                    <a:lstStyle/>
                    <a:p>
                      <a:pPr algn="ctr"/>
                      <a:r>
                        <a:rPr lang="en-US" sz="2000" b="0" dirty="0"/>
                        <a:t>Leaf arrangement</a:t>
                      </a:r>
                    </a:p>
                  </a:txBody>
                  <a:tcPr anchor="ctr"/>
                </a:tc>
                <a:extLst>
                  <a:ext uri="{0D108BD9-81ED-4DB2-BD59-A6C34878D82A}">
                    <a16:rowId xmlns:a16="http://schemas.microsoft.com/office/drawing/2014/main" val="2521159516"/>
                  </a:ext>
                </a:extLst>
              </a:tr>
              <a:tr h="430439">
                <a:tc>
                  <a:txBody>
                    <a:bodyPr/>
                    <a:lstStyle/>
                    <a:p>
                      <a:pPr algn="ctr"/>
                      <a:r>
                        <a:rPr lang="en-US" sz="2000" b="0"/>
                        <a:t>Leaf shape</a:t>
                      </a:r>
                    </a:p>
                  </a:txBody>
                  <a:tcPr anchor="ctr"/>
                </a:tc>
                <a:tc>
                  <a:txBody>
                    <a:bodyPr/>
                    <a:lstStyle/>
                    <a:p>
                      <a:pPr algn="ctr"/>
                      <a:r>
                        <a:rPr lang="en-US" sz="2000" b="0" dirty="0"/>
                        <a:t>Fruit</a:t>
                      </a:r>
                    </a:p>
                  </a:txBody>
                  <a:tcPr anchor="ctr"/>
                </a:tc>
                <a:extLst>
                  <a:ext uri="{0D108BD9-81ED-4DB2-BD59-A6C34878D82A}">
                    <a16:rowId xmlns:a16="http://schemas.microsoft.com/office/drawing/2014/main" val="1089150768"/>
                  </a:ext>
                </a:extLst>
              </a:tr>
              <a:tr h="430439">
                <a:tc>
                  <a:txBody>
                    <a:bodyPr/>
                    <a:lstStyle/>
                    <a:p>
                      <a:pPr algn="ctr"/>
                      <a:r>
                        <a:rPr lang="en-US" sz="2000" b="0"/>
                        <a:t>Parts of leaf</a:t>
                      </a:r>
                    </a:p>
                  </a:txBody>
                  <a:tcPr anchor="ctr"/>
                </a:tc>
                <a:tc>
                  <a:txBody>
                    <a:bodyPr/>
                    <a:lstStyle/>
                    <a:p>
                      <a:pPr algn="ctr"/>
                      <a:r>
                        <a:rPr lang="en-US" sz="2000" b="0" dirty="0"/>
                        <a:t>Seeds</a:t>
                      </a:r>
                    </a:p>
                  </a:txBody>
                  <a:tcPr anchor="ctr"/>
                </a:tc>
                <a:extLst>
                  <a:ext uri="{0D108BD9-81ED-4DB2-BD59-A6C34878D82A}">
                    <a16:rowId xmlns:a16="http://schemas.microsoft.com/office/drawing/2014/main" val="261325422"/>
                  </a:ext>
                </a:extLst>
              </a:tr>
              <a:tr h="430439">
                <a:tc>
                  <a:txBody>
                    <a:bodyPr/>
                    <a:lstStyle/>
                    <a:p>
                      <a:pPr algn="ctr"/>
                      <a:r>
                        <a:rPr lang="en-US" sz="2000" b="0"/>
                        <a:t>Cones</a:t>
                      </a:r>
                    </a:p>
                  </a:txBody>
                  <a:tcPr anchor="ctr"/>
                </a:tc>
                <a:tc>
                  <a:txBody>
                    <a:bodyPr/>
                    <a:lstStyle/>
                    <a:p>
                      <a:pPr algn="ctr"/>
                      <a:r>
                        <a:rPr lang="en-US" sz="2000" b="0" dirty="0"/>
                        <a:t>Wood</a:t>
                      </a:r>
                    </a:p>
                  </a:txBody>
                  <a:tcPr anchor="ctr"/>
                </a:tc>
                <a:extLst>
                  <a:ext uri="{0D108BD9-81ED-4DB2-BD59-A6C34878D82A}">
                    <a16:rowId xmlns:a16="http://schemas.microsoft.com/office/drawing/2014/main" val="846954238"/>
                  </a:ext>
                </a:extLst>
              </a:tr>
            </a:tbl>
          </a:graphicData>
        </a:graphic>
      </p:graphicFrame>
    </p:spTree>
    <p:extLst>
      <p:ext uri="{BB962C8B-B14F-4D97-AF65-F5344CB8AC3E}">
        <p14:creationId xmlns:p14="http://schemas.microsoft.com/office/powerpoint/2010/main" val="985269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162160-A025-9E8D-AF5A-A93BC56C49A6}"/>
              </a:ext>
            </a:extLst>
          </p:cNvPr>
          <p:cNvSpPr>
            <a:spLocks noGrp="1"/>
          </p:cNvSpPr>
          <p:nvPr>
            <p:ph type="title"/>
          </p:nvPr>
        </p:nvSpPr>
        <p:spPr/>
        <p:txBody>
          <a:bodyPr/>
          <a:lstStyle/>
          <a:p>
            <a:r>
              <a:rPr lang="en-US" dirty="0"/>
              <a:t>Leaf Morphology</a:t>
            </a:r>
          </a:p>
        </p:txBody>
      </p:sp>
      <p:sp>
        <p:nvSpPr>
          <p:cNvPr id="7" name="Text Placeholder 6">
            <a:extLst>
              <a:ext uri="{FF2B5EF4-FFF2-40B4-BE49-F238E27FC236}">
                <a16:creationId xmlns:a16="http://schemas.microsoft.com/office/drawing/2014/main" id="{E4F7CE59-DA3F-BCF8-4F20-BAD6F9752B92}"/>
              </a:ext>
            </a:extLst>
          </p:cNvPr>
          <p:cNvSpPr>
            <a:spLocks noGrp="1"/>
          </p:cNvSpPr>
          <p:nvPr>
            <p:ph type="body" sz="half" idx="2"/>
          </p:nvPr>
        </p:nvSpPr>
        <p:spPr/>
        <p:txBody>
          <a:bodyPr/>
          <a:lstStyle/>
          <a:p>
            <a:r>
              <a:rPr lang="en-US"/>
              <a:t>Refer to the </a:t>
            </a:r>
            <a:r>
              <a:rPr lang="en-US" i="1"/>
              <a:t>Plant Biology</a:t>
            </a:r>
            <a:r>
              <a:rPr lang="en-US"/>
              <a:t> slide deck for more information on tree morphology and taxonomic classification.</a:t>
            </a:r>
          </a:p>
        </p:txBody>
      </p:sp>
      <p:pic>
        <p:nvPicPr>
          <p:cNvPr id="43010" name="Picture 2" descr="Twigs Leaves">
            <a:extLst>
              <a:ext uri="{FF2B5EF4-FFF2-40B4-BE49-F238E27FC236}">
                <a16:creationId xmlns:a16="http://schemas.microsoft.com/office/drawing/2014/main" id="{B8F37F56-4C1A-496A-CF67-1EC5210B83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012267" y="922110"/>
            <a:ext cx="6696201" cy="501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464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CC7BA8-99EA-ADE8-D468-8639074BF04C}"/>
              </a:ext>
            </a:extLst>
          </p:cNvPr>
          <p:cNvSpPr>
            <a:spLocks noGrp="1"/>
          </p:cNvSpPr>
          <p:nvPr>
            <p:ph type="title" idx="4294967295"/>
          </p:nvPr>
        </p:nvSpPr>
        <p:spPr>
          <a:xfrm>
            <a:off x="1295397" y="388735"/>
            <a:ext cx="9601200" cy="1303337"/>
          </a:xfrm>
        </p:spPr>
        <p:txBody>
          <a:bodyPr/>
          <a:lstStyle/>
          <a:p>
            <a:r>
              <a:rPr lang="en-US"/>
              <a:t>Common Leaf Shapes</a:t>
            </a:r>
          </a:p>
        </p:txBody>
      </p:sp>
      <p:pic>
        <p:nvPicPr>
          <p:cNvPr id="8" name="Content Placeholder 7" descr="Four different leaf shapes labeled as Lanceolate, Ovate, Obovate, and Star-shaped, arranged from left to right.">
            <a:extLst>
              <a:ext uri="{FF2B5EF4-FFF2-40B4-BE49-F238E27FC236}">
                <a16:creationId xmlns:a16="http://schemas.microsoft.com/office/drawing/2014/main" id="{7EE0F890-C066-00AF-A2E7-10707326570B}"/>
              </a:ext>
            </a:extLst>
          </p:cNvPr>
          <p:cNvPicPr>
            <a:picLocks noGrp="1" noChangeAspect="1"/>
          </p:cNvPicPr>
          <p:nvPr>
            <p:ph idx="4294967295"/>
          </p:nvPr>
        </p:nvPicPr>
        <p:blipFill>
          <a:blip r:embed="rId3"/>
          <a:stretch>
            <a:fillRect/>
          </a:stretch>
        </p:blipFill>
        <p:spPr>
          <a:xfrm>
            <a:off x="1438276" y="1594884"/>
            <a:ext cx="4514850" cy="1123950"/>
          </a:xfrm>
        </p:spPr>
      </p:pic>
      <p:pic>
        <p:nvPicPr>
          <p:cNvPr id="10" name="Picture 9" descr="Five types of leaf forms used for botanical identification. It displays labeled leaf shapes from left to right: Linear or Rectangular, Heart-shaped or Orbicular, Oval, Elliptical, and Deltoid.">
            <a:extLst>
              <a:ext uri="{FF2B5EF4-FFF2-40B4-BE49-F238E27FC236}">
                <a16:creationId xmlns:a16="http://schemas.microsoft.com/office/drawing/2014/main" id="{8A30AD67-509C-6215-D9F5-CA85B247925A}"/>
              </a:ext>
            </a:extLst>
          </p:cNvPr>
          <p:cNvPicPr>
            <a:picLocks noChangeAspect="1"/>
          </p:cNvPicPr>
          <p:nvPr/>
        </p:nvPicPr>
        <p:blipFill>
          <a:blip r:embed="rId4"/>
          <a:stretch>
            <a:fillRect/>
          </a:stretch>
        </p:blipFill>
        <p:spPr>
          <a:xfrm>
            <a:off x="6096001" y="1504397"/>
            <a:ext cx="5191125" cy="1304925"/>
          </a:xfrm>
          <a:prstGeom prst="rect">
            <a:avLst/>
          </a:prstGeom>
        </p:spPr>
      </p:pic>
      <p:pic>
        <p:nvPicPr>
          <p:cNvPr id="12" name="Picture 11" descr="Six types of leaf apex shapes used for botanical identification. Each apex type—Acuminate, Acute, Obtuse, Truncate (highlighted in green), Bristle Pointed, and Rounded—is illustrated with a corresponding green leaf tip.">
            <a:extLst>
              <a:ext uri="{FF2B5EF4-FFF2-40B4-BE49-F238E27FC236}">
                <a16:creationId xmlns:a16="http://schemas.microsoft.com/office/drawing/2014/main" id="{4AF6DE11-E88A-F80C-57A2-71003F9A56C9}"/>
              </a:ext>
            </a:extLst>
          </p:cNvPr>
          <p:cNvPicPr>
            <a:picLocks noChangeAspect="1"/>
          </p:cNvPicPr>
          <p:nvPr/>
        </p:nvPicPr>
        <p:blipFill>
          <a:blip r:embed="rId5"/>
          <a:srcRect b="6959"/>
          <a:stretch/>
        </p:blipFill>
        <p:spPr>
          <a:xfrm>
            <a:off x="3062287" y="2877998"/>
            <a:ext cx="6067425" cy="939386"/>
          </a:xfrm>
          <a:prstGeom prst="rect">
            <a:avLst/>
          </a:prstGeom>
        </p:spPr>
      </p:pic>
      <p:pic>
        <p:nvPicPr>
          <p:cNvPr id="14" name="Picture 13" descr="Six types of leaf margins used for botanical identification, labeled as Entire, Dentate, Toothed or Serrate, Sinuate or Wavy, Doubly Serrate, Lobed, and Incised. Each leaf illustration displays distinct edge patterns, highlighting variations from smooth to deeply cut margins.">
            <a:extLst>
              <a:ext uri="{FF2B5EF4-FFF2-40B4-BE49-F238E27FC236}">
                <a16:creationId xmlns:a16="http://schemas.microsoft.com/office/drawing/2014/main" id="{D76F3E63-728C-3A2F-49A5-7DEE815E74B1}"/>
              </a:ext>
            </a:extLst>
          </p:cNvPr>
          <p:cNvPicPr>
            <a:picLocks noChangeAspect="1"/>
          </p:cNvPicPr>
          <p:nvPr/>
        </p:nvPicPr>
        <p:blipFill>
          <a:blip r:embed="rId6"/>
          <a:stretch>
            <a:fillRect/>
          </a:stretch>
        </p:blipFill>
        <p:spPr>
          <a:xfrm>
            <a:off x="2519361" y="3880108"/>
            <a:ext cx="7153275" cy="1200150"/>
          </a:xfrm>
          <a:prstGeom prst="rect">
            <a:avLst/>
          </a:prstGeom>
        </p:spPr>
      </p:pic>
      <p:pic>
        <p:nvPicPr>
          <p:cNvPr id="16" name="Picture 15" descr="Five types of leaf bases used for botanical identification, including wedge-shaped or cuneate, inequilateral, rounded, heart-shaped or cordate, and truncate.">
            <a:extLst>
              <a:ext uri="{FF2B5EF4-FFF2-40B4-BE49-F238E27FC236}">
                <a16:creationId xmlns:a16="http://schemas.microsoft.com/office/drawing/2014/main" id="{C289C83D-0E23-E1E1-85DB-7DB169ABB48C}"/>
              </a:ext>
            </a:extLst>
          </p:cNvPr>
          <p:cNvPicPr>
            <a:picLocks noChangeAspect="1"/>
          </p:cNvPicPr>
          <p:nvPr/>
        </p:nvPicPr>
        <p:blipFill>
          <a:blip r:embed="rId7"/>
          <a:stretch>
            <a:fillRect/>
          </a:stretch>
        </p:blipFill>
        <p:spPr>
          <a:xfrm>
            <a:off x="2924172" y="5142982"/>
            <a:ext cx="6343650" cy="1133475"/>
          </a:xfrm>
          <a:prstGeom prst="rect">
            <a:avLst/>
          </a:prstGeom>
        </p:spPr>
      </p:pic>
    </p:spTree>
    <p:extLst>
      <p:ext uri="{BB962C8B-B14F-4D97-AF65-F5344CB8AC3E}">
        <p14:creationId xmlns:p14="http://schemas.microsoft.com/office/powerpoint/2010/main" val="3700204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0B865-7656-2735-D075-FEFE8721B874}"/>
              </a:ext>
            </a:extLst>
          </p:cNvPr>
          <p:cNvSpPr>
            <a:spLocks noGrp="1"/>
          </p:cNvSpPr>
          <p:nvPr>
            <p:ph type="title"/>
          </p:nvPr>
        </p:nvSpPr>
        <p:spPr/>
        <p:txBody>
          <a:bodyPr/>
          <a:lstStyle/>
          <a:p>
            <a:r>
              <a:rPr lang="en-US" dirty="0"/>
              <a:t>Forestry Skills Workshop</a:t>
            </a:r>
          </a:p>
        </p:txBody>
      </p:sp>
      <p:sp>
        <p:nvSpPr>
          <p:cNvPr id="5" name="Text Placeholder 4">
            <a:extLst>
              <a:ext uri="{FF2B5EF4-FFF2-40B4-BE49-F238E27FC236}">
                <a16:creationId xmlns:a16="http://schemas.microsoft.com/office/drawing/2014/main" id="{92E9FBAB-01F0-C675-10DE-F1BAADD644A4}"/>
              </a:ext>
            </a:extLst>
          </p:cNvPr>
          <p:cNvSpPr>
            <a:spLocks noGrp="1"/>
          </p:cNvSpPr>
          <p:nvPr>
            <p:ph type="body" idx="1"/>
          </p:nvPr>
        </p:nvSpPr>
        <p:spPr/>
        <p:txBody>
          <a:bodyPr/>
          <a:lstStyle/>
          <a:p>
            <a:r>
              <a:rPr lang="en-US" dirty="0"/>
              <a:t>Inside</a:t>
            </a:r>
          </a:p>
        </p:txBody>
      </p:sp>
      <p:sp>
        <p:nvSpPr>
          <p:cNvPr id="6" name="Content Placeholder 5">
            <a:extLst>
              <a:ext uri="{FF2B5EF4-FFF2-40B4-BE49-F238E27FC236}">
                <a16:creationId xmlns:a16="http://schemas.microsoft.com/office/drawing/2014/main" id="{16B1F45D-3C02-A8D8-1224-72FBD753F404}"/>
              </a:ext>
            </a:extLst>
          </p:cNvPr>
          <p:cNvSpPr>
            <a:spLocks noGrp="1"/>
          </p:cNvSpPr>
          <p:nvPr>
            <p:ph sz="half" idx="2"/>
          </p:nvPr>
        </p:nvSpPr>
        <p:spPr/>
        <p:txBody>
          <a:bodyPr>
            <a:normAutofit lnSpcReduction="10000"/>
          </a:bodyPr>
          <a:lstStyle/>
          <a:p>
            <a:pPr marL="0" indent="0">
              <a:buNone/>
            </a:pPr>
            <a:r>
              <a:rPr lang="en-US" dirty="0"/>
              <a:t>At your own pace;</a:t>
            </a:r>
          </a:p>
          <a:p>
            <a:r>
              <a:rPr lang="en-US" dirty="0"/>
              <a:t>Tree ID using leaf samples, field guides, apps, keys</a:t>
            </a:r>
          </a:p>
          <a:p>
            <a:r>
              <a:rPr lang="en-US" dirty="0"/>
              <a:t>Tree </a:t>
            </a:r>
            <a:r>
              <a:rPr lang="en-US"/>
              <a:t>cookie gallery</a:t>
            </a:r>
            <a:endParaRPr lang="en-US" dirty="0"/>
          </a:p>
          <a:p>
            <a:endParaRPr lang="en-US" dirty="0"/>
          </a:p>
        </p:txBody>
      </p:sp>
      <p:sp>
        <p:nvSpPr>
          <p:cNvPr id="7" name="Text Placeholder 6">
            <a:extLst>
              <a:ext uri="{FF2B5EF4-FFF2-40B4-BE49-F238E27FC236}">
                <a16:creationId xmlns:a16="http://schemas.microsoft.com/office/drawing/2014/main" id="{35E16271-4DB2-A662-3D9F-4CCF85C18A9C}"/>
              </a:ext>
            </a:extLst>
          </p:cNvPr>
          <p:cNvSpPr>
            <a:spLocks noGrp="1"/>
          </p:cNvSpPr>
          <p:nvPr>
            <p:ph type="body" sz="quarter" idx="3"/>
          </p:nvPr>
        </p:nvSpPr>
        <p:spPr/>
        <p:txBody>
          <a:bodyPr/>
          <a:lstStyle/>
          <a:p>
            <a:r>
              <a:rPr lang="en-US" sz="2400" dirty="0"/>
              <a:t>Outside</a:t>
            </a:r>
          </a:p>
        </p:txBody>
      </p:sp>
      <p:sp>
        <p:nvSpPr>
          <p:cNvPr id="8" name="Content Placeholder 7">
            <a:extLst>
              <a:ext uri="{FF2B5EF4-FFF2-40B4-BE49-F238E27FC236}">
                <a16:creationId xmlns:a16="http://schemas.microsoft.com/office/drawing/2014/main" id="{868C626B-9338-49F8-DE77-2E3164B63052}"/>
              </a:ext>
            </a:extLst>
          </p:cNvPr>
          <p:cNvSpPr>
            <a:spLocks noGrp="1"/>
          </p:cNvSpPr>
          <p:nvPr>
            <p:ph sz="quarter" idx="4"/>
          </p:nvPr>
        </p:nvSpPr>
        <p:spPr/>
        <p:txBody>
          <a:bodyPr>
            <a:normAutofit lnSpcReduction="10000"/>
          </a:bodyPr>
          <a:lstStyle/>
          <a:p>
            <a:pPr marL="0" indent="0">
              <a:buNone/>
            </a:pPr>
            <a:r>
              <a:rPr lang="en-US" dirty="0"/>
              <a:t>Jaden and Sam will both be outside assisting with the forestry tools;</a:t>
            </a:r>
          </a:p>
          <a:p>
            <a:r>
              <a:rPr lang="en-US" dirty="0"/>
              <a:t>Clinometers</a:t>
            </a:r>
          </a:p>
          <a:p>
            <a:r>
              <a:rPr lang="en-US" dirty="0"/>
              <a:t>D-tape</a:t>
            </a:r>
          </a:p>
          <a:p>
            <a:r>
              <a:rPr lang="en-US" dirty="0"/>
              <a:t>Biltmore sticks</a:t>
            </a:r>
          </a:p>
        </p:txBody>
      </p:sp>
    </p:spTree>
    <p:extLst>
      <p:ext uri="{BB962C8B-B14F-4D97-AF65-F5344CB8AC3E}">
        <p14:creationId xmlns:p14="http://schemas.microsoft.com/office/powerpoint/2010/main" val="1579551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92F755-02D9-BC02-5D64-4E90440A8002}"/>
              </a:ext>
            </a:extLst>
          </p:cNvPr>
          <p:cNvSpPr>
            <a:spLocks noGrp="1"/>
          </p:cNvSpPr>
          <p:nvPr>
            <p:ph type="title"/>
          </p:nvPr>
        </p:nvSpPr>
        <p:spPr/>
        <p:txBody>
          <a:bodyPr/>
          <a:lstStyle/>
          <a:p>
            <a:r>
              <a:rPr lang="en-US" dirty="0"/>
              <a:t>Upcoming Events</a:t>
            </a:r>
          </a:p>
        </p:txBody>
      </p:sp>
      <p:sp>
        <p:nvSpPr>
          <p:cNvPr id="9" name="Text Placeholder 8">
            <a:extLst>
              <a:ext uri="{FF2B5EF4-FFF2-40B4-BE49-F238E27FC236}">
                <a16:creationId xmlns:a16="http://schemas.microsoft.com/office/drawing/2014/main" id="{548955AF-B864-1C02-3DEF-0B3BA012BFBE}"/>
              </a:ext>
            </a:extLst>
          </p:cNvPr>
          <p:cNvSpPr>
            <a:spLocks noGrp="1"/>
          </p:cNvSpPr>
          <p:nvPr>
            <p:ph type="body" idx="1"/>
          </p:nvPr>
        </p:nvSpPr>
        <p:spPr>
          <a:xfrm>
            <a:off x="3736848" y="2667002"/>
            <a:ext cx="4718304" cy="576262"/>
          </a:xfrm>
        </p:spPr>
        <p:txBody>
          <a:bodyPr/>
          <a:lstStyle/>
          <a:p>
            <a:r>
              <a:rPr lang="en-US" sz="2400" dirty="0"/>
              <a:t>Project Learning Tree Trainings</a:t>
            </a:r>
          </a:p>
        </p:txBody>
      </p:sp>
      <p:pic>
        <p:nvPicPr>
          <p:cNvPr id="2050" name="Picture 2" descr="QR code for Project Learning Tree Trainings&#10;">
            <a:extLst>
              <a:ext uri="{FF2B5EF4-FFF2-40B4-BE49-F238E27FC236}">
                <a16:creationId xmlns:a16="http://schemas.microsoft.com/office/drawing/2014/main" id="{7FCC050A-3C7A-E781-BF65-643F9EE3423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79963" y="3243794"/>
            <a:ext cx="2632075" cy="263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827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FAC49-8026-7B20-B728-9AD5C256BAF8}"/>
              </a:ext>
            </a:extLst>
          </p:cNvPr>
          <p:cNvSpPr>
            <a:spLocks noGrp="1"/>
          </p:cNvSpPr>
          <p:nvPr>
            <p:ph type="title"/>
          </p:nvPr>
        </p:nvSpPr>
        <p:spPr/>
        <p:txBody>
          <a:bodyPr>
            <a:normAutofit/>
          </a:bodyPr>
          <a:lstStyle/>
          <a:p>
            <a:r>
              <a:rPr lang="en-US"/>
              <a:t>Texas A&amp;M Forest Service | Our Mission</a:t>
            </a:r>
          </a:p>
        </p:txBody>
      </p:sp>
      <p:pic>
        <p:nvPicPr>
          <p:cNvPr id="2050" name="Picture 2" descr="A group of people walking in a forest">
            <a:extLst>
              <a:ext uri="{FF2B5EF4-FFF2-40B4-BE49-F238E27FC236}">
                <a16:creationId xmlns:a16="http://schemas.microsoft.com/office/drawing/2014/main" id="{C00C4F02-4FA2-7F39-0163-BFDBAD912C1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365504" y="2691606"/>
            <a:ext cx="4584192" cy="3048000"/>
          </a:xfrm>
          <a:prstGeom prst="rect">
            <a:avLst/>
          </a:prstGeom>
          <a:ln w="9525">
            <a:solidFill>
              <a:srgbClr val="3D4B5F"/>
            </a:solidFill>
          </a:ln>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09F80D0-69F7-7E3E-5C9C-3435748F5FB5}"/>
              </a:ext>
            </a:extLst>
          </p:cNvPr>
          <p:cNvSpPr>
            <a:spLocks noGrp="1"/>
          </p:cNvSpPr>
          <p:nvPr>
            <p:ph sz="half" idx="2"/>
          </p:nvPr>
        </p:nvSpPr>
        <p:spPr/>
        <p:txBody>
          <a:bodyPr>
            <a:normAutofit fontScale="92500" lnSpcReduction="10000"/>
          </a:bodyPr>
          <a:lstStyle/>
          <a:p>
            <a:pPr marL="0" indent="0" algn="ctr">
              <a:buNone/>
            </a:pPr>
            <a:r>
              <a:rPr lang="en-US" i="1"/>
              <a:t>Texas A&amp;M Forest Service </a:t>
            </a:r>
            <a:r>
              <a:rPr lang="en-US" i="1">
                <a:solidFill>
                  <a:schemeClr val="tx1"/>
                </a:solidFill>
              </a:rPr>
              <a:t>provides </a:t>
            </a:r>
            <a:r>
              <a:rPr lang="en-US" b="1" i="1">
                <a:solidFill>
                  <a:schemeClr val="tx1"/>
                </a:solidFill>
              </a:rPr>
              <a:t>statewide leadership and technical assistance to ensure trees, forests and related natural resources are sustained for the benefit of all</a:t>
            </a:r>
            <a:r>
              <a:rPr lang="en-US" i="1">
                <a:solidFill>
                  <a:schemeClr val="tx1"/>
                </a:solidFill>
              </a:rPr>
              <a:t>. </a:t>
            </a:r>
            <a:r>
              <a:rPr lang="en-US" i="1"/>
              <a:t>The agency supports the state’s incident response capability, protecting against wildfire and responding to a range of all-hazard incidents.</a:t>
            </a:r>
          </a:p>
        </p:txBody>
      </p:sp>
      <p:sp>
        <p:nvSpPr>
          <p:cNvPr id="6" name="TextBox 5">
            <a:extLst>
              <a:ext uri="{FF2B5EF4-FFF2-40B4-BE49-F238E27FC236}">
                <a16:creationId xmlns:a16="http://schemas.microsoft.com/office/drawing/2014/main" id="{1A312825-6C85-41CC-4B7C-968AA3F10E65}"/>
              </a:ext>
            </a:extLst>
          </p:cNvPr>
          <p:cNvSpPr txBox="1"/>
          <p:nvPr/>
        </p:nvSpPr>
        <p:spPr>
          <a:xfrm>
            <a:off x="1365504" y="5739369"/>
            <a:ext cx="4584192" cy="646331"/>
          </a:xfrm>
          <a:prstGeom prst="rect">
            <a:avLst/>
          </a:prstGeom>
          <a:noFill/>
        </p:spPr>
        <p:txBody>
          <a:bodyPr wrap="square" rtlCol="0">
            <a:spAutoFit/>
          </a:bodyPr>
          <a:lstStyle/>
          <a:p>
            <a:pPr algn="ctr"/>
            <a:r>
              <a:rPr lang="en-US" sz="1200"/>
              <a:t>W.G. Jones State Forest in Montgomery County, TX. Jones State Forest is one of five state forests managed by the Texas A&amp;M Forest Service.</a:t>
            </a:r>
          </a:p>
        </p:txBody>
      </p:sp>
    </p:spTree>
    <p:extLst>
      <p:ext uri="{BB962C8B-B14F-4D97-AF65-F5344CB8AC3E}">
        <p14:creationId xmlns:p14="http://schemas.microsoft.com/office/powerpoint/2010/main" val="1056028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5435B8-8860-E756-6B09-91FEFBF3011E}"/>
              </a:ext>
            </a:extLst>
          </p:cNvPr>
          <p:cNvSpPr>
            <a:spLocks noGrp="1"/>
          </p:cNvSpPr>
          <p:nvPr>
            <p:ph type="title"/>
          </p:nvPr>
        </p:nvSpPr>
        <p:spPr/>
        <p:txBody>
          <a:bodyPr/>
          <a:lstStyle/>
          <a:p>
            <a:r>
              <a:rPr lang="en-US" dirty="0"/>
              <a:t>Texas Envirothon Forestry Contacts</a:t>
            </a:r>
          </a:p>
        </p:txBody>
      </p:sp>
      <p:sp>
        <p:nvSpPr>
          <p:cNvPr id="5" name="Content Placeholder 4">
            <a:extLst>
              <a:ext uri="{FF2B5EF4-FFF2-40B4-BE49-F238E27FC236}">
                <a16:creationId xmlns:a16="http://schemas.microsoft.com/office/drawing/2014/main" id="{E28BEFA3-2433-72EC-E1E6-56690BB289DA}"/>
              </a:ext>
            </a:extLst>
          </p:cNvPr>
          <p:cNvSpPr>
            <a:spLocks noGrp="1"/>
          </p:cNvSpPr>
          <p:nvPr>
            <p:ph sz="half" idx="1"/>
          </p:nvPr>
        </p:nvSpPr>
        <p:spPr/>
        <p:txBody>
          <a:bodyPr anchor="t">
            <a:normAutofit fontScale="92500" lnSpcReduction="10000"/>
          </a:bodyPr>
          <a:lstStyle/>
          <a:p>
            <a:pPr marL="0" indent="0">
              <a:buNone/>
            </a:pPr>
            <a:r>
              <a:rPr lang="en-US" b="1"/>
              <a:t>Sam Hill</a:t>
            </a:r>
          </a:p>
          <a:p>
            <a:pPr marL="0" indent="0">
              <a:buNone/>
            </a:pPr>
            <a:r>
              <a:rPr lang="en-US"/>
              <a:t>Woodland Ecologist | Water Resources</a:t>
            </a:r>
          </a:p>
          <a:p>
            <a:pPr marL="0" indent="0">
              <a:buNone/>
            </a:pPr>
            <a:r>
              <a:rPr lang="en-US">
                <a:hlinkClick r:id="rId2"/>
              </a:rPr>
              <a:t>sam.hill@tfs.tamu.edu</a:t>
            </a:r>
            <a:endParaRPr lang="en-US"/>
          </a:p>
          <a:p>
            <a:pPr marL="0" indent="0">
              <a:buNone/>
            </a:pPr>
            <a:r>
              <a:rPr lang="en-US" b="1"/>
              <a:t>Jaden Kelly</a:t>
            </a:r>
          </a:p>
          <a:p>
            <a:pPr marL="0" indent="0">
              <a:buNone/>
            </a:pPr>
            <a:r>
              <a:rPr lang="en-US"/>
              <a:t>Program Specialist | Conservation Education</a:t>
            </a:r>
          </a:p>
          <a:p>
            <a:pPr marL="0" indent="0">
              <a:buNone/>
            </a:pPr>
            <a:r>
              <a:rPr lang="en-US" sz="2000">
                <a:hlinkClick r:id="rId3"/>
              </a:rPr>
              <a:t>jaden.kelly@tfs.tamu.edu</a:t>
            </a:r>
            <a:r>
              <a:rPr lang="en-US" sz="2000"/>
              <a:t> </a:t>
            </a:r>
          </a:p>
          <a:p>
            <a:pPr marL="0" indent="0">
              <a:buNone/>
            </a:pPr>
            <a:endParaRPr lang="en-US"/>
          </a:p>
        </p:txBody>
      </p:sp>
      <p:pic>
        <p:nvPicPr>
          <p:cNvPr id="6" name="Picture 5" descr="QR code for the Texas A&amp;M Forest Service Homepage">
            <a:extLst>
              <a:ext uri="{FF2B5EF4-FFF2-40B4-BE49-F238E27FC236}">
                <a16:creationId xmlns:a16="http://schemas.microsoft.com/office/drawing/2014/main" id="{B496BFFE-1553-BBE1-4650-D8EC360655C8}"/>
              </a:ext>
            </a:extLst>
          </p:cNvPr>
          <p:cNvPicPr>
            <a:picLocks noChangeAspect="1"/>
          </p:cNvPicPr>
          <p:nvPr/>
        </p:nvPicPr>
        <p:blipFill>
          <a:blip r:embed="rId4"/>
          <a:stretch>
            <a:fillRect/>
          </a:stretch>
        </p:blipFill>
        <p:spPr>
          <a:xfrm>
            <a:off x="6377520" y="2938120"/>
            <a:ext cx="1920406" cy="1912786"/>
          </a:xfrm>
          <a:prstGeom prst="rect">
            <a:avLst/>
          </a:prstGeom>
        </p:spPr>
      </p:pic>
      <p:sp>
        <p:nvSpPr>
          <p:cNvPr id="7" name="TextBox 6">
            <a:extLst>
              <a:ext uri="{FF2B5EF4-FFF2-40B4-BE49-F238E27FC236}">
                <a16:creationId xmlns:a16="http://schemas.microsoft.com/office/drawing/2014/main" id="{165AD3DB-0032-0511-0A4E-4DC0B51C4AA8}"/>
              </a:ext>
            </a:extLst>
          </p:cNvPr>
          <p:cNvSpPr txBox="1"/>
          <p:nvPr/>
        </p:nvSpPr>
        <p:spPr>
          <a:xfrm>
            <a:off x="6377520" y="4931618"/>
            <a:ext cx="1860548" cy="461665"/>
          </a:xfrm>
          <a:prstGeom prst="rect">
            <a:avLst/>
          </a:prstGeom>
          <a:noFill/>
        </p:spPr>
        <p:txBody>
          <a:bodyPr wrap="square" rtlCol="0">
            <a:spAutoFit/>
          </a:bodyPr>
          <a:lstStyle/>
          <a:p>
            <a:pPr algn="ctr"/>
            <a:r>
              <a:rPr lang="en-US" sz="1200" dirty="0"/>
              <a:t>Texas A&amp;M Forest Service Homepage</a:t>
            </a:r>
          </a:p>
        </p:txBody>
      </p:sp>
      <p:pic>
        <p:nvPicPr>
          <p:cNvPr id="10" name="Picture 9" descr="QR code for Texas Forest Info">
            <a:extLst>
              <a:ext uri="{FF2B5EF4-FFF2-40B4-BE49-F238E27FC236}">
                <a16:creationId xmlns:a16="http://schemas.microsoft.com/office/drawing/2014/main" id="{F82AFDF0-76EA-3AF2-B4DB-7476A2127A68}"/>
              </a:ext>
            </a:extLst>
          </p:cNvPr>
          <p:cNvPicPr>
            <a:picLocks noChangeAspect="1"/>
          </p:cNvPicPr>
          <p:nvPr/>
        </p:nvPicPr>
        <p:blipFill>
          <a:blip r:embed="rId5"/>
          <a:stretch>
            <a:fillRect/>
          </a:stretch>
        </p:blipFill>
        <p:spPr>
          <a:xfrm>
            <a:off x="8965526" y="2919068"/>
            <a:ext cx="1928027" cy="1950889"/>
          </a:xfrm>
          <a:prstGeom prst="rect">
            <a:avLst/>
          </a:prstGeom>
        </p:spPr>
      </p:pic>
      <p:sp>
        <p:nvSpPr>
          <p:cNvPr id="8" name="TextBox 7">
            <a:extLst>
              <a:ext uri="{FF2B5EF4-FFF2-40B4-BE49-F238E27FC236}">
                <a16:creationId xmlns:a16="http://schemas.microsoft.com/office/drawing/2014/main" id="{0678490E-FA4D-2792-4576-58C1B4F4C3BF}"/>
              </a:ext>
            </a:extLst>
          </p:cNvPr>
          <p:cNvSpPr txBox="1"/>
          <p:nvPr/>
        </p:nvSpPr>
        <p:spPr>
          <a:xfrm>
            <a:off x="8767065" y="5023950"/>
            <a:ext cx="2324947" cy="276999"/>
          </a:xfrm>
          <a:prstGeom prst="rect">
            <a:avLst/>
          </a:prstGeom>
          <a:noFill/>
        </p:spPr>
        <p:txBody>
          <a:bodyPr wrap="square" rtlCol="0">
            <a:spAutoFit/>
          </a:bodyPr>
          <a:lstStyle/>
          <a:p>
            <a:pPr algn="ctr"/>
            <a:r>
              <a:rPr lang="en-US" sz="1200"/>
              <a:t>Texas Forest Info </a:t>
            </a:r>
          </a:p>
        </p:txBody>
      </p:sp>
    </p:spTree>
    <p:extLst>
      <p:ext uri="{BB962C8B-B14F-4D97-AF65-F5344CB8AC3E}">
        <p14:creationId xmlns:p14="http://schemas.microsoft.com/office/powerpoint/2010/main" val="2973970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653D0-DC1F-E1DE-8190-303ECD1E2E8C}"/>
              </a:ext>
            </a:extLst>
          </p:cNvPr>
          <p:cNvSpPr>
            <a:spLocks noGrp="1"/>
          </p:cNvSpPr>
          <p:nvPr>
            <p:ph type="title"/>
          </p:nvPr>
        </p:nvSpPr>
        <p:spPr/>
        <p:txBody>
          <a:bodyPr>
            <a:normAutofit/>
          </a:bodyPr>
          <a:lstStyle/>
          <a:p>
            <a:r>
              <a:rPr lang="en-US"/>
              <a:t>Texas Forestry Criteria – Teams should be able to…</a:t>
            </a:r>
          </a:p>
        </p:txBody>
      </p:sp>
      <p:sp>
        <p:nvSpPr>
          <p:cNvPr id="3" name="Content Placeholder 2">
            <a:extLst>
              <a:ext uri="{FF2B5EF4-FFF2-40B4-BE49-F238E27FC236}">
                <a16:creationId xmlns:a16="http://schemas.microsoft.com/office/drawing/2014/main" id="{4B259EA3-E6E9-D3B2-30C5-582EBDEE6BEA}"/>
              </a:ext>
            </a:extLst>
          </p:cNvPr>
          <p:cNvSpPr>
            <a:spLocks noGrp="1"/>
          </p:cNvSpPr>
          <p:nvPr>
            <p:ph sz="half" idx="1"/>
          </p:nvPr>
        </p:nvSpPr>
        <p:spPr>
          <a:xfrm>
            <a:off x="1298448" y="2560320"/>
            <a:ext cx="4718304" cy="3730413"/>
          </a:xfrm>
        </p:spPr>
        <p:txBody>
          <a:bodyPr>
            <a:normAutofit fontScale="70000" lnSpcReduction="20000"/>
          </a:bodyPr>
          <a:lstStyle/>
          <a:p>
            <a:pPr marL="342917" indent="-342917">
              <a:lnSpc>
                <a:spcPct val="107000"/>
              </a:lnSpc>
              <a:buFont typeface="+mj-lt"/>
              <a:buAutoNum type="arabicPeriod"/>
            </a:pPr>
            <a:r>
              <a:rPr lang="en-US" sz="1800" b="1" kern="100" dirty="0">
                <a:latin typeface="Aptos" panose="020B0004020202020204" pitchFamily="34" charset="0"/>
                <a:ea typeface="Aptos" panose="020B0004020202020204" pitchFamily="34" charset="0"/>
                <a:cs typeface="Times New Roman" panose="02020603050405020304" pitchFamily="18" charset="0"/>
              </a:rPr>
              <a:t>Describe the value of trees</a:t>
            </a:r>
            <a:r>
              <a:rPr lang="en-US" sz="1800" kern="100" dirty="0">
                <a:latin typeface="Aptos" panose="020B0004020202020204" pitchFamily="34" charset="0"/>
                <a:ea typeface="Aptos" panose="020B0004020202020204" pitchFamily="34" charset="0"/>
                <a:cs typeface="Times New Roman" panose="02020603050405020304" pitchFamily="18" charset="0"/>
              </a:rPr>
              <a:t> in rural, urban, and suburban settings.</a:t>
            </a:r>
          </a:p>
          <a:p>
            <a:pPr marL="342917" indent="-342917">
              <a:lnSpc>
                <a:spcPct val="107000"/>
              </a:lnSpc>
              <a:buFont typeface="+mj-lt"/>
              <a:buAutoNum type="arabicPeriod"/>
            </a:pPr>
            <a:r>
              <a:rPr lang="en-US" sz="1800" b="1" kern="100" dirty="0">
                <a:latin typeface="Aptos" panose="020B0004020202020204" pitchFamily="34" charset="0"/>
                <a:ea typeface="Aptos" panose="020B0004020202020204" pitchFamily="34" charset="0"/>
                <a:cs typeface="Times New Roman" panose="02020603050405020304" pitchFamily="18" charset="0"/>
              </a:rPr>
              <a:t>Explain fundamentals concepts of tree biology</a:t>
            </a:r>
            <a:r>
              <a:rPr lang="en-US" sz="1800" kern="100" dirty="0">
                <a:latin typeface="Aptos" panose="020B0004020202020204" pitchFamily="34" charset="0"/>
                <a:ea typeface="Aptos" panose="020B0004020202020204" pitchFamily="34" charset="0"/>
                <a:cs typeface="Times New Roman" panose="02020603050405020304" pitchFamily="18" charset="0"/>
              </a:rPr>
              <a:t>, such as tree anatomy, growth habits, and adaptations.</a:t>
            </a:r>
          </a:p>
          <a:p>
            <a:pPr marL="342917" indent="-342917">
              <a:lnSpc>
                <a:spcPct val="107000"/>
              </a:lnSpc>
              <a:buFont typeface="+mj-lt"/>
              <a:buAutoNum type="arabicPeriod"/>
            </a:pPr>
            <a:r>
              <a:rPr lang="en-US" sz="1800" b="1" kern="100" dirty="0">
                <a:latin typeface="Aptos" panose="020B0004020202020204" pitchFamily="34" charset="0"/>
                <a:ea typeface="Aptos" panose="020B0004020202020204" pitchFamily="34" charset="0"/>
                <a:cs typeface="Times New Roman" panose="02020603050405020304" pitchFamily="18" charset="0"/>
              </a:rPr>
              <a:t>Explain the cause-and-effect relationship of factors affecting tree growth and forest development </a:t>
            </a:r>
            <a:r>
              <a:rPr lang="en-US" sz="1800" kern="100" dirty="0">
                <a:latin typeface="Aptos" panose="020B0004020202020204" pitchFamily="34" charset="0"/>
                <a:ea typeface="Aptos" panose="020B0004020202020204" pitchFamily="34" charset="0"/>
                <a:cs typeface="Times New Roman" panose="02020603050405020304" pitchFamily="18" charset="0"/>
              </a:rPr>
              <a:t>(climate, insects, microorganisms, wildlife, etc.)</a:t>
            </a:r>
          </a:p>
          <a:p>
            <a:pPr marL="342917" indent="-342917">
              <a:lnSpc>
                <a:spcPct val="107000"/>
              </a:lnSpc>
              <a:buFont typeface="+mj-lt"/>
              <a:buAutoNum type="arabicPeriod"/>
            </a:pPr>
            <a:r>
              <a:rPr lang="en-US" sz="1800" b="1" kern="100" dirty="0">
                <a:latin typeface="Aptos" panose="020B0004020202020204" pitchFamily="34" charset="0"/>
                <a:ea typeface="Aptos" panose="020B0004020202020204" pitchFamily="34" charset="0"/>
                <a:cs typeface="Times New Roman" panose="02020603050405020304" pitchFamily="18" charset="0"/>
              </a:rPr>
              <a:t>Identify common Texas</a:t>
            </a:r>
            <a:r>
              <a:rPr lang="en-US" sz="1800" kern="100" dirty="0">
                <a:latin typeface="Aptos" panose="020B0004020202020204" pitchFamily="34" charset="0"/>
                <a:ea typeface="Aptos" panose="020B0004020202020204" pitchFamily="34" charset="0"/>
                <a:cs typeface="Times New Roman" panose="02020603050405020304" pitchFamily="18" charset="0"/>
              </a:rPr>
              <a:t> trees by leaves, bark, branching patterns, buds, fruit, and other characteristics </a:t>
            </a:r>
            <a:r>
              <a:rPr lang="en-US" sz="1800" b="1" kern="100" dirty="0">
                <a:latin typeface="Aptos" panose="020B0004020202020204" pitchFamily="34" charset="0"/>
                <a:ea typeface="Aptos" panose="020B0004020202020204" pitchFamily="34" charset="0"/>
                <a:cs typeface="Times New Roman" panose="02020603050405020304" pitchFamily="18" charset="0"/>
              </a:rPr>
              <a:t>without using a key.</a:t>
            </a:r>
          </a:p>
          <a:p>
            <a:pPr marL="342917" indent="-342917">
              <a:lnSpc>
                <a:spcPct val="107000"/>
              </a:lnSpc>
              <a:buFont typeface="+mj-lt"/>
              <a:buAutoNum type="arabicPeriod"/>
            </a:pPr>
            <a:r>
              <a:rPr lang="en-US" sz="1800" b="1" kern="100" dirty="0">
                <a:latin typeface="Aptos"/>
                <a:ea typeface="Aptos" panose="020B0004020202020204" pitchFamily="34" charset="0"/>
                <a:cs typeface="Times New Roman"/>
              </a:rPr>
              <a:t>Identify region-specific trees</a:t>
            </a:r>
            <a:r>
              <a:rPr lang="en-US" sz="1800" kern="100" dirty="0">
                <a:latin typeface="Aptos"/>
                <a:ea typeface="Aptos" panose="020B0004020202020204" pitchFamily="34" charset="0"/>
                <a:cs typeface="Times New Roman"/>
              </a:rPr>
              <a:t> by leaves, bark, branching patterns, buds, fruit, and other characteristics </a:t>
            </a:r>
            <a:r>
              <a:rPr lang="en-US" sz="1800" b="1" kern="100" dirty="0">
                <a:latin typeface="Aptos"/>
                <a:ea typeface="Aptos" panose="020B0004020202020204" pitchFamily="34" charset="0"/>
                <a:cs typeface="Times New Roman"/>
              </a:rPr>
              <a:t>with the use of a key</a:t>
            </a:r>
            <a:r>
              <a:rPr lang="en-US" sz="1800" kern="100" dirty="0">
                <a:latin typeface="Aptos"/>
                <a:ea typeface="Aptos" panose="020B0004020202020204" pitchFamily="34" charset="0"/>
                <a:cs typeface="Times New Roman"/>
              </a:rPr>
              <a:t>.</a:t>
            </a:r>
          </a:p>
          <a:p>
            <a:pPr marL="342917" indent="-342917">
              <a:lnSpc>
                <a:spcPct val="107000"/>
              </a:lnSpc>
              <a:spcAft>
                <a:spcPts val="800"/>
              </a:spcAft>
              <a:buFont typeface="+mj-lt"/>
              <a:buAutoNum type="arabicPeriod"/>
            </a:pPr>
            <a:r>
              <a:rPr lang="en-US" sz="1800" b="1" kern="100" dirty="0">
                <a:latin typeface="Aptos" panose="020B0004020202020204" pitchFamily="34" charset="0"/>
                <a:ea typeface="Aptos" panose="020B0004020202020204" pitchFamily="34" charset="0"/>
                <a:cs typeface="Times New Roman" panose="02020603050405020304" pitchFamily="18" charset="0"/>
              </a:rPr>
              <a:t>Identify common forest pests and diseases </a:t>
            </a:r>
            <a:r>
              <a:rPr lang="en-US" sz="1800" kern="100" dirty="0">
                <a:latin typeface="Aptos" panose="020B0004020202020204" pitchFamily="34" charset="0"/>
                <a:ea typeface="Aptos" panose="020B0004020202020204" pitchFamily="34" charset="0"/>
                <a:cs typeface="Times New Roman" panose="02020603050405020304" pitchFamily="18" charset="0"/>
              </a:rPr>
              <a:t>affecting Texas trees without use of a key, describe how they are spread, and list methods of control.</a:t>
            </a:r>
          </a:p>
        </p:txBody>
      </p:sp>
      <p:sp>
        <p:nvSpPr>
          <p:cNvPr id="4" name="Content Placeholder 3">
            <a:extLst>
              <a:ext uri="{FF2B5EF4-FFF2-40B4-BE49-F238E27FC236}">
                <a16:creationId xmlns:a16="http://schemas.microsoft.com/office/drawing/2014/main" id="{DD3B02F7-5CB9-BDAC-8506-D18742E0758B}"/>
              </a:ext>
            </a:extLst>
          </p:cNvPr>
          <p:cNvSpPr>
            <a:spLocks noGrp="1"/>
          </p:cNvSpPr>
          <p:nvPr>
            <p:ph sz="half" idx="2"/>
          </p:nvPr>
        </p:nvSpPr>
        <p:spPr>
          <a:xfrm>
            <a:off x="6181344" y="2560320"/>
            <a:ext cx="4718304" cy="3730412"/>
          </a:xfrm>
        </p:spPr>
        <p:txBody>
          <a:bodyPr>
            <a:normAutofit fontScale="70000" lnSpcReduction="20000"/>
          </a:bodyPr>
          <a:lstStyle/>
          <a:p>
            <a:pPr marL="342917" indent="-342917">
              <a:lnSpc>
                <a:spcPct val="107000"/>
              </a:lnSpc>
              <a:buFont typeface="+mj-lt"/>
              <a:buAutoNum type="arabicPeriod" startAt="7"/>
            </a:pPr>
            <a:r>
              <a:rPr lang="en-US" sz="1800" b="1" kern="100">
                <a:latin typeface="Aptos" panose="020B0004020202020204" pitchFamily="34" charset="0"/>
                <a:ea typeface="Aptos" panose="020B0004020202020204" pitchFamily="34" charset="0"/>
                <a:cs typeface="Times New Roman" panose="02020603050405020304" pitchFamily="18" charset="0"/>
              </a:rPr>
              <a:t>Explain forest ecology concepts and factors affecting them</a:t>
            </a:r>
            <a:r>
              <a:rPr lang="en-US" sz="1800" kern="100">
                <a:latin typeface="Aptos" panose="020B0004020202020204" pitchFamily="34" charset="0"/>
                <a:ea typeface="Aptos" panose="020B0004020202020204" pitchFamily="34" charset="0"/>
                <a:cs typeface="Times New Roman" panose="02020603050405020304" pitchFamily="18" charset="0"/>
              </a:rPr>
              <a:t>, including the relationship between soil and forest types, tree communities, regeneration, competition, and succession.</a:t>
            </a:r>
          </a:p>
          <a:p>
            <a:pPr marL="342917" indent="-342917">
              <a:lnSpc>
                <a:spcPct val="107000"/>
              </a:lnSpc>
              <a:buFont typeface="+mj-lt"/>
              <a:buAutoNum type="arabicPeriod" startAt="7"/>
            </a:pPr>
            <a:r>
              <a:rPr lang="en-US" sz="1800" b="1" kern="100">
                <a:latin typeface="Aptos" panose="020B0004020202020204" pitchFamily="34" charset="0"/>
                <a:ea typeface="Aptos" panose="020B0004020202020204" pitchFamily="34" charset="0"/>
                <a:cs typeface="Times New Roman" panose="02020603050405020304" pitchFamily="18" charset="0"/>
              </a:rPr>
              <a:t>Correlate the effect of proper forest management practices</a:t>
            </a:r>
            <a:r>
              <a:rPr lang="en-US" sz="1800" kern="100">
                <a:latin typeface="Aptos" panose="020B0004020202020204" pitchFamily="34" charset="0"/>
                <a:ea typeface="Aptos" panose="020B0004020202020204" pitchFamily="34" charset="0"/>
                <a:cs typeface="Times New Roman" panose="02020603050405020304" pitchFamily="18" charset="0"/>
              </a:rPr>
              <a:t> on biological diversity, forest fragmentation, air quality, aesthetics, fire, climate change, and recreation.</a:t>
            </a:r>
          </a:p>
          <a:p>
            <a:pPr marL="342917" indent="-342917">
              <a:lnSpc>
                <a:spcPct val="107000"/>
              </a:lnSpc>
              <a:buFont typeface="+mj-lt"/>
              <a:buAutoNum type="arabicPeriod" startAt="7"/>
            </a:pPr>
            <a:r>
              <a:rPr lang="en-US" sz="1800" b="1" kern="100">
                <a:latin typeface="Aptos" panose="020B0004020202020204" pitchFamily="34" charset="0"/>
                <a:ea typeface="Aptos" panose="020B0004020202020204" pitchFamily="34" charset="0"/>
                <a:cs typeface="Times New Roman" panose="02020603050405020304" pitchFamily="18" charset="0"/>
              </a:rPr>
              <a:t>Create forest management recommendations </a:t>
            </a:r>
            <a:r>
              <a:rPr lang="en-US" sz="1800" kern="100">
                <a:latin typeface="Aptos" panose="020B0004020202020204" pitchFamily="34" charset="0"/>
                <a:ea typeface="Aptos" panose="020B0004020202020204" pitchFamily="34" charset="0"/>
                <a:cs typeface="Times New Roman" panose="02020603050405020304" pitchFamily="18" charset="0"/>
              </a:rPr>
              <a:t>using best management practices (BMPs) and land-use goals.</a:t>
            </a:r>
          </a:p>
          <a:p>
            <a:pPr marL="342917" indent="-342917">
              <a:lnSpc>
                <a:spcPct val="107000"/>
              </a:lnSpc>
              <a:buFont typeface="+mj-lt"/>
              <a:buAutoNum type="arabicPeriod" startAt="7"/>
            </a:pPr>
            <a:r>
              <a:rPr lang="en-US" sz="1800" kern="100">
                <a:latin typeface="Aptos" panose="020B0004020202020204" pitchFamily="34" charset="0"/>
                <a:ea typeface="Aptos" panose="020B0004020202020204" pitchFamily="34" charset="0"/>
                <a:cs typeface="Times New Roman" panose="02020603050405020304" pitchFamily="18" charset="0"/>
              </a:rPr>
              <a:t>Explain the environmental, historical, and societal </a:t>
            </a:r>
            <a:r>
              <a:rPr lang="en-US" sz="1800" b="1" kern="100">
                <a:latin typeface="Aptos" panose="020B0004020202020204" pitchFamily="34" charset="0"/>
                <a:ea typeface="Aptos" panose="020B0004020202020204" pitchFamily="34" charset="0"/>
                <a:cs typeface="Times New Roman" panose="02020603050405020304" pitchFamily="18" charset="0"/>
              </a:rPr>
              <a:t>differences between wildfires and prescribed burns</a:t>
            </a:r>
            <a:r>
              <a:rPr lang="en-US" sz="1800" kern="100">
                <a:latin typeface="Aptos" panose="020B0004020202020204" pitchFamily="34" charset="0"/>
                <a:ea typeface="Aptos" panose="020B0004020202020204" pitchFamily="34" charset="0"/>
                <a:cs typeface="Times New Roman" panose="02020603050405020304" pitchFamily="18" charset="0"/>
              </a:rPr>
              <a:t>, and the effects of both.</a:t>
            </a:r>
          </a:p>
          <a:p>
            <a:pPr marL="342917" indent="-342917">
              <a:lnSpc>
                <a:spcPct val="107000"/>
              </a:lnSpc>
              <a:buFont typeface="+mj-lt"/>
              <a:buAutoNum type="arabicPeriod" startAt="7"/>
            </a:pPr>
            <a:r>
              <a:rPr lang="en-US" sz="1800" b="1" kern="100">
                <a:latin typeface="Aptos" panose="020B0004020202020204" pitchFamily="34" charset="0"/>
                <a:ea typeface="Aptos" panose="020B0004020202020204" pitchFamily="34" charset="0"/>
                <a:cs typeface="Times New Roman" panose="02020603050405020304" pitchFamily="18" charset="0"/>
              </a:rPr>
              <a:t>Use common forestry tools</a:t>
            </a:r>
            <a:r>
              <a:rPr lang="en-US" sz="1800" kern="100">
                <a:latin typeface="Aptos" panose="020B0004020202020204" pitchFamily="34" charset="0"/>
                <a:ea typeface="Aptos" panose="020B0004020202020204" pitchFamily="34" charset="0"/>
                <a:cs typeface="Times New Roman" panose="02020603050405020304" pitchFamily="18" charset="0"/>
              </a:rPr>
              <a:t>, such as diameter tape, Biltmore sticks, and clinometers, to make common forestry measurements, such as diameter at breast height (DBH), chain, cord, total tree heigh, merchantable height, board feet, log, and basal area.</a:t>
            </a:r>
          </a:p>
        </p:txBody>
      </p:sp>
    </p:spTree>
    <p:extLst>
      <p:ext uri="{BB962C8B-B14F-4D97-AF65-F5344CB8AC3E}">
        <p14:creationId xmlns:p14="http://schemas.microsoft.com/office/powerpoint/2010/main" val="490662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5750-73A5-056A-8FB4-F067FBC91E29}"/>
              </a:ext>
            </a:extLst>
          </p:cNvPr>
          <p:cNvSpPr>
            <a:spLocks noGrp="1"/>
          </p:cNvSpPr>
          <p:nvPr>
            <p:ph type="title"/>
          </p:nvPr>
        </p:nvSpPr>
        <p:spPr/>
        <p:txBody>
          <a:bodyPr/>
          <a:lstStyle/>
          <a:p>
            <a:r>
              <a:rPr lang="en-US"/>
              <a:t>Study Resources</a:t>
            </a:r>
          </a:p>
        </p:txBody>
      </p:sp>
      <p:sp>
        <p:nvSpPr>
          <p:cNvPr id="5" name="Text Placeholder 4">
            <a:extLst>
              <a:ext uri="{FF2B5EF4-FFF2-40B4-BE49-F238E27FC236}">
                <a16:creationId xmlns:a16="http://schemas.microsoft.com/office/drawing/2014/main" id="{26656897-109D-6A01-416F-942820B8DDF0}"/>
              </a:ext>
            </a:extLst>
          </p:cNvPr>
          <p:cNvSpPr>
            <a:spLocks noGrp="1"/>
          </p:cNvSpPr>
          <p:nvPr>
            <p:ph type="body" idx="1"/>
          </p:nvPr>
        </p:nvSpPr>
        <p:spPr/>
        <p:txBody>
          <a:bodyPr/>
          <a:lstStyle/>
          <a:p>
            <a:r>
              <a:rPr lang="en-US"/>
              <a:t>Slide Decks</a:t>
            </a:r>
          </a:p>
        </p:txBody>
      </p:sp>
      <p:sp>
        <p:nvSpPr>
          <p:cNvPr id="6" name="Content Placeholder 5">
            <a:extLst>
              <a:ext uri="{FF2B5EF4-FFF2-40B4-BE49-F238E27FC236}">
                <a16:creationId xmlns:a16="http://schemas.microsoft.com/office/drawing/2014/main" id="{AD9A0E79-4ECF-F56B-0E45-78DC54D6E2E3}"/>
              </a:ext>
            </a:extLst>
          </p:cNvPr>
          <p:cNvSpPr>
            <a:spLocks noGrp="1"/>
          </p:cNvSpPr>
          <p:nvPr>
            <p:ph sz="half" idx="2"/>
          </p:nvPr>
        </p:nvSpPr>
        <p:spPr/>
        <p:txBody>
          <a:bodyPr/>
          <a:lstStyle/>
          <a:p>
            <a:r>
              <a:rPr lang="en-US"/>
              <a:t>Forestry Field Skills</a:t>
            </a:r>
          </a:p>
          <a:p>
            <a:pPr lvl="1"/>
            <a:r>
              <a:rPr lang="en-US"/>
              <a:t>Forestry tools, measurements</a:t>
            </a:r>
          </a:p>
          <a:p>
            <a:pPr lvl="1"/>
            <a:r>
              <a:rPr lang="en-US"/>
              <a:t>Tree ID</a:t>
            </a:r>
          </a:p>
          <a:p>
            <a:pPr lvl="1"/>
            <a:r>
              <a:rPr lang="en-US"/>
              <a:t>Pest ID</a:t>
            </a:r>
          </a:p>
          <a:p>
            <a:r>
              <a:rPr lang="en-US"/>
              <a:t>Tree Biology</a:t>
            </a:r>
          </a:p>
        </p:txBody>
      </p:sp>
      <p:sp>
        <p:nvSpPr>
          <p:cNvPr id="7" name="Text Placeholder 6">
            <a:extLst>
              <a:ext uri="{FF2B5EF4-FFF2-40B4-BE49-F238E27FC236}">
                <a16:creationId xmlns:a16="http://schemas.microsoft.com/office/drawing/2014/main" id="{53A43D00-3C1F-CB71-0C5C-6F7EE246388E}"/>
              </a:ext>
            </a:extLst>
          </p:cNvPr>
          <p:cNvSpPr>
            <a:spLocks noGrp="1"/>
          </p:cNvSpPr>
          <p:nvPr>
            <p:ph type="body" sz="quarter" idx="3"/>
          </p:nvPr>
        </p:nvSpPr>
        <p:spPr/>
        <p:txBody>
          <a:bodyPr/>
          <a:lstStyle/>
          <a:p>
            <a:r>
              <a:rPr lang="en-US"/>
              <a:t>Additional Resources</a:t>
            </a:r>
          </a:p>
        </p:txBody>
      </p:sp>
      <p:sp>
        <p:nvSpPr>
          <p:cNvPr id="8" name="Content Placeholder 7">
            <a:extLst>
              <a:ext uri="{FF2B5EF4-FFF2-40B4-BE49-F238E27FC236}">
                <a16:creationId xmlns:a16="http://schemas.microsoft.com/office/drawing/2014/main" id="{2C881FCD-8345-E282-3372-CA1EF9CCC908}"/>
              </a:ext>
            </a:extLst>
          </p:cNvPr>
          <p:cNvSpPr>
            <a:spLocks noGrp="1"/>
          </p:cNvSpPr>
          <p:nvPr>
            <p:ph sz="quarter" idx="4"/>
          </p:nvPr>
        </p:nvSpPr>
        <p:spPr/>
        <p:txBody>
          <a:bodyPr/>
          <a:lstStyle/>
          <a:p>
            <a:r>
              <a:rPr lang="en-US"/>
              <a:t>One-pagers, quick guides</a:t>
            </a:r>
          </a:p>
          <a:p>
            <a:r>
              <a:rPr lang="en-US"/>
              <a:t>Videos</a:t>
            </a:r>
          </a:p>
          <a:p>
            <a:r>
              <a:rPr lang="en-US"/>
              <a:t>Website resources</a:t>
            </a:r>
          </a:p>
        </p:txBody>
      </p:sp>
      <p:sp>
        <p:nvSpPr>
          <p:cNvPr id="9" name="TextBox 8">
            <a:extLst>
              <a:ext uri="{FF2B5EF4-FFF2-40B4-BE49-F238E27FC236}">
                <a16:creationId xmlns:a16="http://schemas.microsoft.com/office/drawing/2014/main" id="{F6BC383A-A861-5216-D0C8-E5755FE7AE3F}"/>
              </a:ext>
            </a:extLst>
          </p:cNvPr>
          <p:cNvSpPr txBox="1"/>
          <p:nvPr/>
        </p:nvSpPr>
        <p:spPr>
          <a:xfrm>
            <a:off x="8932334" y="5934670"/>
            <a:ext cx="3259667" cy="1754326"/>
          </a:xfrm>
          <a:prstGeom prst="rect">
            <a:avLst/>
          </a:prstGeom>
          <a:solidFill>
            <a:schemeClr val="accent2">
              <a:lumMod val="40000"/>
              <a:lumOff val="60000"/>
            </a:schemeClr>
          </a:solidFill>
          <a:ln>
            <a:solidFill>
              <a:schemeClr val="accent2">
                <a:lumMod val="60000"/>
                <a:lumOff val="40000"/>
              </a:schemeClr>
            </a:solidFill>
          </a:ln>
        </p:spPr>
        <p:txBody>
          <a:bodyPr wrap="square" rtlCol="0">
            <a:spAutoFit/>
          </a:bodyPr>
          <a:lstStyle/>
          <a:p>
            <a:r>
              <a:rPr lang="en-US" sz="2700" dirty="0"/>
              <a:t>Resources are uploaded to the </a:t>
            </a:r>
            <a:r>
              <a:rPr lang="en-US" sz="2700" b="1" dirty="0"/>
              <a:t>Envirothon Texas </a:t>
            </a:r>
            <a:r>
              <a:rPr lang="en-US" sz="2700" dirty="0"/>
              <a:t>webpage.</a:t>
            </a:r>
          </a:p>
        </p:txBody>
      </p:sp>
    </p:spTree>
    <p:extLst>
      <p:ext uri="{BB962C8B-B14F-4D97-AF65-F5344CB8AC3E}">
        <p14:creationId xmlns:p14="http://schemas.microsoft.com/office/powerpoint/2010/main" val="2546801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0A6E-9CD6-1E37-4124-3D974B81A801}"/>
              </a:ext>
            </a:extLst>
          </p:cNvPr>
          <p:cNvSpPr>
            <a:spLocks noGrp="1"/>
          </p:cNvSpPr>
          <p:nvPr>
            <p:ph type="title"/>
          </p:nvPr>
        </p:nvSpPr>
        <p:spPr/>
        <p:txBody>
          <a:bodyPr/>
          <a:lstStyle/>
          <a:p>
            <a:r>
              <a:rPr lang="en-US"/>
              <a:t>Tree Anatomy</a:t>
            </a:r>
          </a:p>
        </p:txBody>
      </p:sp>
      <p:sp>
        <p:nvSpPr>
          <p:cNvPr id="5" name="Text Placeholder 4">
            <a:extLst>
              <a:ext uri="{FF2B5EF4-FFF2-40B4-BE49-F238E27FC236}">
                <a16:creationId xmlns:a16="http://schemas.microsoft.com/office/drawing/2014/main" id="{BE1FDC14-DA52-0584-393F-7997EFD6AA62}"/>
              </a:ext>
            </a:extLst>
          </p:cNvPr>
          <p:cNvSpPr>
            <a:spLocks noGrp="1"/>
          </p:cNvSpPr>
          <p:nvPr>
            <p:ph type="body" idx="1"/>
          </p:nvPr>
        </p:nvSpPr>
        <p:spPr/>
        <p:txBody>
          <a:bodyPr/>
          <a:lstStyle/>
          <a:p>
            <a:r>
              <a:rPr lang="en-US"/>
              <a:t>More information about tree anatomy can be found in the </a:t>
            </a:r>
            <a:r>
              <a:rPr lang="en-US" i="1"/>
              <a:t>Tree Biology</a:t>
            </a:r>
            <a:r>
              <a:rPr lang="en-US"/>
              <a:t> slide deck.</a:t>
            </a:r>
          </a:p>
        </p:txBody>
      </p:sp>
    </p:spTree>
    <p:extLst>
      <p:ext uri="{BB962C8B-B14F-4D97-AF65-F5344CB8AC3E}">
        <p14:creationId xmlns:p14="http://schemas.microsoft.com/office/powerpoint/2010/main" val="3871078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CB687E7-1924-8CE1-E276-8FE2A9B40F62}"/>
              </a:ext>
            </a:extLst>
          </p:cNvPr>
          <p:cNvSpPr>
            <a:spLocks noGrp="1"/>
          </p:cNvSpPr>
          <p:nvPr>
            <p:ph type="title"/>
          </p:nvPr>
        </p:nvSpPr>
        <p:spPr/>
        <p:txBody>
          <a:bodyPr/>
          <a:lstStyle/>
          <a:p>
            <a:pPr algn="ctr"/>
            <a:r>
              <a:rPr lang="en-US"/>
              <a:t>Tree Tissues</a:t>
            </a:r>
          </a:p>
        </p:txBody>
      </p:sp>
      <p:sp>
        <p:nvSpPr>
          <p:cNvPr id="25" name="TextBox 24">
            <a:extLst>
              <a:ext uri="{FF2B5EF4-FFF2-40B4-BE49-F238E27FC236}">
                <a16:creationId xmlns:a16="http://schemas.microsoft.com/office/drawing/2014/main" id="{7383E790-653C-529A-84C0-52173AB4593F}"/>
              </a:ext>
            </a:extLst>
          </p:cNvPr>
          <p:cNvSpPr txBox="1"/>
          <p:nvPr/>
        </p:nvSpPr>
        <p:spPr>
          <a:xfrm>
            <a:off x="892540" y="756902"/>
            <a:ext cx="3243043" cy="1508105"/>
          </a:xfrm>
          <a:prstGeom prst="rect">
            <a:avLst/>
          </a:prstGeom>
          <a:noFill/>
        </p:spPr>
        <p:txBody>
          <a:bodyPr wrap="square" rtlCol="0">
            <a:spAutoFit/>
          </a:bodyPr>
          <a:lstStyle/>
          <a:p>
            <a:pPr defTabSz="457223">
              <a:defRPr/>
            </a:pPr>
            <a:r>
              <a:rPr lang="en-US" sz="1600" b="1">
                <a:solidFill>
                  <a:prstClr val="black"/>
                </a:solidFill>
                <a:latin typeface="Open Sans"/>
              </a:rPr>
              <a:t>Water moves “</a:t>
            </a:r>
            <a:r>
              <a:rPr lang="en-US" sz="1600" b="1" err="1">
                <a:solidFill>
                  <a:prstClr val="black"/>
                </a:solidFill>
                <a:latin typeface="Open Sans"/>
              </a:rPr>
              <a:t>xy</a:t>
            </a:r>
            <a:r>
              <a:rPr lang="en-US" sz="1600" b="1">
                <a:solidFill>
                  <a:prstClr val="black"/>
                </a:solidFill>
                <a:latin typeface="Open Sans"/>
              </a:rPr>
              <a:t> high”</a:t>
            </a:r>
            <a:r>
              <a:rPr lang="en-US" sz="1600">
                <a:solidFill>
                  <a:prstClr val="black"/>
                </a:solidFill>
                <a:latin typeface="Open Sans"/>
              </a:rPr>
              <a:t> to the rest of the tree through the </a:t>
            </a:r>
            <a:r>
              <a:rPr lang="en-US" sz="1600" b="1">
                <a:solidFill>
                  <a:prstClr val="black"/>
                </a:solidFill>
                <a:latin typeface="Open Sans"/>
              </a:rPr>
              <a:t>xylem. </a:t>
            </a:r>
            <a:r>
              <a:rPr lang="en-US" sz="1600">
                <a:solidFill>
                  <a:prstClr val="black"/>
                </a:solidFill>
                <a:latin typeface="Open Sans"/>
              </a:rPr>
              <a:t>Sugars in the leaves </a:t>
            </a:r>
            <a:r>
              <a:rPr lang="en-US" sz="1600" b="1">
                <a:solidFill>
                  <a:prstClr val="black"/>
                </a:solidFill>
                <a:latin typeface="Open Sans"/>
              </a:rPr>
              <a:t>“</a:t>
            </a:r>
            <a:r>
              <a:rPr lang="en-US" sz="1600" b="1" err="1">
                <a:solidFill>
                  <a:prstClr val="black"/>
                </a:solidFill>
                <a:latin typeface="Open Sans"/>
              </a:rPr>
              <a:t>phlo</a:t>
            </a:r>
            <a:r>
              <a:rPr lang="en-US" sz="1600" b="1">
                <a:solidFill>
                  <a:prstClr val="black"/>
                </a:solidFill>
                <a:latin typeface="Open Sans"/>
              </a:rPr>
              <a:t> low” </a:t>
            </a:r>
            <a:r>
              <a:rPr lang="en-US" sz="1600">
                <a:solidFill>
                  <a:prstClr val="black"/>
                </a:solidFill>
                <a:latin typeface="Open Sans"/>
              </a:rPr>
              <a:t>down to the rest of the tree through the </a:t>
            </a:r>
            <a:r>
              <a:rPr lang="en-US" sz="1600" b="1">
                <a:solidFill>
                  <a:prstClr val="black"/>
                </a:solidFill>
                <a:latin typeface="Open Sans"/>
              </a:rPr>
              <a:t>phloem</a:t>
            </a:r>
            <a:r>
              <a:rPr lang="en-US" sz="1600">
                <a:solidFill>
                  <a:prstClr val="black"/>
                </a:solidFill>
                <a:latin typeface="Open Sans"/>
              </a:rPr>
              <a:t>.</a:t>
            </a:r>
          </a:p>
          <a:p>
            <a:pPr algn="ctr" defTabSz="457223">
              <a:defRPr/>
            </a:pPr>
            <a:endParaRPr lang="en-US" sz="1200">
              <a:solidFill>
                <a:prstClr val="black"/>
              </a:solidFill>
              <a:highlight>
                <a:srgbClr val="00FF00"/>
              </a:highlight>
              <a:latin typeface="Open Sans"/>
            </a:endParaRPr>
          </a:p>
        </p:txBody>
      </p:sp>
      <p:pic>
        <p:nvPicPr>
          <p:cNvPr id="28" name="Content Placeholder 27" descr="Diagram of a tree cross-section illustrating growth rings and key structural layers, including outer bark, phloem, cambium, xylem, and heartwood, each labeled with color-coded arrows and brief descriptions. The diagram highlights differences between springwood and summerwood within growth rings, explaining their formation and function in tree growth and nutrient transport.">
            <a:extLst>
              <a:ext uri="{FF2B5EF4-FFF2-40B4-BE49-F238E27FC236}">
                <a16:creationId xmlns:a16="http://schemas.microsoft.com/office/drawing/2014/main" id="{95551296-A4E1-8D01-C9C0-E827D097C88F}"/>
              </a:ext>
            </a:extLst>
          </p:cNvPr>
          <p:cNvPicPr>
            <a:picLocks noGrp="1" noChangeAspect="1"/>
          </p:cNvPicPr>
          <p:nvPr>
            <p:ph sz="half" idx="1"/>
          </p:nvPr>
        </p:nvPicPr>
        <p:blipFill>
          <a:blip r:embed="rId3"/>
          <a:stretch>
            <a:fillRect/>
          </a:stretch>
        </p:blipFill>
        <p:spPr>
          <a:xfrm>
            <a:off x="892540" y="2511228"/>
            <a:ext cx="6702770" cy="3808122"/>
          </a:xfrm>
          <a:prstGeom prst="rect">
            <a:avLst/>
          </a:prstGeom>
        </p:spPr>
      </p:pic>
      <p:pic>
        <p:nvPicPr>
          <p:cNvPr id="7170" name="Picture 2" descr="Diagram illustrating cross-section of tree trunk with labeled layers: outer bark, inner bark (phloem), cambium, and sapwood (xylem). Each layer includes brief description of function, highlighting protection, food transport, cell building, and nutrient flow from roots to leaves.">
            <a:extLst>
              <a:ext uri="{FF2B5EF4-FFF2-40B4-BE49-F238E27FC236}">
                <a16:creationId xmlns:a16="http://schemas.microsoft.com/office/drawing/2014/main" id="{393F3A16-E5FC-28A7-EA22-F9FB41E3A0FF}"/>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595310" y="485362"/>
            <a:ext cx="4139491" cy="588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118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EAE0-FBAA-1216-F71A-0FF4623003E0}"/>
              </a:ext>
            </a:extLst>
          </p:cNvPr>
          <p:cNvSpPr>
            <a:spLocks noGrp="1"/>
          </p:cNvSpPr>
          <p:nvPr>
            <p:ph type="title"/>
          </p:nvPr>
        </p:nvSpPr>
        <p:spPr/>
        <p:txBody>
          <a:bodyPr/>
          <a:lstStyle/>
          <a:p>
            <a:r>
              <a:rPr lang="en-US" dirty="0"/>
              <a:t>Tree Tissues</a:t>
            </a:r>
          </a:p>
        </p:txBody>
      </p:sp>
      <p:sp>
        <p:nvSpPr>
          <p:cNvPr id="3" name="Content Placeholder 2">
            <a:extLst>
              <a:ext uri="{FF2B5EF4-FFF2-40B4-BE49-F238E27FC236}">
                <a16:creationId xmlns:a16="http://schemas.microsoft.com/office/drawing/2014/main" id="{69536E2A-CA8C-4A71-DD83-31AA0BBB65DC}"/>
              </a:ext>
            </a:extLst>
          </p:cNvPr>
          <p:cNvSpPr>
            <a:spLocks noGrp="1"/>
          </p:cNvSpPr>
          <p:nvPr>
            <p:ph sz="half" idx="1"/>
          </p:nvPr>
        </p:nvSpPr>
        <p:spPr/>
        <p:txBody>
          <a:bodyPr>
            <a:normAutofit fontScale="77500" lnSpcReduction="20000"/>
          </a:bodyPr>
          <a:lstStyle/>
          <a:p>
            <a:r>
              <a:rPr lang="en-US" b="1"/>
              <a:t>Outer bark</a:t>
            </a:r>
          </a:p>
          <a:p>
            <a:pPr lvl="1"/>
            <a:r>
              <a:rPr lang="en-US"/>
              <a:t>Protects tree from environment (temperature, moisture), pests</a:t>
            </a:r>
          </a:p>
          <a:p>
            <a:r>
              <a:rPr lang="en-US"/>
              <a:t>Inner bark (</a:t>
            </a:r>
            <a:r>
              <a:rPr lang="en-US" b="1"/>
              <a:t>Phloem</a:t>
            </a:r>
            <a:r>
              <a:rPr lang="en-US"/>
              <a:t>)</a:t>
            </a:r>
          </a:p>
          <a:p>
            <a:pPr lvl="1"/>
            <a:r>
              <a:rPr lang="en-US"/>
              <a:t>“Pipeline” for sugars created in leaves to flow to rest of tree</a:t>
            </a:r>
          </a:p>
          <a:p>
            <a:pPr lvl="1"/>
            <a:r>
              <a:rPr lang="en-US"/>
              <a:t>Short-lived; eventually becomes part of outer bark</a:t>
            </a:r>
          </a:p>
          <a:p>
            <a:r>
              <a:rPr lang="en-US" b="1"/>
              <a:t>Cambium</a:t>
            </a:r>
            <a:r>
              <a:rPr lang="en-US"/>
              <a:t> cell layer</a:t>
            </a:r>
          </a:p>
          <a:p>
            <a:pPr lvl="1"/>
            <a:r>
              <a:rPr lang="en-US"/>
              <a:t>Produces new bark (phloem) and new wood (xylem) on either side of layer</a:t>
            </a:r>
          </a:p>
          <a:p>
            <a:endParaRPr lang="en-US"/>
          </a:p>
        </p:txBody>
      </p:sp>
      <p:sp>
        <p:nvSpPr>
          <p:cNvPr id="4" name="Content Placeholder 3">
            <a:extLst>
              <a:ext uri="{FF2B5EF4-FFF2-40B4-BE49-F238E27FC236}">
                <a16:creationId xmlns:a16="http://schemas.microsoft.com/office/drawing/2014/main" id="{86ABBBF8-98BA-CAF8-85C6-C94051E545B9}"/>
              </a:ext>
            </a:extLst>
          </p:cNvPr>
          <p:cNvSpPr>
            <a:spLocks noGrp="1"/>
          </p:cNvSpPr>
          <p:nvPr>
            <p:ph sz="half" idx="2"/>
          </p:nvPr>
        </p:nvSpPr>
        <p:spPr/>
        <p:txBody>
          <a:bodyPr>
            <a:normAutofit fontScale="77500" lnSpcReduction="20000"/>
          </a:bodyPr>
          <a:lstStyle/>
          <a:p>
            <a:r>
              <a:rPr lang="en-US"/>
              <a:t>Sapwood (</a:t>
            </a:r>
            <a:r>
              <a:rPr lang="en-US" b="1"/>
              <a:t>Xylem</a:t>
            </a:r>
            <a:r>
              <a:rPr lang="en-US"/>
              <a:t>)</a:t>
            </a:r>
          </a:p>
          <a:p>
            <a:pPr lvl="1"/>
            <a:r>
              <a:rPr lang="en-US"/>
              <a:t>Transports water and nutrients from roots to rest of tree</a:t>
            </a:r>
          </a:p>
          <a:p>
            <a:pPr lvl="1"/>
            <a:r>
              <a:rPr lang="en-US"/>
              <a:t>New wood that eventually becomes heartwood as new cells are created from cambium</a:t>
            </a:r>
          </a:p>
          <a:p>
            <a:r>
              <a:rPr lang="en-US" b="1"/>
              <a:t>Heartwood</a:t>
            </a:r>
          </a:p>
          <a:p>
            <a:pPr lvl="1"/>
            <a:r>
              <a:rPr lang="en-US"/>
              <a:t>Dead wood that provides mechanical support to tree</a:t>
            </a:r>
          </a:p>
        </p:txBody>
      </p:sp>
      <p:sp>
        <p:nvSpPr>
          <p:cNvPr id="8" name="TextBox 7">
            <a:extLst>
              <a:ext uri="{FF2B5EF4-FFF2-40B4-BE49-F238E27FC236}">
                <a16:creationId xmlns:a16="http://schemas.microsoft.com/office/drawing/2014/main" id="{4BBB8CE3-7C12-1982-D5F4-07D088F2FC03}"/>
              </a:ext>
            </a:extLst>
          </p:cNvPr>
          <p:cNvSpPr txBox="1"/>
          <p:nvPr/>
        </p:nvSpPr>
        <p:spPr>
          <a:xfrm>
            <a:off x="7363692" y="5720203"/>
            <a:ext cx="1808016" cy="646331"/>
          </a:xfrm>
          <a:prstGeom prst="rect">
            <a:avLst/>
          </a:prstGeom>
          <a:noFill/>
        </p:spPr>
        <p:txBody>
          <a:bodyPr wrap="square" rtlCol="0">
            <a:spAutoFit/>
          </a:bodyPr>
          <a:lstStyle/>
          <a:p>
            <a:pPr algn="r" defTabSz="457223">
              <a:defRPr/>
            </a:pPr>
            <a:r>
              <a:rPr lang="en-US" sz="1200" i="1">
                <a:solidFill>
                  <a:prstClr val="black"/>
                </a:solidFill>
                <a:latin typeface="Open Sans"/>
              </a:rPr>
              <a:t>Diagram of different tissue layers in a tree </a:t>
            </a:r>
          </a:p>
          <a:p>
            <a:pPr algn="r" defTabSz="457223">
              <a:defRPr/>
            </a:pPr>
            <a:r>
              <a:rPr lang="en-US" sz="1200">
                <a:solidFill>
                  <a:prstClr val="black"/>
                </a:solidFill>
                <a:latin typeface="Open Sans"/>
              </a:rPr>
              <a:t>Arbor Day Foundation</a:t>
            </a:r>
          </a:p>
        </p:txBody>
      </p:sp>
      <p:pic>
        <p:nvPicPr>
          <p:cNvPr id="7" name="Picture 6" descr="Diagram of a cross-section of a tree trunk illustrating its tissue layers. Labels identify heartwood, sapwood, vascular cambium, inner bark (phloem), and outer bark, with distinct color shading for each layer.">
            <a:extLst>
              <a:ext uri="{FF2B5EF4-FFF2-40B4-BE49-F238E27FC236}">
                <a16:creationId xmlns:a16="http://schemas.microsoft.com/office/drawing/2014/main" id="{582AA83A-E33F-A694-78D8-E69069603A4C}"/>
              </a:ext>
            </a:extLst>
          </p:cNvPr>
          <p:cNvPicPr>
            <a:picLocks noChangeAspect="1"/>
          </p:cNvPicPr>
          <p:nvPr/>
        </p:nvPicPr>
        <p:blipFill>
          <a:blip r:embed="rId2"/>
          <a:stretch>
            <a:fillRect/>
          </a:stretch>
        </p:blipFill>
        <p:spPr>
          <a:xfrm>
            <a:off x="9171709" y="4786748"/>
            <a:ext cx="3325091" cy="2223654"/>
          </a:xfrm>
          <a:prstGeom prst="rect">
            <a:avLst/>
          </a:prstGeom>
        </p:spPr>
      </p:pic>
    </p:spTree>
    <p:extLst>
      <p:ext uri="{BB962C8B-B14F-4D97-AF65-F5344CB8AC3E}">
        <p14:creationId xmlns:p14="http://schemas.microsoft.com/office/powerpoint/2010/main" val="278350243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TFS">
      <a:dk1>
        <a:sysClr val="windowText" lastClr="000000"/>
      </a:dk1>
      <a:lt1>
        <a:srgbClr val="FFFFFF"/>
      </a:lt1>
      <a:dk2>
        <a:srgbClr val="212121"/>
      </a:dk2>
      <a:lt2>
        <a:srgbClr val="DADADA"/>
      </a:lt2>
      <a:accent1>
        <a:srgbClr val="888B8D"/>
      </a:accent1>
      <a:accent2>
        <a:srgbClr val="657E39"/>
      </a:accent2>
      <a:accent3>
        <a:srgbClr val="2C5035"/>
      </a:accent3>
      <a:accent4>
        <a:srgbClr val="5C6139"/>
      </a:accent4>
      <a:accent5>
        <a:srgbClr val="500000"/>
      </a:accent5>
      <a:accent6>
        <a:srgbClr val="803348"/>
      </a:accent6>
      <a:hlink>
        <a:srgbClr val="0070C0"/>
      </a:hlink>
      <a:folHlink>
        <a:srgbClr val="7030A0"/>
      </a:folHlink>
    </a:clrScheme>
    <a:fontScheme name="TAMU">
      <a:majorFont>
        <a:latin typeface="Oswald"/>
        <a:ea typeface=""/>
        <a:cs typeface=""/>
      </a:majorFont>
      <a:minorFont>
        <a:latin typeface="Open Sans"/>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43</TotalTime>
  <Words>1501</Words>
  <Application>Microsoft Office PowerPoint</Application>
  <PresentationFormat>Widescreen</PresentationFormat>
  <Paragraphs>223</Paragraphs>
  <Slides>25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Calibri</vt:lpstr>
      <vt:lpstr>Open Sans</vt:lpstr>
      <vt:lpstr>Oswald</vt:lpstr>
      <vt:lpstr>Organic</vt:lpstr>
      <vt:lpstr>Teacher Training</vt:lpstr>
      <vt:lpstr>Agenda</vt:lpstr>
      <vt:lpstr>Texas A&amp;M Forest Service | Our Mission</vt:lpstr>
      <vt:lpstr>Texas Envirothon Forestry Contacts</vt:lpstr>
      <vt:lpstr>Texas Forestry Criteria – Teams should be able to…</vt:lpstr>
      <vt:lpstr>Study Resources</vt:lpstr>
      <vt:lpstr>Tree Anatomy</vt:lpstr>
      <vt:lpstr>Tree Tissues</vt:lpstr>
      <vt:lpstr>Tree Tissues</vt:lpstr>
      <vt:lpstr>Tree Rings and Dating Trees</vt:lpstr>
      <vt:lpstr>Dendrochronology</vt:lpstr>
      <vt:lpstr>Dendrochronology</vt:lpstr>
      <vt:lpstr>Dendrochronology</vt:lpstr>
      <vt:lpstr>Dendrochronology</vt:lpstr>
      <vt:lpstr>Forest Pests</vt:lpstr>
      <vt:lpstr>Tree/Forest Insect Pests</vt:lpstr>
      <vt:lpstr>Tree/Forest Pests Continued</vt:lpstr>
      <vt:lpstr>Tree ID</vt:lpstr>
      <vt:lpstr>2025 Envirothon Texas Tree List</vt:lpstr>
      <vt:lpstr>Additional Resources</vt:lpstr>
      <vt:lpstr>Tree Identification</vt:lpstr>
      <vt:lpstr>Leaf Morphology</vt:lpstr>
      <vt:lpstr>Common Leaf Shapes</vt:lpstr>
      <vt:lpstr>Forestry Skills Workshop</vt:lpstr>
      <vt:lpstr>Upcoming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Bush, Debbie</cp:lastModifiedBy>
  <cp:revision>1</cp:revision>
  <dcterms:created xsi:type="dcterms:W3CDTF">2025-01-22T18:43:29Z</dcterms:created>
  <dcterms:modified xsi:type="dcterms:W3CDTF">2026-04-03T23:01:14Z</dcterms:modified>
</cp:coreProperties>
</file>