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7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odernfarmer.com/2023/04/electric-tractors-are-rolling-out-in-the-field-heres-what-that-could-mean-for-farmer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science/climate-issues/food" TargetMode="External"/><Relationship Id="rId2" Type="http://schemas.openxmlformats.org/officeDocument/2006/relationships/hyperlink" Target="https://www.lovefoodhatewaste.com/blog/reducing-food-waste-during-ramadan-because-food-precio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UAMe2ixC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A8F8-CD97-7CD5-F3DD-A642A4921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Renewable Energy and Sustainable Food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A3D29-312C-41E1-846A-3947EAB10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Texas Envirothon 2024 Teacher Workshop</a:t>
            </a:r>
          </a:p>
          <a:p>
            <a:r>
              <a:rPr lang="en-US" dirty="0"/>
              <a:t>February 10. 2024</a:t>
            </a:r>
          </a:p>
          <a:p>
            <a:r>
              <a:rPr lang="en-US" dirty="0"/>
              <a:t>Kathleen Garland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7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C2CE-6E4D-D5D8-3F15-54D7C0CD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Electrification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2408-9931-BE33-4915-947F2E53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tractors? A big “maybe” </a:t>
            </a:r>
          </a:p>
          <a:p>
            <a:pPr lvl="1"/>
            <a:r>
              <a:rPr lang="en-US" dirty="0">
                <a:hlinkClick r:id="rId2"/>
              </a:rPr>
              <a:t>https://modernfarmer.com/2023/04/electric-tractors-are-rolling-out-in-the-field-heres-what-that-could-mean-for-farmers/</a:t>
            </a:r>
            <a:endParaRPr lang="en-US" dirty="0"/>
          </a:p>
          <a:p>
            <a:pPr lvl="1"/>
            <a:r>
              <a:rPr lang="en-US" dirty="0"/>
              <a:t>Compact equipment: good; large scale has drawbacks</a:t>
            </a:r>
          </a:p>
          <a:p>
            <a:pPr lvl="1"/>
            <a:r>
              <a:rPr lang="en-US" dirty="0"/>
              <a:t>Solar for other electrical needs</a:t>
            </a:r>
          </a:p>
          <a:p>
            <a:r>
              <a:rPr lang="en-US" dirty="0"/>
              <a:t>Biodiesel</a:t>
            </a:r>
          </a:p>
          <a:p>
            <a:pPr lvl="1"/>
            <a:r>
              <a:rPr lang="en-US" dirty="0"/>
              <a:t>Can be produced and used on the farm, reducing energy transportation costs</a:t>
            </a:r>
          </a:p>
          <a:p>
            <a:pPr lvl="1"/>
            <a:r>
              <a:rPr lang="en-US" dirty="0"/>
              <a:t>Large equipment that can’t be electrified can use biodiesel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4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D2DF-CE75-45A8-F8B7-0D6B6D58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and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E463-A2CC-CD8D-59D0-43570EB79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36794"/>
            <a:ext cx="8946541" cy="2033307"/>
          </a:xfrm>
        </p:spPr>
        <p:txBody>
          <a:bodyPr/>
          <a:lstStyle/>
          <a:p>
            <a:r>
              <a:rPr lang="en-US" dirty="0"/>
              <a:t>Takes place in buildings</a:t>
            </a:r>
          </a:p>
          <a:p>
            <a:pPr lvl="1"/>
            <a:r>
              <a:rPr lang="en-US" dirty="0"/>
              <a:t>Has the same opportunities for renewable energy as any other facility:</a:t>
            </a:r>
          </a:p>
          <a:p>
            <a:pPr lvl="2"/>
            <a:r>
              <a:rPr lang="en-US" dirty="0"/>
              <a:t>Solar roof panels</a:t>
            </a:r>
          </a:p>
          <a:p>
            <a:pPr lvl="2"/>
            <a:r>
              <a:rPr lang="en-US" dirty="0"/>
              <a:t>Electric or biodiesel mobile equipment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6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AF1D-A298-6DC0-6CB9-8ED04819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Marketing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DE675-3A84-BA49-1D8B-91F72EAC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Trains: electric locomotives are modern and common</a:t>
            </a:r>
          </a:p>
          <a:p>
            <a:r>
              <a:rPr lang="en-US" dirty="0"/>
              <a:t>Trucks: conversion to biodiesel </a:t>
            </a:r>
          </a:p>
          <a:p>
            <a:r>
              <a:rPr lang="en-US" dirty="0"/>
              <a:t>Local delivery: electric vehicles</a:t>
            </a:r>
          </a:p>
          <a:p>
            <a:endParaRPr lang="en-US" dirty="0"/>
          </a:p>
          <a:p>
            <a:r>
              <a:rPr lang="en-US" dirty="0"/>
              <a:t>Marketing</a:t>
            </a:r>
          </a:p>
          <a:p>
            <a:pPr lvl="1"/>
            <a:r>
              <a:rPr lang="en-US" dirty="0"/>
              <a:t>Include the emissions reductions in the market pitches for products and brands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www.just-food.com</a:t>
            </a:r>
            <a:r>
              <a:rPr lang="en-US" dirty="0"/>
              <a:t>/features/the-road-to-net-zero-big-foods-emission-pledges/?</a:t>
            </a:r>
            <a:r>
              <a:rPr lang="en-US" dirty="0" err="1"/>
              <a:t>cf</a:t>
            </a:r>
            <a:r>
              <a:rPr lang="en-US" dirty="0"/>
              <a:t>-view</a:t>
            </a:r>
          </a:p>
        </p:txBody>
      </p:sp>
    </p:spTree>
    <p:extLst>
      <p:ext uri="{BB962C8B-B14F-4D97-AF65-F5344CB8AC3E}">
        <p14:creationId xmlns:p14="http://schemas.microsoft.com/office/powerpoint/2010/main" val="201506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4D54-EE27-0FDF-E774-2983534F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and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20AE2-ECCD-0835-52B9-FF925ED9E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love this one—how do we reduce emissions by changing the way we prepare and consume food?</a:t>
            </a:r>
          </a:p>
          <a:p>
            <a:pPr lvl="1"/>
            <a:r>
              <a:rPr lang="en-US" dirty="0"/>
              <a:t>The big one, of course—reduce food waste!</a:t>
            </a:r>
          </a:p>
          <a:p>
            <a:pPr lvl="1"/>
            <a:r>
              <a:rPr lang="en-US" dirty="0">
                <a:hlinkClick r:id="rId2"/>
              </a:rPr>
              <a:t>https://www.lovefoodhatewaste.com/blog/reducing-food-waste-during-ramadan-because-food-precious</a:t>
            </a:r>
            <a:endParaRPr lang="en-US" dirty="0"/>
          </a:p>
          <a:p>
            <a:pPr lvl="1"/>
            <a:r>
              <a:rPr lang="en-US" dirty="0"/>
              <a:t>Do we need to eat less meat? </a:t>
            </a:r>
          </a:p>
          <a:p>
            <a:pPr lvl="2"/>
            <a:r>
              <a:rPr lang="en-US" dirty="0">
                <a:hlinkClick r:id="rId3"/>
              </a:rPr>
              <a:t>https://www.un.org/en/climatechange/science/climate-issues/food</a:t>
            </a:r>
            <a:endParaRPr lang="en-US" dirty="0"/>
          </a:p>
          <a:p>
            <a:pPr lvl="1"/>
            <a:r>
              <a:rPr lang="en-US" dirty="0"/>
              <a:t>New protein sources: foods of the future</a:t>
            </a:r>
          </a:p>
          <a:p>
            <a:pPr lvl="2"/>
            <a:r>
              <a:rPr lang="en-US" dirty="0"/>
              <a:t>Insects (crickets, grasshoppers, cicadas)</a:t>
            </a:r>
          </a:p>
          <a:p>
            <a:pPr lvl="2"/>
            <a:r>
              <a:rPr lang="en-US" dirty="0"/>
              <a:t>Seaweed and algae</a:t>
            </a:r>
          </a:p>
          <a:p>
            <a:pPr lvl="2"/>
            <a:r>
              <a:rPr lang="en-US" dirty="0"/>
              <a:t>Lab-grown meat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3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2AE0-6B38-CFF6-85AA-20262E22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of modifying food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E84C1-7AC6-C2E8-F732-A3CC2741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Dan Barber: How I Fell in Love with a Fish: about regenerative fish farming in Portugal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https://www.youtube.com/watch?v=4EUAMe2ixCI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2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FDE0-EE9C-9418-C638-F381DFFE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sustainable food systems?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EF5FD-CAAE-1AB7-B7C5-E2AB085A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Definition: </a:t>
            </a:r>
            <a:r>
              <a:rPr lang="en-US" b="1" dirty="0"/>
              <a:t>A sustainable food system is a dynamic process in which achieving food and nutrition security today should contribute to food and nutrition security for future generations</a:t>
            </a:r>
            <a:r>
              <a:rPr lang="en-US" dirty="0"/>
              <a:t>. (</a:t>
            </a:r>
            <a:r>
              <a:rPr lang="en-US" dirty="0">
                <a:hlinkClick r:id="rId2"/>
              </a:rPr>
              <a:t>www.un.org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Let’s unpack this so we can see how energy fits into this definition! </a:t>
            </a:r>
          </a:p>
          <a:p>
            <a:r>
              <a:rPr lang="en-US" dirty="0"/>
              <a:t>A food system includes agriculture, production and processing, distribution and marketing, preparation and consumption.</a:t>
            </a:r>
          </a:p>
          <a:p>
            <a:r>
              <a:rPr lang="en-US" dirty="0"/>
              <a:t>It addresses environmental, social, and economic spheres.</a:t>
            </a:r>
          </a:p>
          <a:p>
            <a:r>
              <a:rPr lang="en-US" dirty="0"/>
              <a:t>By definition, then, a sustainable food system has to be coupled sustainable energy sources. </a:t>
            </a:r>
          </a:p>
        </p:txBody>
      </p:sp>
    </p:spTree>
    <p:extLst>
      <p:ext uri="{BB962C8B-B14F-4D97-AF65-F5344CB8AC3E}">
        <p14:creationId xmlns:p14="http://schemas.microsoft.com/office/powerpoint/2010/main" val="324391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DC04-D846-A178-4355-A89EB51D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 some ideas of where energy fits into food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40A2-9381-37D6-09E9-58371C47B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Agriculture</a:t>
            </a:r>
          </a:p>
          <a:p>
            <a:pPr lvl="1"/>
            <a:r>
              <a:rPr lang="en-US" dirty="0"/>
              <a:t>Tractor fuels</a:t>
            </a:r>
          </a:p>
          <a:p>
            <a:pPr lvl="1"/>
            <a:r>
              <a:rPr lang="en-US" dirty="0"/>
              <a:t>Fertilizers</a:t>
            </a:r>
          </a:p>
          <a:p>
            <a:pPr lvl="1"/>
            <a:r>
              <a:rPr lang="en-US" dirty="0"/>
              <a:t>Energy for irrigation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Energy for infrastructure—buildings, residences, etc.</a:t>
            </a:r>
          </a:p>
          <a:p>
            <a:pPr lvl="1"/>
            <a:r>
              <a:rPr lang="en-US" dirty="0"/>
              <a:t>Producing feed</a:t>
            </a:r>
          </a:p>
        </p:txBody>
      </p:sp>
    </p:spTree>
    <p:extLst>
      <p:ext uri="{BB962C8B-B14F-4D97-AF65-F5344CB8AC3E}">
        <p14:creationId xmlns:p14="http://schemas.microsoft.com/office/powerpoint/2010/main" val="146627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FC03-FBA5-6AF1-22D5-16B7157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 some ideas of where energy fits into food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0F7D-787A-18C0-22D0-13032CBF1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production and processing</a:t>
            </a:r>
          </a:p>
          <a:p>
            <a:pPr lvl="1"/>
            <a:r>
              <a:rPr lang="en-US" dirty="0"/>
              <a:t>Packaging</a:t>
            </a:r>
          </a:p>
          <a:p>
            <a:pPr lvl="2"/>
            <a:r>
              <a:rPr lang="en-US" dirty="0"/>
              <a:t>Type of packaging: Styrofoam, plastics, boxes, adhesives</a:t>
            </a:r>
          </a:p>
          <a:p>
            <a:pPr lvl="2"/>
            <a:r>
              <a:rPr lang="en-US" dirty="0"/>
              <a:t>Wrapping, labeling, boxing/bagging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Warehousing and storage</a:t>
            </a:r>
          </a:p>
          <a:p>
            <a:pPr lvl="2"/>
            <a:r>
              <a:rPr lang="en-US" dirty="0"/>
              <a:t>Mobile equipment—forklifts, small vehicles</a:t>
            </a:r>
          </a:p>
          <a:p>
            <a:pPr lvl="1"/>
            <a:r>
              <a:rPr lang="en-US" dirty="0"/>
              <a:t>Refrigeration</a:t>
            </a:r>
          </a:p>
          <a:p>
            <a:pPr lvl="1"/>
            <a:r>
              <a:rPr lang="en-US" dirty="0"/>
              <a:t>Waste management</a:t>
            </a:r>
          </a:p>
          <a:p>
            <a:pPr lvl="1"/>
            <a:r>
              <a:rPr lang="en-US" dirty="0"/>
              <a:t>Sorting, chopping, processing, grinding, shaping</a:t>
            </a:r>
          </a:p>
          <a:p>
            <a:pPr lvl="1"/>
            <a:r>
              <a:rPr lang="en-US" dirty="0"/>
              <a:t>Tamper-proofing, expiration dating, chain of custody</a:t>
            </a:r>
          </a:p>
        </p:txBody>
      </p:sp>
    </p:spTree>
    <p:extLst>
      <p:ext uri="{BB962C8B-B14F-4D97-AF65-F5344CB8AC3E}">
        <p14:creationId xmlns:p14="http://schemas.microsoft.com/office/powerpoint/2010/main" val="33667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794E-C3B0-09EF-C119-75CB6C2A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 some ideas of where energy fits into food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CADC-AACE-5802-0363-CB1DF89D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distribution and marketing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Advertising: newspapers, flyers—paper, ink</a:t>
            </a:r>
          </a:p>
          <a:p>
            <a:pPr lvl="1"/>
            <a:r>
              <a:rPr lang="en-US" dirty="0"/>
              <a:t>Digital marketing</a:t>
            </a:r>
          </a:p>
          <a:p>
            <a:pPr lvl="1"/>
            <a:r>
              <a:rPr lang="en-US" dirty="0"/>
              <a:t>Transportation (trucks) and advertising on the transportation</a:t>
            </a:r>
          </a:p>
          <a:p>
            <a:pPr lvl="1"/>
            <a:r>
              <a:rPr lang="en-US" dirty="0"/>
              <a:t>Refrigeration</a:t>
            </a:r>
          </a:p>
          <a:p>
            <a:pPr lvl="1"/>
            <a:r>
              <a:rPr lang="en-US" dirty="0"/>
              <a:t>Forklifts, infrastructure of the distribution centers</a:t>
            </a:r>
          </a:p>
          <a:p>
            <a:pPr lvl="1"/>
            <a:r>
              <a:rPr lang="en-US" dirty="0"/>
              <a:t>Vehicles: aircraft, trains, long-distance haulers, delivery trucks; global shipping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6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7313-27A9-43C6-1C23-26A61052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 some ideas of where energy fits into food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C2753-597D-4CC2-F92D-F7AA00090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preparation and consumption</a:t>
            </a:r>
          </a:p>
          <a:p>
            <a:pPr lvl="1"/>
            <a:r>
              <a:rPr lang="en-US" dirty="0"/>
              <a:t>Bagging from grocery store </a:t>
            </a:r>
          </a:p>
          <a:p>
            <a:pPr lvl="1"/>
            <a:r>
              <a:rPr lang="en-US" dirty="0"/>
              <a:t>Waste management of unsold food</a:t>
            </a:r>
          </a:p>
          <a:p>
            <a:pPr lvl="1"/>
            <a:r>
              <a:rPr lang="en-US" dirty="0"/>
              <a:t>Stove, microwave, grill, </a:t>
            </a:r>
            <a:r>
              <a:rPr lang="en-US" dirty="0" err="1"/>
              <a:t>etc</a:t>
            </a:r>
            <a:r>
              <a:rPr lang="en-US" dirty="0"/>
              <a:t>—food preparation devices large and small</a:t>
            </a:r>
          </a:p>
          <a:p>
            <a:pPr lvl="1"/>
            <a:r>
              <a:rPr lang="en-US" dirty="0"/>
              <a:t>Industrial food prep: restaurants and institution food preparation</a:t>
            </a:r>
          </a:p>
          <a:p>
            <a:pPr lvl="1"/>
            <a:r>
              <a:rPr lang="en-US" dirty="0"/>
              <a:t>Takeout containers</a:t>
            </a:r>
          </a:p>
          <a:p>
            <a:pPr lvl="1"/>
            <a:r>
              <a:rPr lang="en-US" dirty="0"/>
              <a:t>Food delivery—groceries and meals</a:t>
            </a:r>
          </a:p>
          <a:p>
            <a:pPr lvl="1"/>
            <a:r>
              <a:rPr lang="en-US" dirty="0"/>
              <a:t>Consumer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14794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6768-9C1C-42A8-DA40-7221F29A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00550"/>
          </a:xfrm>
        </p:spPr>
        <p:txBody>
          <a:bodyPr/>
          <a:lstStyle/>
          <a:p>
            <a:r>
              <a:rPr lang="en-US" dirty="0"/>
              <a:t>Where in the process are we replacing traditional energy with renewable sources?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82D2-5715-75E8-AAD4-102131F9E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98595"/>
            <a:ext cx="8946541" cy="3549804"/>
          </a:xfrm>
        </p:spPr>
        <p:txBody>
          <a:bodyPr/>
          <a:lstStyle/>
          <a:p>
            <a:r>
              <a:rPr lang="en-US" dirty="0"/>
              <a:t>On the farm</a:t>
            </a:r>
          </a:p>
          <a:p>
            <a:pPr lvl="1"/>
            <a:r>
              <a:rPr lang="en-US" dirty="0"/>
              <a:t>Anaerobic biodigesters replacing manure lagoons</a:t>
            </a:r>
          </a:p>
          <a:p>
            <a:pPr lvl="2"/>
            <a:r>
              <a:rPr lang="en-US" dirty="0"/>
              <a:t>Generate biogas which is used to fuel operations or is sold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vitalsigns.edf.org</a:t>
            </a:r>
            <a:r>
              <a:rPr lang="en-US" dirty="0"/>
              <a:t>/story/farmers-scientists-seek-solutions-global-warming-caused-cows?gad_source=1</a:t>
            </a:r>
          </a:p>
          <a:p>
            <a:pPr lvl="1"/>
            <a:r>
              <a:rPr lang="en-US" dirty="0"/>
              <a:t>Wind farms and food/fiber farms (not replacing but adding)</a:t>
            </a:r>
          </a:p>
          <a:p>
            <a:pPr lvl="1"/>
            <a:r>
              <a:rPr lang="en-US" dirty="0" err="1"/>
              <a:t>Agrovoltaics</a:t>
            </a:r>
            <a:r>
              <a:rPr lang="en-US" dirty="0"/>
              <a:t>: farms and solar farms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5639-2941-304D-8294-A8DF7974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and Cotton in W. Texas: the old and the new</a:t>
            </a:r>
          </a:p>
        </p:txBody>
      </p:sp>
      <p:pic>
        <p:nvPicPr>
          <p:cNvPr id="2050" name="Picture 2" descr="Wind Farms in Texas 2020">
            <a:extLst>
              <a:ext uri="{FF2B5EF4-FFF2-40B4-BE49-F238E27FC236}">
                <a16:creationId xmlns:a16="http://schemas.microsoft.com/office/drawing/2014/main" id="{7C9D9547-1D26-158D-C632-28271E4301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0" y="2086358"/>
            <a:ext cx="9361014" cy="43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8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78DE-E0FB-8ADD-8EBD-ADEBE3D7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Agrovoltaics</a:t>
            </a:r>
            <a:r>
              <a:rPr lang="en-US" dirty="0"/>
              <a:t>: solar + crops = better food with fewer emissions</a:t>
            </a:r>
          </a:p>
        </p:txBody>
      </p:sp>
      <p:pic>
        <p:nvPicPr>
          <p:cNvPr id="3074" name="Picture 2" descr="Diagram of an agrivoltaic farming system">
            <a:extLst>
              <a:ext uri="{FF2B5EF4-FFF2-40B4-BE49-F238E27FC236}">
                <a16:creationId xmlns:a16="http://schemas.microsoft.com/office/drawing/2014/main" id="{CED3ADE8-1560-C219-9D18-BA0A83F52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868148"/>
            <a:ext cx="6115050" cy="46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CEEE8-F1F4-6067-24D0-60713D927A0C}"/>
              </a:ext>
            </a:extLst>
          </p:cNvPr>
          <p:cNvSpPr txBox="1"/>
          <p:nvPr/>
        </p:nvSpPr>
        <p:spPr>
          <a:xfrm>
            <a:off x="8958264" y="3614738"/>
            <a:ext cx="294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www.weforum.org</a:t>
            </a:r>
            <a:r>
              <a:rPr lang="en-US" dirty="0"/>
              <a:t>/agenda/2022/07/</a:t>
            </a:r>
            <a:r>
              <a:rPr lang="en-US" dirty="0" err="1"/>
              <a:t>agrivoltaic</a:t>
            </a:r>
            <a:r>
              <a:rPr lang="en-US" dirty="0"/>
              <a:t>-farming-solar-energy/</a:t>
            </a:r>
          </a:p>
        </p:txBody>
      </p:sp>
    </p:spTree>
    <p:extLst>
      <p:ext uri="{BB962C8B-B14F-4D97-AF65-F5344CB8AC3E}">
        <p14:creationId xmlns:p14="http://schemas.microsoft.com/office/powerpoint/2010/main" val="393405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697</Words>
  <Application>Microsoft Macintosh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Ion</vt:lpstr>
      <vt:lpstr>Renewable Energy and Sustainable Food Systems</vt:lpstr>
      <vt:lpstr>What are sustainable food systems? </vt:lpstr>
      <vt:lpstr>Let’s brainstorm some ideas of where energy fits into food systems</vt:lpstr>
      <vt:lpstr>Let’s brainstorm some ideas of where energy fits into food systems</vt:lpstr>
      <vt:lpstr>Let’s brainstorm some ideas of where energy fits into food systems</vt:lpstr>
      <vt:lpstr>Let’s brainstorm some ideas of where energy fits into food systems</vt:lpstr>
      <vt:lpstr>Where in the process are we replacing traditional energy with renewable sources? </vt:lpstr>
      <vt:lpstr>Wind and Cotton in W. Texas: the old and the new</vt:lpstr>
      <vt:lpstr>Agrovoltaics: solar + crops = better food with fewer emissions</vt:lpstr>
      <vt:lpstr>Farm Electrification</vt:lpstr>
      <vt:lpstr>Production and Processing</vt:lpstr>
      <vt:lpstr>Distribution and Marketing </vt:lpstr>
      <vt:lpstr>Preparation and Consumption</vt:lpstr>
      <vt:lpstr>Other ways of modifying food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and Sustainable Food Systems</dc:title>
  <dc:creator>Garland, Kathleen</dc:creator>
  <cp:lastModifiedBy>Garland, Kathleen</cp:lastModifiedBy>
  <cp:revision>3</cp:revision>
  <dcterms:created xsi:type="dcterms:W3CDTF">2024-02-09T21:00:20Z</dcterms:created>
  <dcterms:modified xsi:type="dcterms:W3CDTF">2024-02-10T17:25:59Z</dcterms:modified>
</cp:coreProperties>
</file>