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68" r:id="rId3"/>
    <p:sldId id="258" r:id="rId4"/>
    <p:sldId id="269" r:id="rId5"/>
    <p:sldId id="270" r:id="rId6"/>
    <p:sldId id="272" r:id="rId7"/>
    <p:sldId id="275" r:id="rId8"/>
    <p:sldId id="300" r:id="rId9"/>
    <p:sldId id="282" r:id="rId10"/>
    <p:sldId id="280" r:id="rId11"/>
    <p:sldId id="281" r:id="rId12"/>
    <p:sldId id="283" r:id="rId13"/>
    <p:sldId id="264" r:id="rId14"/>
    <p:sldId id="289" r:id="rId15"/>
    <p:sldId id="284" r:id="rId16"/>
    <p:sldId id="285" r:id="rId17"/>
    <p:sldId id="286" r:id="rId18"/>
    <p:sldId id="287" r:id="rId19"/>
    <p:sldId id="288" r:id="rId20"/>
    <p:sldId id="262" r:id="rId21"/>
    <p:sldId id="301" r:id="rId22"/>
    <p:sldId id="276" r:id="rId23"/>
    <p:sldId id="293" r:id="rId24"/>
    <p:sldId id="294" r:id="rId25"/>
    <p:sldId id="277" r:id="rId26"/>
    <p:sldId id="279" r:id="rId27"/>
    <p:sldId id="292" r:id="rId28"/>
    <p:sldId id="298" r:id="rId29"/>
    <p:sldId id="295" r:id="rId30"/>
    <p:sldId id="296" r:id="rId31"/>
    <p:sldId id="297" r:id="rId32"/>
    <p:sldId id="291" r:id="rId33"/>
    <p:sldId id="299" r:id="rId34"/>
    <p:sldId id="2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9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Healthy System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Healthy System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Sheet1!$A$2:$A$4</c:f>
              <c:strCache>
                <c:ptCount val="3"/>
                <c:pt idx="0">
                  <c:v>Intermediate</c:v>
                </c:pt>
                <c:pt idx="1">
                  <c:v>Tolerant</c:v>
                </c:pt>
                <c:pt idx="2">
                  <c:v>Sensitive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33.33</c:v>
                </c:pt>
                <c:pt idx="1">
                  <c:v>33.33</c:v>
                </c:pt>
                <c:pt idx="2">
                  <c:v>33.33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Polluted Stream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Intermediate</c:v>
                </c:pt>
                <c:pt idx="1">
                  <c:v>Tolerant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66.599999999999994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D2C3D-8C32-462D-8D61-004A83E9E88D}" type="datetimeFigureOut">
              <a:rPr lang="en-US" smtClean="0"/>
              <a:t>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E61D-6D7B-45B6-A2D1-4CFB54DFD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7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https://water.usgs.gov/edu/watercyclesummary.html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AE61D-6D7B-45B6-A2D1-4CFB54DFDC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05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Depends on Resolution – could be small watershed, could be large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AE61D-6D7B-45B6-A2D1-4CFB54DFDC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https://www.jeffcomo.org/Watersheds.aspx?nodeID=Watersheds</a:t>
            </a:r>
          </a:p>
          <a:p>
            <a:endParaRPr lang="en-US" dirty="0" smtClean="0"/>
          </a:p>
          <a:p>
            <a:r>
              <a:rPr lang="en-US" dirty="0" smtClean="0"/>
              <a:t>Important for water quality assessment</a:t>
            </a:r>
          </a:p>
          <a:p>
            <a:pPr lvl="1"/>
            <a:r>
              <a:rPr lang="en-US" dirty="0" smtClean="0"/>
              <a:t>Source-point pollution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Biological communities can vary among stream orders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AE61D-6D7B-45B6-A2D1-4CFB54DFDC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23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**May want to find better diagram including groundwater storage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Transfer of nutrients from riparian to stream and vice versa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EPA-841-B-05-003 (2005)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Plants in riparian zone are flood-adapted, water table high enough to interact with roots of plants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8AE61D-6D7B-45B6-A2D1-4CFB54DFDC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75% of commercially harvested fish are wetland dependent.  More than 1/3 T&amp;E species</a:t>
            </a:r>
            <a:r>
              <a:rPr lang="en-US" baseline="0" dirty="0" smtClean="0"/>
              <a:t> live in wetlands.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A2117E-8788-4B10-919A-9B81B6C532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67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7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09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1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417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2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5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96729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1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52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50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75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61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92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8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8" y="273052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8" y="2438402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3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6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2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3FD0C5-737A-4413-B37E-E676FDCC44DB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1/28/2017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2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9" y="6356352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E3E40A5-18DA-491B-AB58-DEE45F07D140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canes@uhcl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scanes@uhcl.edu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"/>
            <a:ext cx="5829300" cy="2971799"/>
          </a:xfrm>
        </p:spPr>
        <p:txBody>
          <a:bodyPr/>
          <a:lstStyle/>
          <a:p>
            <a:r>
              <a:rPr lang="en-US" dirty="0" smtClean="0"/>
              <a:t>Aquatics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3810000"/>
            <a:ext cx="4800600" cy="2514600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/>
              <a:t>Texas </a:t>
            </a:r>
            <a:r>
              <a:rPr lang="en-US" sz="2600" dirty="0" err="1"/>
              <a:t>Envirothon</a:t>
            </a:r>
            <a:endParaRPr lang="en-US" sz="2600" dirty="0"/>
          </a:p>
          <a:p>
            <a:r>
              <a:rPr lang="en-US" dirty="0" smtClean="0"/>
              <a:t>2017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2200" dirty="0" smtClean="0"/>
              <a:t>Cory Scanes</a:t>
            </a:r>
            <a:endParaRPr lang="en-US" sz="2200" dirty="0"/>
          </a:p>
          <a:p>
            <a:r>
              <a:rPr lang="en-US" sz="2200" dirty="0" smtClean="0"/>
              <a:t>Research Associate</a:t>
            </a:r>
          </a:p>
          <a:p>
            <a:r>
              <a:rPr lang="en-US" sz="2200" dirty="0" smtClean="0">
                <a:hlinkClick r:id="rId2"/>
              </a:rPr>
              <a:t>scanes@uhcl.edu</a:t>
            </a:r>
            <a:endParaRPr lang="en-US" sz="2200" dirty="0" smtClean="0"/>
          </a:p>
          <a:p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0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Texas Commission on Environmental Quality (TCEQ)</a:t>
            </a:r>
          </a:p>
          <a:p>
            <a:endParaRPr lang="en-US" dirty="0"/>
          </a:p>
          <a:p>
            <a:pPr lvl="1"/>
            <a:r>
              <a:rPr lang="en-US" sz="2000" dirty="0" smtClean="0"/>
              <a:t>Human Health</a:t>
            </a:r>
          </a:p>
          <a:p>
            <a:pPr lvl="2"/>
            <a:r>
              <a:rPr lang="en-US" sz="2000" dirty="0" smtClean="0"/>
              <a:t>Municipal purposes</a:t>
            </a:r>
          </a:p>
          <a:p>
            <a:pPr lvl="3"/>
            <a:r>
              <a:rPr lang="en-US" dirty="0" smtClean="0"/>
              <a:t>Drinking water</a:t>
            </a:r>
          </a:p>
          <a:p>
            <a:pPr lvl="3"/>
            <a:r>
              <a:rPr lang="en-US" dirty="0" smtClean="0"/>
              <a:t>Wastewater</a:t>
            </a:r>
          </a:p>
          <a:p>
            <a:pPr lvl="2"/>
            <a:r>
              <a:rPr lang="en-US" sz="2000" dirty="0" smtClean="0"/>
              <a:t>Recreation</a:t>
            </a:r>
          </a:p>
          <a:p>
            <a:pPr lvl="2"/>
            <a:endParaRPr lang="en-US" sz="2000" dirty="0"/>
          </a:p>
          <a:p>
            <a:pPr lvl="1"/>
            <a:r>
              <a:rPr lang="en-US" sz="2000" dirty="0" smtClean="0"/>
              <a:t>Aquatic Life</a:t>
            </a:r>
          </a:p>
          <a:p>
            <a:pPr lvl="2"/>
            <a:r>
              <a:rPr lang="en-US" sz="2000" dirty="0" smtClean="0"/>
              <a:t>Biotic Integrity</a:t>
            </a:r>
            <a:endParaRPr lang="en-US" sz="2000" dirty="0"/>
          </a:p>
        </p:txBody>
      </p:sp>
      <p:pic>
        <p:nvPicPr>
          <p:cNvPr id="5" name="Picture 4" descr="Darter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9692" y="4300144"/>
            <a:ext cx="2978202" cy="2233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682" y="2102292"/>
            <a:ext cx="3623115" cy="20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24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Health – Recreation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612"/>
            <a:ext cx="4038600" cy="4525963"/>
          </a:xfrm>
        </p:spPr>
        <p:txBody>
          <a:bodyPr/>
          <a:lstStyle/>
          <a:p>
            <a:r>
              <a:rPr lang="en-US" dirty="0" smtClean="0"/>
              <a:t>Secondary Contact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65760" y="1749610"/>
            <a:ext cx="4041648" cy="4526280"/>
          </a:xfrm>
        </p:spPr>
        <p:txBody>
          <a:bodyPr/>
          <a:lstStyle/>
          <a:p>
            <a:r>
              <a:rPr lang="en-US" dirty="0" smtClean="0"/>
              <a:t>Primary Contact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25" y="2847868"/>
            <a:ext cx="3940813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7655" y="2861454"/>
            <a:ext cx="4068703" cy="229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2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Aquatic Life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Healthy communities and ecosystems</a:t>
            </a:r>
          </a:p>
          <a:p>
            <a:pPr lvl="1"/>
            <a:r>
              <a:rPr lang="en-US" dirty="0" smtClean="0"/>
              <a:t>Invertebrates</a:t>
            </a:r>
          </a:p>
          <a:p>
            <a:pPr lvl="1"/>
            <a:r>
              <a:rPr lang="en-US" dirty="0" smtClean="0"/>
              <a:t>Fish</a:t>
            </a:r>
          </a:p>
          <a:p>
            <a:pPr lvl="1"/>
            <a:r>
              <a:rPr lang="en-US" dirty="0" smtClean="0"/>
              <a:t>Plants</a:t>
            </a:r>
          </a:p>
          <a:p>
            <a:pPr lvl="1"/>
            <a:r>
              <a:rPr lang="en-US" dirty="0" err="1" smtClean="0"/>
              <a:t>Periphyton</a:t>
            </a:r>
            <a:endParaRPr lang="en-US" dirty="0" smtClean="0"/>
          </a:p>
          <a:p>
            <a:pPr lvl="1"/>
            <a:r>
              <a:rPr lang="en-US" dirty="0" smtClean="0"/>
              <a:t>Plankton</a:t>
            </a: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996" y="2112485"/>
            <a:ext cx="2670024" cy="1998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610" y="4394376"/>
            <a:ext cx="2022937" cy="13918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5838" y="4423574"/>
            <a:ext cx="2825926" cy="1588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4444" t="-125" r="12247" b="125"/>
          <a:stretch/>
        </p:blipFill>
        <p:spPr>
          <a:xfrm>
            <a:off x="3288287" y="2096276"/>
            <a:ext cx="2368296" cy="212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912" y="4187746"/>
            <a:ext cx="2732066" cy="181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Standard parameters:</a:t>
            </a:r>
          </a:p>
          <a:p>
            <a:pPr lvl="1"/>
            <a:r>
              <a:rPr lang="en-US" sz="2000" dirty="0" smtClean="0"/>
              <a:t>Temperature</a:t>
            </a:r>
          </a:p>
          <a:p>
            <a:pPr lvl="1"/>
            <a:r>
              <a:rPr lang="en-US" sz="2000" dirty="0" smtClean="0"/>
              <a:t>Dissolved oxygen</a:t>
            </a:r>
          </a:p>
          <a:p>
            <a:pPr lvl="1"/>
            <a:r>
              <a:rPr lang="en-US" sz="2000" dirty="0" smtClean="0"/>
              <a:t>pH</a:t>
            </a:r>
          </a:p>
          <a:p>
            <a:pPr lvl="1"/>
            <a:r>
              <a:rPr lang="en-US" sz="2000" dirty="0" smtClean="0"/>
              <a:t>Specific conductivity</a:t>
            </a:r>
          </a:p>
          <a:p>
            <a:pPr lvl="1"/>
            <a:r>
              <a:rPr lang="en-US" sz="2000" dirty="0" smtClean="0"/>
              <a:t>Turbidity</a:t>
            </a:r>
          </a:p>
          <a:p>
            <a:pPr lvl="1"/>
            <a:r>
              <a:rPr lang="en-US" sz="2000" dirty="0" smtClean="0"/>
              <a:t>Flow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88" y="4127616"/>
            <a:ext cx="3200400" cy="22900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72" y="1721022"/>
            <a:ext cx="2245348" cy="224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8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Natural Flow Paradigm </a:t>
            </a:r>
            <a:r>
              <a:rPr lang="en-US" sz="1600" dirty="0" smtClean="0"/>
              <a:t>(</a:t>
            </a:r>
            <a:r>
              <a:rPr lang="en-US" sz="1600" dirty="0" err="1" smtClean="0"/>
              <a:t>Poff</a:t>
            </a:r>
            <a:r>
              <a:rPr lang="en-US" sz="1600" dirty="0" smtClean="0"/>
              <a:t> et al. 1997)</a:t>
            </a:r>
            <a:endParaRPr lang="en-US" sz="800" dirty="0" smtClean="0"/>
          </a:p>
          <a:p>
            <a:pPr lvl="1"/>
            <a:r>
              <a:rPr lang="en-US" sz="2000" dirty="0" smtClean="0"/>
              <a:t>Rivers are dynamic</a:t>
            </a:r>
          </a:p>
          <a:p>
            <a:pPr lvl="1"/>
            <a:r>
              <a:rPr lang="en-US" sz="2000" dirty="0" smtClean="0"/>
              <a:t>Flow structures aquatic communities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060" y="3107765"/>
            <a:ext cx="4257368" cy="3156324"/>
          </a:xfrm>
          <a:prstGeom prst="rect">
            <a:avLst/>
          </a:prstGeom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524908"/>
              </p:ext>
            </p:extLst>
          </p:nvPr>
        </p:nvGraphicFramePr>
        <p:xfrm>
          <a:off x="5993401" y="2076823"/>
          <a:ext cx="2768540" cy="442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SPW 13.0 Graph" r:id="rId4" imgW="4786715" imgH="7629210" progId="">
                  <p:embed/>
                </p:oleObj>
              </mc:Choice>
              <mc:Fallback>
                <p:oleObj name="SPW 13.0 Graph" r:id="rId4" imgW="4786715" imgH="762921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3401" y="2076823"/>
                        <a:ext cx="2768540" cy="442258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62271" y="1583766"/>
            <a:ext cx="2538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% Relative Abundance of Spring Fishes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763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dirty="0" smtClean="0"/>
              <a:t>Dissolved Oxygen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2438401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Seasonal – temperature + precipitation</a:t>
            </a:r>
          </a:p>
          <a:p>
            <a:pPr lvl="1"/>
            <a:r>
              <a:rPr lang="en-US" sz="1800" dirty="0" smtClean="0"/>
              <a:t>Fall/winter = higher DO</a:t>
            </a:r>
          </a:p>
          <a:p>
            <a:pPr lvl="1"/>
            <a:r>
              <a:rPr lang="en-US" sz="1800" dirty="0" smtClean="0"/>
              <a:t>Spring/summer = lower DO</a:t>
            </a:r>
          </a:p>
          <a:p>
            <a:r>
              <a:rPr lang="en-US" sz="2800" b="1" dirty="0" smtClean="0"/>
              <a:t>Diel – respiration + photosynthesis</a:t>
            </a:r>
          </a:p>
          <a:p>
            <a:pPr lvl="1"/>
            <a:r>
              <a:rPr lang="en-US" sz="1800" dirty="0" smtClean="0"/>
              <a:t>Sunset = higher DO</a:t>
            </a:r>
          </a:p>
          <a:p>
            <a:pPr lvl="1"/>
            <a:r>
              <a:rPr lang="en-US" sz="1800" dirty="0" smtClean="0"/>
              <a:t>Sunrise = lower DO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38601"/>
            <a:ext cx="3852321" cy="26871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849" y="4038601"/>
            <a:ext cx="3979716" cy="268715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254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dirty="0" smtClean="0"/>
              <a:t>Water Quality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609600"/>
          </a:xfrm>
        </p:spPr>
        <p:txBody>
          <a:bodyPr/>
          <a:lstStyle/>
          <a:p>
            <a:r>
              <a:rPr lang="en-US" sz="3200" b="1" dirty="0" smtClean="0"/>
              <a:t>Nutrients</a:t>
            </a:r>
            <a:endParaRPr lang="en-US" sz="32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1447800"/>
            <a:ext cx="4041775" cy="609600"/>
          </a:xfrm>
        </p:spPr>
        <p:txBody>
          <a:bodyPr/>
          <a:lstStyle/>
          <a:p>
            <a:r>
              <a:rPr lang="en-US" sz="3200" b="1" dirty="0" smtClean="0"/>
              <a:t>Metals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29494" y="2057400"/>
            <a:ext cx="2895600" cy="1752600"/>
          </a:xfrm>
        </p:spPr>
        <p:txBody>
          <a:bodyPr/>
          <a:lstStyle/>
          <a:p>
            <a:r>
              <a:rPr lang="en-US" dirty="0" smtClean="0"/>
              <a:t>Phosphorus</a:t>
            </a:r>
            <a:endParaRPr lang="en-US" dirty="0"/>
          </a:p>
          <a:p>
            <a:r>
              <a:rPr lang="en-US" dirty="0" smtClean="0"/>
              <a:t>Nitrogen</a:t>
            </a:r>
            <a:endParaRPr lang="en-US" dirty="0"/>
          </a:p>
          <a:p>
            <a:r>
              <a:rPr lang="en-US" dirty="0" smtClean="0"/>
              <a:t>Ammonia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5293646" y="2057845"/>
            <a:ext cx="2947416" cy="1752155"/>
          </a:xfrm>
        </p:spPr>
        <p:txBody>
          <a:bodyPr/>
          <a:lstStyle/>
          <a:p>
            <a:r>
              <a:rPr lang="en-US" dirty="0"/>
              <a:t>Arsenic</a:t>
            </a:r>
          </a:p>
          <a:p>
            <a:r>
              <a:rPr lang="en-US" dirty="0"/>
              <a:t>Mercury</a:t>
            </a:r>
          </a:p>
          <a:p>
            <a:r>
              <a:rPr lang="en-US" dirty="0" smtClean="0"/>
              <a:t>Lead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657601"/>
            <a:ext cx="3740727" cy="25908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068" y="3667077"/>
            <a:ext cx="3943812" cy="258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dirty="0" smtClean="0"/>
              <a:t>Biological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4602163"/>
          </a:xfrm>
        </p:spPr>
        <p:txBody>
          <a:bodyPr/>
          <a:lstStyle/>
          <a:p>
            <a:r>
              <a:rPr lang="en-US" dirty="0" smtClean="0"/>
              <a:t>Index of Biotic Integrity</a:t>
            </a:r>
          </a:p>
          <a:p>
            <a:pPr lvl="1"/>
            <a:r>
              <a:rPr lang="en-US" b="1" dirty="0" smtClean="0">
                <a:solidFill>
                  <a:srgbClr val="E69318"/>
                </a:solidFill>
              </a:rPr>
              <a:t>Sensitive</a:t>
            </a:r>
            <a:r>
              <a:rPr lang="en-US" dirty="0" smtClean="0"/>
              <a:t>—Intolerant </a:t>
            </a:r>
            <a:r>
              <a:rPr lang="en-US" dirty="0"/>
              <a:t>to poor stream conditions. 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Intermediate</a:t>
            </a:r>
            <a:r>
              <a:rPr lang="en-US" dirty="0" smtClean="0"/>
              <a:t>—Moderately </a:t>
            </a:r>
            <a:r>
              <a:rPr lang="en-US" dirty="0"/>
              <a:t>tolerant to degraded habitat and water quality. 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Tolerant</a:t>
            </a:r>
            <a:r>
              <a:rPr lang="en-US" dirty="0" smtClean="0"/>
              <a:t>—Most </a:t>
            </a:r>
            <a:r>
              <a:rPr lang="en-US" dirty="0"/>
              <a:t>tolerant to degraded habitat and water quality. </a:t>
            </a:r>
            <a:endParaRPr lang="en-US" dirty="0" smtClean="0"/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844856191"/>
              </p:ext>
            </p:extLst>
          </p:nvPr>
        </p:nvGraphicFramePr>
        <p:xfrm>
          <a:off x="914400" y="3505200"/>
          <a:ext cx="7239000" cy="314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177086627"/>
              </p:ext>
            </p:extLst>
          </p:nvPr>
        </p:nvGraphicFramePr>
        <p:xfrm>
          <a:off x="1295400" y="3454400"/>
          <a:ext cx="6477000" cy="325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752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8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dirty="0" smtClean="0"/>
              <a:t>Healthy Stream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smtClean="0"/>
              <a:t>Characteristics</a:t>
            </a:r>
            <a:endParaRPr lang="en-US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 smtClean="0"/>
              <a:t>Effects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Meandering pattern</a:t>
            </a:r>
          </a:p>
          <a:p>
            <a:r>
              <a:rPr lang="en-US" dirty="0" smtClean="0"/>
              <a:t>Habitat </a:t>
            </a:r>
            <a:r>
              <a:rPr lang="en-US" dirty="0"/>
              <a:t>diversity</a:t>
            </a:r>
          </a:p>
          <a:p>
            <a:r>
              <a:rPr lang="en-US" dirty="0" smtClean="0"/>
              <a:t>Intact </a:t>
            </a:r>
            <a:r>
              <a:rPr lang="en-US" dirty="0"/>
              <a:t>riparian zone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Natural deposition and erosion</a:t>
            </a:r>
          </a:p>
          <a:p>
            <a:r>
              <a:rPr lang="en-US" dirty="0"/>
              <a:t>Species diversity</a:t>
            </a:r>
          </a:p>
          <a:p>
            <a:r>
              <a:rPr lang="en-US" dirty="0" smtClean="0"/>
              <a:t>Stream </a:t>
            </a:r>
            <a:r>
              <a:rPr lang="en-US" dirty="0"/>
              <a:t>shading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68474"/>
            <a:ext cx="2819400" cy="210926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4627288"/>
            <a:ext cx="5542893" cy="148151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536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600200"/>
          </a:xfrm>
        </p:spPr>
        <p:txBody>
          <a:bodyPr/>
          <a:lstStyle/>
          <a:p>
            <a:r>
              <a:rPr lang="en-US" dirty="0" smtClean="0"/>
              <a:t>Degraded Stream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smtClean="0"/>
              <a:t>Characteristics</a:t>
            </a:r>
            <a:endParaRPr lang="en-US" sz="28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b="1" dirty="0" smtClean="0"/>
              <a:t>Effects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Channelization</a:t>
            </a:r>
          </a:p>
          <a:p>
            <a:r>
              <a:rPr lang="en-US" dirty="0" smtClean="0"/>
              <a:t>Artificial substrate</a:t>
            </a:r>
          </a:p>
          <a:p>
            <a:r>
              <a:rPr lang="en-US" dirty="0" smtClean="0"/>
              <a:t>Lack riparian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Scouring / Erosion</a:t>
            </a:r>
          </a:p>
          <a:p>
            <a:r>
              <a:rPr lang="en-US" dirty="0"/>
              <a:t>Lower diversity</a:t>
            </a:r>
          </a:p>
          <a:p>
            <a:r>
              <a:rPr lang="en-US" dirty="0"/>
              <a:t>Higher water </a:t>
            </a:r>
            <a:r>
              <a:rPr lang="en-US" dirty="0" smtClean="0"/>
              <a:t>temperature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98" y="4270404"/>
            <a:ext cx="3048000" cy="2286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12" y="4158597"/>
            <a:ext cx="1883523" cy="25146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991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water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‘Universal Solvent’</a:t>
            </a:r>
          </a:p>
          <a:p>
            <a:pPr lvl="1"/>
            <a:r>
              <a:rPr lang="en-US" sz="2400" dirty="0" smtClean="0"/>
              <a:t>Surface tension</a:t>
            </a:r>
          </a:p>
          <a:p>
            <a:pPr lvl="1"/>
            <a:r>
              <a:rPr lang="en-US" sz="2400" dirty="0" smtClean="0"/>
              <a:t>Neutral pH</a:t>
            </a:r>
          </a:p>
          <a:p>
            <a:pPr lvl="1"/>
            <a:r>
              <a:rPr lang="en-US" sz="2400" dirty="0" smtClean="0"/>
              <a:t>Exists in all three phases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220" y="1792112"/>
            <a:ext cx="3379106" cy="2021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266" y="4219222"/>
            <a:ext cx="3440238" cy="227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0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 Regulations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Federal Water Pollution Control Act – 1948</a:t>
            </a:r>
          </a:p>
          <a:p>
            <a:endParaRPr lang="en-US" dirty="0"/>
          </a:p>
          <a:p>
            <a:r>
              <a:rPr lang="en-US" dirty="0" smtClean="0"/>
              <a:t>Amendments in 1972 – </a:t>
            </a:r>
            <a:r>
              <a:rPr lang="en-US" u="sng" dirty="0" smtClean="0"/>
              <a:t>Clean Water Act</a:t>
            </a:r>
          </a:p>
          <a:p>
            <a:pPr lvl="1"/>
            <a:r>
              <a:rPr lang="en-US" dirty="0" smtClean="0"/>
              <a:t>Gave EPA authority to regulate</a:t>
            </a:r>
          </a:p>
          <a:p>
            <a:pPr lvl="1"/>
            <a:r>
              <a:rPr lang="en-US" dirty="0" smtClean="0"/>
              <a:t>Set water quality standards for surface water</a:t>
            </a:r>
          </a:p>
          <a:p>
            <a:pPr lvl="1"/>
            <a:r>
              <a:rPr lang="en-US" dirty="0" smtClean="0"/>
              <a:t>Defined pollutant discharge regulations for point source pollution</a:t>
            </a:r>
          </a:p>
          <a:p>
            <a:pPr lvl="1"/>
            <a:r>
              <a:rPr lang="en-US" dirty="0" smtClean="0"/>
              <a:t>Acknowledged need to address non-point source pollution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119" y="4155752"/>
            <a:ext cx="4512235" cy="24612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530" y="4347882"/>
            <a:ext cx="2181412" cy="21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3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and Agriculture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and Agriculture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~44% of USA land is agricultural</a:t>
            </a:r>
          </a:p>
          <a:p>
            <a:endParaRPr lang="en-US" dirty="0"/>
          </a:p>
          <a:p>
            <a:r>
              <a:rPr lang="en-US" dirty="0" smtClean="0"/>
              <a:t>71% of freshwater withdrawal used for irrigation</a:t>
            </a:r>
          </a:p>
          <a:p>
            <a:pPr lvl="1"/>
            <a:r>
              <a:rPr lang="en-US" dirty="0" smtClean="0"/>
              <a:t>Surface – dammed rivers </a:t>
            </a:r>
          </a:p>
          <a:p>
            <a:pPr lvl="1"/>
            <a:r>
              <a:rPr lang="en-US" dirty="0" smtClean="0"/>
              <a:t>Groundwater – wells to aquifers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43,584 </a:t>
            </a:r>
            <a:r>
              <a:rPr lang="en-US" dirty="0"/>
              <a:t>d</a:t>
            </a:r>
            <a:r>
              <a:rPr lang="en-US" dirty="0" smtClean="0"/>
              <a:t>airy herds in US in 2015</a:t>
            </a:r>
          </a:p>
          <a:p>
            <a:pPr lvl="1"/>
            <a:r>
              <a:rPr lang="en-US" dirty="0" smtClean="0"/>
              <a:t>430 in Texas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878" y="3331029"/>
            <a:ext cx="2956245" cy="2072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601" y="4614644"/>
            <a:ext cx="3099124" cy="18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Irrigation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  <a:p>
            <a:pPr lvl="1"/>
            <a:r>
              <a:rPr lang="en-US" dirty="0"/>
              <a:t>Flooding – least efficient</a:t>
            </a:r>
          </a:p>
          <a:p>
            <a:pPr lvl="1"/>
            <a:r>
              <a:rPr lang="en-US" dirty="0"/>
              <a:t>Furrows</a:t>
            </a:r>
          </a:p>
          <a:p>
            <a:pPr lvl="1"/>
            <a:r>
              <a:rPr lang="en-US" dirty="0"/>
              <a:t>Sprinkler</a:t>
            </a:r>
          </a:p>
          <a:p>
            <a:pPr lvl="1"/>
            <a:r>
              <a:rPr lang="en-US" dirty="0"/>
              <a:t>Micro-irrigation – most efficient</a:t>
            </a:r>
          </a:p>
          <a:p>
            <a:pPr lvl="2"/>
            <a:r>
              <a:rPr lang="en-US" dirty="0"/>
              <a:t>Trickle, drip, spray</a:t>
            </a:r>
          </a:p>
          <a:p>
            <a:pPr lvl="2"/>
            <a:endParaRPr lang="en-US" dirty="0"/>
          </a:p>
          <a:p>
            <a:r>
              <a:rPr lang="en-US" dirty="0"/>
              <a:t>Concerns</a:t>
            </a:r>
          </a:p>
          <a:p>
            <a:pPr lvl="1"/>
            <a:r>
              <a:rPr lang="en-US" dirty="0"/>
              <a:t>Water loss to evaporation and leaching</a:t>
            </a:r>
          </a:p>
          <a:p>
            <a:pPr lvl="1"/>
            <a:r>
              <a:rPr lang="en-US" dirty="0"/>
              <a:t>Foliar disease </a:t>
            </a:r>
          </a:p>
          <a:p>
            <a:pPr lvl="1"/>
            <a:r>
              <a:rPr lang="en-US" dirty="0"/>
              <a:t>Expense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079" y="1600200"/>
            <a:ext cx="3173721" cy="39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Center for Disease Control (CDC)</a:t>
            </a:r>
          </a:p>
          <a:p>
            <a:pPr lvl="1"/>
            <a:r>
              <a:rPr lang="en-US" dirty="0"/>
              <a:t>https://www.cdc.gov/nceh/ehs/docs/understanding_cafos_nalboh.pdf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Confined animal feeding operations (CAFOs)</a:t>
            </a:r>
          </a:p>
          <a:p>
            <a:pPr lvl="1"/>
            <a:r>
              <a:rPr lang="en-US" dirty="0" smtClean="0"/>
              <a:t>Meat, eggs, dairy</a:t>
            </a:r>
          </a:p>
          <a:p>
            <a:pPr lvl="1"/>
            <a:r>
              <a:rPr lang="en-US" dirty="0" smtClean="0"/>
              <a:t>Point and non-point source pollution</a:t>
            </a:r>
          </a:p>
          <a:p>
            <a:pPr lvl="2"/>
            <a:r>
              <a:rPr lang="en-US" dirty="0" smtClean="0"/>
              <a:t>Effluent contains Nitrogen, Phosphorous, Potassium and Sulphur</a:t>
            </a:r>
          </a:p>
          <a:p>
            <a:pPr lvl="2"/>
            <a:r>
              <a:rPr lang="en-US" i="1" dirty="0" smtClean="0"/>
              <a:t>E. coli</a:t>
            </a:r>
            <a:endParaRPr lang="en-US" dirty="0" smtClean="0"/>
          </a:p>
          <a:p>
            <a:pPr lvl="2"/>
            <a:r>
              <a:rPr lang="en-US" dirty="0" smtClean="0"/>
              <a:t>Growth hormones and antibiotics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412" y="4226766"/>
            <a:ext cx="3242388" cy="2431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01" y="4786071"/>
            <a:ext cx="3326752" cy="187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Degrades water quality and soil quality</a:t>
            </a:r>
          </a:p>
          <a:p>
            <a:pPr lvl="1"/>
            <a:r>
              <a:rPr lang="en-US" dirty="0" smtClean="0"/>
              <a:t>Leaching of nutrients from soil / leaching of contaminants into aquifers and streams</a:t>
            </a:r>
          </a:p>
          <a:p>
            <a:pPr lvl="1"/>
            <a:r>
              <a:rPr lang="en-US" dirty="0" smtClean="0"/>
              <a:t>Topsoil erosion</a:t>
            </a:r>
          </a:p>
          <a:p>
            <a:pPr lvl="1"/>
            <a:r>
              <a:rPr lang="en-US" dirty="0" smtClean="0"/>
              <a:t>Salinization of soil / saltwater drainage</a:t>
            </a:r>
          </a:p>
          <a:p>
            <a:pPr lvl="1"/>
            <a:r>
              <a:rPr lang="en-US" dirty="0" smtClean="0"/>
              <a:t>Cattle rely on clean water source</a:t>
            </a:r>
          </a:p>
          <a:p>
            <a:endParaRPr lang="en-US" dirty="0"/>
          </a:p>
          <a:p>
            <a:r>
              <a:rPr lang="en-US" dirty="0" smtClean="0"/>
              <a:t>Depletes lakes, rivers, and aquifers</a:t>
            </a:r>
          </a:p>
          <a:p>
            <a:pPr lvl="1"/>
            <a:r>
              <a:rPr lang="en-US" dirty="0" smtClean="0"/>
              <a:t>Water use greater than water recharge</a:t>
            </a:r>
          </a:p>
          <a:p>
            <a:pPr lvl="1"/>
            <a:r>
              <a:rPr lang="en-US" dirty="0" smtClean="0"/>
              <a:t>Groundwater overharvest – Edwards Plateau</a:t>
            </a:r>
          </a:p>
          <a:p>
            <a:pPr lvl="1"/>
            <a:endParaRPr lang="en-US" dirty="0"/>
          </a:p>
          <a:p>
            <a:r>
              <a:rPr lang="en-US" dirty="0" smtClean="0"/>
              <a:t>Degrades and destroys wildlife habitat</a:t>
            </a:r>
          </a:p>
          <a:p>
            <a:pPr lvl="1"/>
            <a:r>
              <a:rPr lang="en-US" dirty="0" smtClean="0"/>
              <a:t>Loss of riparian area</a:t>
            </a:r>
          </a:p>
          <a:p>
            <a:pPr lvl="1"/>
            <a:r>
              <a:rPr lang="en-US" dirty="0" smtClean="0"/>
              <a:t>Water quality degradation </a:t>
            </a:r>
            <a:r>
              <a:rPr lang="en-US" dirty="0" smtClean="0">
                <a:sym typeface="Wingdings"/>
              </a:rPr>
              <a:t> eutrophication</a:t>
            </a:r>
            <a:endParaRPr lang="en-US" dirty="0" smtClean="0"/>
          </a:p>
          <a:p>
            <a:pPr lvl="1"/>
            <a:r>
              <a:rPr lang="en-US" dirty="0" smtClean="0"/>
              <a:t>Damming alters natural flow</a:t>
            </a:r>
          </a:p>
          <a:p>
            <a:pPr lvl="1"/>
            <a:r>
              <a:rPr lang="en-US" dirty="0" smtClean="0"/>
              <a:t>Disruption of spawning grounds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942" y="2420471"/>
            <a:ext cx="2829511" cy="1884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176" y="5029448"/>
            <a:ext cx="2703643" cy="17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3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Conservation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Creating wetlands and conserving riparian habitat</a:t>
            </a:r>
          </a:p>
          <a:p>
            <a:r>
              <a:rPr lang="en-US" dirty="0" smtClean="0"/>
              <a:t>Water-use-efficient crops and cover crops</a:t>
            </a:r>
          </a:p>
          <a:p>
            <a:r>
              <a:rPr lang="en-US" dirty="0" smtClean="0"/>
              <a:t>Manage soils to capture and retain water</a:t>
            </a:r>
          </a:p>
          <a:p>
            <a:r>
              <a:rPr lang="en-US" dirty="0" smtClean="0"/>
              <a:t>Managed-grazing in riparian areas</a:t>
            </a:r>
          </a:p>
          <a:p>
            <a:r>
              <a:rPr lang="en-US" dirty="0" smtClean="0"/>
              <a:t>Grazing rotation</a:t>
            </a:r>
          </a:p>
          <a:p>
            <a:r>
              <a:rPr lang="en-US" dirty="0" smtClean="0"/>
              <a:t>Going organic – soils retain moisture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155" y="2913529"/>
            <a:ext cx="2678739" cy="3750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17" y="4341846"/>
            <a:ext cx="5408104" cy="230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"/>
            <a:ext cx="5829300" cy="2971799"/>
          </a:xfrm>
        </p:spPr>
        <p:txBody>
          <a:bodyPr/>
          <a:lstStyle/>
          <a:p>
            <a:r>
              <a:rPr lang="en-US" sz="6000" dirty="0" smtClean="0"/>
              <a:t>Fish Identification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71700" y="3810000"/>
            <a:ext cx="4800600" cy="25146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Texas </a:t>
            </a:r>
            <a:r>
              <a:rPr lang="en-US" sz="2600" dirty="0" err="1" smtClean="0"/>
              <a:t>Envirothon</a:t>
            </a:r>
            <a:endParaRPr lang="en-US" sz="2600" dirty="0" smtClean="0"/>
          </a:p>
          <a:p>
            <a:r>
              <a:rPr lang="en-US" sz="2600" dirty="0" smtClean="0"/>
              <a:t>-Aquatics-</a:t>
            </a:r>
            <a:endParaRPr lang="en-US" sz="2600" dirty="0"/>
          </a:p>
          <a:p>
            <a:r>
              <a:rPr lang="en-US" dirty="0" smtClean="0"/>
              <a:t>2017</a:t>
            </a:r>
          </a:p>
          <a:p>
            <a:endParaRPr lang="en-US" dirty="0" smtClean="0"/>
          </a:p>
          <a:p>
            <a:r>
              <a:rPr lang="en-US" sz="2200" dirty="0" smtClean="0"/>
              <a:t>Cory Scanes</a:t>
            </a:r>
            <a:endParaRPr lang="en-US" sz="2200" dirty="0"/>
          </a:p>
          <a:p>
            <a:r>
              <a:rPr lang="en-US" sz="2200" dirty="0" smtClean="0"/>
              <a:t>Research Associate</a:t>
            </a:r>
          </a:p>
          <a:p>
            <a:r>
              <a:rPr lang="en-US" sz="2200" dirty="0" smtClean="0">
                <a:hlinkClick r:id="rId2"/>
              </a:rPr>
              <a:t>scanes@uhcl.edu</a:t>
            </a:r>
            <a:endParaRPr lang="en-US" sz="2200" dirty="0" smtClean="0"/>
          </a:p>
          <a:p>
            <a:endParaRPr lang="en-US" sz="2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80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Spine and fin ray count</a:t>
            </a:r>
          </a:p>
          <a:p>
            <a:endParaRPr lang="en-US" dirty="0" smtClean="0"/>
          </a:p>
          <a:p>
            <a:r>
              <a:rPr lang="en-US" dirty="0" smtClean="0"/>
              <a:t>Lateral line scale count</a:t>
            </a:r>
          </a:p>
          <a:p>
            <a:endParaRPr lang="en-US" dirty="0"/>
          </a:p>
          <a:p>
            <a:r>
              <a:rPr lang="en-US" dirty="0" smtClean="0"/>
              <a:t>Pharyngeal teeth count – </a:t>
            </a:r>
            <a:r>
              <a:rPr lang="en-US" dirty="0" err="1" smtClean="0"/>
              <a:t>Cyprinidae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56985"/>
            <a:ext cx="60960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2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35" y="1893256"/>
            <a:ext cx="6861129" cy="374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Cycle</a:t>
            </a:r>
            <a:endParaRPr lang="en-US" dirty="0"/>
          </a:p>
        </p:txBody>
      </p:sp>
      <p:pic>
        <p:nvPicPr>
          <p:cNvPr id="1028" name="Picture 4" descr="https://water.usgs.gov/edu/downloads/watercycle/watercycl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7" y="168190"/>
            <a:ext cx="7011386" cy="65024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36595" y="5076825"/>
            <a:ext cx="65396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97%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37568" y="4410078"/>
            <a:ext cx="554655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3%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294431" y="2624667"/>
            <a:ext cx="469459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75%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1165" y="5962651"/>
            <a:ext cx="593945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24.7%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02669" y="3598334"/>
            <a:ext cx="635000" cy="276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&lt;0.3%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Morphology Cont.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0737" y="1600200"/>
            <a:ext cx="4962525" cy="2657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361" y="4423996"/>
            <a:ext cx="48672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67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Mouth Position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0750" y="2434431"/>
            <a:ext cx="4762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15822"/>
            <a:ext cx="8229600" cy="1600200"/>
          </a:xfrm>
        </p:spPr>
        <p:txBody>
          <a:bodyPr/>
          <a:lstStyle/>
          <a:p>
            <a:r>
              <a:rPr lang="en-US" dirty="0" smtClean="0"/>
              <a:t>Fishes of the Llano River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63959"/>
            <a:ext cx="3681121" cy="1398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810000"/>
            <a:ext cx="2409365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984" y="1169073"/>
            <a:ext cx="3681121" cy="1494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119" y="1002163"/>
            <a:ext cx="3391484" cy="14956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120" y="2481552"/>
            <a:ext cx="4221137" cy="129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062039"/>
            <a:ext cx="3681121" cy="1303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365879"/>
            <a:ext cx="3681121" cy="1335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8137" y="5257905"/>
            <a:ext cx="2652340" cy="1452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3547" y="3778516"/>
            <a:ext cx="2551731" cy="14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Dichotomous Key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texas fish dichotomous ke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28" y="1608134"/>
            <a:ext cx="5572125" cy="499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13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96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Drains all streams and runoff in an area to a common outlet (e.g., mouth of river)</a:t>
            </a:r>
          </a:p>
          <a:p>
            <a:pPr lvl="1"/>
            <a:r>
              <a:rPr lang="en-US" dirty="0" smtClean="0"/>
              <a:t>Consists of: surface water AND groundwater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602" y="2811429"/>
            <a:ext cx="4964954" cy="37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8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Order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71760" y="1600201"/>
            <a:ext cx="3915181" cy="45259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147" y="1479177"/>
            <a:ext cx="3600758" cy="5254064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6704" y="1673410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Dendritic Network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3223" y="1526988"/>
            <a:ext cx="2043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River Continuum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Morphology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43529" y="2246546"/>
            <a:ext cx="5767295" cy="335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16482" y="1786671"/>
            <a:ext cx="172457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Allochthonous</a:t>
            </a:r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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48079" y="1786671"/>
            <a:ext cx="174321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</a:t>
            </a:r>
            <a:r>
              <a:rPr lang="en-US" sz="16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Allochthonous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7399" y="1786671"/>
            <a:ext cx="179107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{Autochthonous}</a:t>
            </a:r>
            <a:endParaRPr lang="en-US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841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 Morphology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Riparian</a:t>
            </a:r>
          </a:p>
          <a:p>
            <a:pPr lvl="1"/>
            <a:r>
              <a:rPr lang="en-US" dirty="0" err="1" smtClean="0"/>
              <a:t>Streambank</a:t>
            </a:r>
            <a:r>
              <a:rPr lang="en-US" dirty="0" smtClean="0"/>
              <a:t> erosion and flood control</a:t>
            </a:r>
          </a:p>
          <a:p>
            <a:pPr lvl="1"/>
            <a:r>
              <a:rPr lang="en-US" dirty="0" smtClean="0"/>
              <a:t>Vector for groundwater recharge</a:t>
            </a:r>
            <a:endParaRPr lang="en-US" dirty="0"/>
          </a:p>
          <a:p>
            <a:pPr lvl="1"/>
            <a:r>
              <a:rPr lang="en-US" dirty="0" smtClean="0"/>
              <a:t>Nutrient transport between stream and riparian zone</a:t>
            </a:r>
          </a:p>
          <a:p>
            <a:pPr lvl="1"/>
            <a:r>
              <a:rPr lang="en-US" dirty="0" smtClean="0"/>
              <a:t>Habitat for aquatic and terrestrial wildlife</a:t>
            </a:r>
          </a:p>
          <a:p>
            <a:pPr lvl="1"/>
            <a:endParaRPr lang="en-US" dirty="0"/>
          </a:p>
          <a:p>
            <a:r>
              <a:rPr lang="en-US" dirty="0" smtClean="0"/>
              <a:t>Wetlands</a:t>
            </a:r>
          </a:p>
          <a:p>
            <a:pPr lvl="1"/>
            <a:r>
              <a:rPr lang="en-US" dirty="0" smtClean="0"/>
              <a:t>Filtration of water</a:t>
            </a:r>
          </a:p>
          <a:p>
            <a:pPr lvl="1"/>
            <a:r>
              <a:rPr lang="en-US" dirty="0" smtClean="0"/>
              <a:t>Habitat for aquatic wildlife</a:t>
            </a:r>
          </a:p>
          <a:p>
            <a:pPr lvl="1"/>
            <a:r>
              <a:rPr lang="en-US" dirty="0" smtClean="0"/>
              <a:t>High productivity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59" y="2988235"/>
            <a:ext cx="2545089" cy="2039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999" y="4580258"/>
            <a:ext cx="3062941" cy="203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0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Quality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2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Non-point source</a:t>
            </a:r>
          </a:p>
          <a:p>
            <a:pPr lvl="1"/>
            <a:r>
              <a:rPr lang="en-US" dirty="0" smtClean="0"/>
              <a:t>Pollution from many diffuse sources </a:t>
            </a:r>
            <a:r>
              <a:rPr lang="en-US" sz="1400" dirty="0" smtClean="0"/>
              <a:t>(US EPA)</a:t>
            </a:r>
          </a:p>
          <a:p>
            <a:pPr lvl="1"/>
            <a:r>
              <a:rPr lang="en-US" dirty="0" smtClean="0"/>
              <a:t>Caused by precipitation moving over a surface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Point source</a:t>
            </a:r>
            <a:endParaRPr lang="en-US" dirty="0"/>
          </a:p>
          <a:p>
            <a:pPr lvl="1"/>
            <a:r>
              <a:rPr lang="en-US" dirty="0" smtClean="0"/>
              <a:t>“Any </a:t>
            </a:r>
            <a:r>
              <a:rPr lang="en-US" dirty="0"/>
              <a:t>single identifiable source of pollution from which pollutants are </a:t>
            </a:r>
            <a:r>
              <a:rPr lang="en-US" dirty="0" smtClean="0"/>
              <a:t>discharged” </a:t>
            </a:r>
            <a:r>
              <a:rPr lang="en-US" sz="1400" dirty="0" smtClean="0"/>
              <a:t>(US EPA)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108" y="3945652"/>
            <a:ext cx="3806952" cy="17296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50" y="3475182"/>
            <a:ext cx="3985331" cy="264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2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3486</TotalTime>
  <Words>750</Words>
  <Application>Microsoft Office PowerPoint</Application>
  <PresentationFormat>On-screen Show (4:3)</PresentationFormat>
  <Paragraphs>237</Paragraphs>
  <Slides>34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Palatino Linotype</vt:lpstr>
      <vt:lpstr>Wingdings</vt:lpstr>
      <vt:lpstr>Executive</vt:lpstr>
      <vt:lpstr>SPW 13.0 Graph</vt:lpstr>
      <vt:lpstr>Aquatics</vt:lpstr>
      <vt:lpstr>What is water?</vt:lpstr>
      <vt:lpstr>Water Cycle</vt:lpstr>
      <vt:lpstr>Watersheds</vt:lpstr>
      <vt:lpstr>Stream Order</vt:lpstr>
      <vt:lpstr>Stream Morphology</vt:lpstr>
      <vt:lpstr>Stream Morphology Cont.</vt:lpstr>
      <vt:lpstr>Water Quality</vt:lpstr>
      <vt:lpstr>Pollution</vt:lpstr>
      <vt:lpstr>Water Quality Standards</vt:lpstr>
      <vt:lpstr>Human Health – Recreation</vt:lpstr>
      <vt:lpstr>Aquatic Life</vt:lpstr>
      <vt:lpstr>Water Quality</vt:lpstr>
      <vt:lpstr>Flow</vt:lpstr>
      <vt:lpstr>Dissolved Oxygen</vt:lpstr>
      <vt:lpstr>Water Quality</vt:lpstr>
      <vt:lpstr>Biological</vt:lpstr>
      <vt:lpstr>Healthy Stream</vt:lpstr>
      <vt:lpstr>Degraded Stream</vt:lpstr>
      <vt:lpstr>Water Quality Regulations</vt:lpstr>
      <vt:lpstr>Water and Agriculture</vt:lpstr>
      <vt:lpstr>Water and Agriculture</vt:lpstr>
      <vt:lpstr>Irrigation</vt:lpstr>
      <vt:lpstr>Farming</vt:lpstr>
      <vt:lpstr>Concerns</vt:lpstr>
      <vt:lpstr>Water Conservation</vt:lpstr>
      <vt:lpstr>Fish Identification</vt:lpstr>
      <vt:lpstr>Measurements</vt:lpstr>
      <vt:lpstr>Morphology</vt:lpstr>
      <vt:lpstr>Morphology Cont.</vt:lpstr>
      <vt:lpstr>Mouth Position</vt:lpstr>
      <vt:lpstr>Fishes of the Llano River</vt:lpstr>
      <vt:lpstr>Dichotomous Key</vt:lpstr>
      <vt:lpstr>Questions?</vt:lpstr>
    </vt:vector>
  </TitlesOfParts>
  <Company>University of Houston - Clear Lake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Aquatics</dc:title>
  <dc:creator>Scanes, Cory</dc:creator>
  <cp:lastModifiedBy>Scanes, Cory</cp:lastModifiedBy>
  <cp:revision>63</cp:revision>
  <dcterms:created xsi:type="dcterms:W3CDTF">2017-01-17T15:17:39Z</dcterms:created>
  <dcterms:modified xsi:type="dcterms:W3CDTF">2017-01-28T19:06:07Z</dcterms:modified>
</cp:coreProperties>
</file>