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26.jpg" ContentType="image/jpg"/>
  <Override PartName="/ppt/media/image27.jpg" ContentType="image/jpg"/>
  <Override PartName="/ppt/media/image28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6" r:id="rId5"/>
  </p:sldMasterIdLst>
  <p:notesMasterIdLst>
    <p:notesMasterId r:id="rId23"/>
  </p:notesMasterIdLst>
  <p:sldIdLst>
    <p:sldId id="260" r:id="rId6"/>
    <p:sldId id="256" r:id="rId7"/>
    <p:sldId id="261" r:id="rId8"/>
    <p:sldId id="268" r:id="rId9"/>
    <p:sldId id="278" r:id="rId10"/>
    <p:sldId id="279" r:id="rId11"/>
    <p:sldId id="286" r:id="rId12"/>
    <p:sldId id="287" r:id="rId13"/>
    <p:sldId id="280" r:id="rId14"/>
    <p:sldId id="281" r:id="rId15"/>
    <p:sldId id="282" r:id="rId16"/>
    <p:sldId id="283" r:id="rId17"/>
    <p:sldId id="289" r:id="rId18"/>
    <p:sldId id="264" r:id="rId19"/>
    <p:sldId id="288" r:id="rId20"/>
    <p:sldId id="257" r:id="rId21"/>
    <p:sldId id="262" r:id="rId22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E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A72ECB-A538-45B4-9E21-B801D31C0ED1}" v="24" dt="2025-10-16T14:09:59.83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954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wellson, Tina" userId="c0076d5e-11a1-487b-b786-7bb517482e68" providerId="ADAL" clId="{329965B0-5562-4CDE-BE74-12373A8E1CF8}"/>
    <pc:docChg chg="undo custSel addSld delSld modSld sldOrd">
      <pc:chgData name="Powellson, Tina" userId="c0076d5e-11a1-487b-b786-7bb517482e68" providerId="ADAL" clId="{329965B0-5562-4CDE-BE74-12373A8E1CF8}" dt="2025-10-16T14:11:22.329" v="2378" actId="47"/>
      <pc:docMkLst>
        <pc:docMk/>
      </pc:docMkLst>
      <pc:sldChg chg="modSp mod ord">
        <pc:chgData name="Powellson, Tina" userId="c0076d5e-11a1-487b-b786-7bb517482e68" providerId="ADAL" clId="{329965B0-5562-4CDE-BE74-12373A8E1CF8}" dt="2025-10-07T17:32:27.089" v="206" actId="20577"/>
        <pc:sldMkLst>
          <pc:docMk/>
          <pc:sldMk cId="0" sldId="256"/>
        </pc:sldMkLst>
        <pc:spChg chg="mod">
          <ac:chgData name="Powellson, Tina" userId="c0076d5e-11a1-487b-b786-7bb517482e68" providerId="ADAL" clId="{329965B0-5562-4CDE-BE74-12373A8E1CF8}" dt="2025-10-07T17:31:49.845" v="164" actId="404"/>
          <ac:spMkLst>
            <pc:docMk/>
            <pc:sldMk cId="0" sldId="256"/>
            <ac:spMk id="2" creationId="{00000000-0000-0000-0000-000000000000}"/>
          </ac:spMkLst>
        </pc:spChg>
        <pc:spChg chg="mod">
          <ac:chgData name="Powellson, Tina" userId="c0076d5e-11a1-487b-b786-7bb517482e68" providerId="ADAL" clId="{329965B0-5562-4CDE-BE74-12373A8E1CF8}" dt="2025-10-07T17:32:27.089" v="206" actId="20577"/>
          <ac:spMkLst>
            <pc:docMk/>
            <pc:sldMk cId="0" sldId="256"/>
            <ac:spMk id="9" creationId="{A29D174A-E650-8BD3-1D1A-59EF36DB1734}"/>
          </ac:spMkLst>
        </pc:spChg>
      </pc:sldChg>
      <pc:sldChg chg="addSp delSp modSp add del mod ord">
        <pc:chgData name="Powellson, Tina" userId="c0076d5e-11a1-487b-b786-7bb517482e68" providerId="ADAL" clId="{329965B0-5562-4CDE-BE74-12373A8E1CF8}" dt="2025-10-16T14:11:06.832" v="2377" actId="1076"/>
        <pc:sldMkLst>
          <pc:docMk/>
          <pc:sldMk cId="0" sldId="257"/>
        </pc:sldMkLst>
        <pc:spChg chg="mod">
          <ac:chgData name="Powellson, Tina" userId="c0076d5e-11a1-487b-b786-7bb517482e68" providerId="ADAL" clId="{329965B0-5562-4CDE-BE74-12373A8E1CF8}" dt="2025-10-16T14:10:57.003" v="2374" actId="1076"/>
          <ac:spMkLst>
            <pc:docMk/>
            <pc:sldMk cId="0" sldId="257"/>
            <ac:spMk id="8" creationId="{00000000-0000-0000-0000-000000000000}"/>
          </ac:spMkLst>
        </pc:spChg>
        <pc:spChg chg="topLvl">
          <ac:chgData name="Powellson, Tina" userId="c0076d5e-11a1-487b-b786-7bb517482e68" providerId="ADAL" clId="{329965B0-5562-4CDE-BE74-12373A8E1CF8}" dt="2025-10-16T14:09:58.690" v="2312" actId="478"/>
          <ac:spMkLst>
            <pc:docMk/>
            <pc:sldMk cId="0" sldId="257"/>
            <ac:spMk id="13" creationId="{00000000-0000-0000-0000-000000000000}"/>
          </ac:spMkLst>
        </pc:spChg>
        <pc:spChg chg="del">
          <ac:chgData name="Powellson, Tina" userId="c0076d5e-11a1-487b-b786-7bb517482e68" providerId="ADAL" clId="{329965B0-5562-4CDE-BE74-12373A8E1CF8}" dt="2025-10-16T14:09:30.874" v="2305" actId="478"/>
          <ac:spMkLst>
            <pc:docMk/>
            <pc:sldMk cId="0" sldId="257"/>
            <ac:spMk id="14" creationId="{00000000-0000-0000-0000-000000000000}"/>
          </ac:spMkLst>
        </pc:spChg>
        <pc:spChg chg="add mod">
          <ac:chgData name="Powellson, Tina" userId="c0076d5e-11a1-487b-b786-7bb517482e68" providerId="ADAL" clId="{329965B0-5562-4CDE-BE74-12373A8E1CF8}" dt="2025-10-16T14:11:06.832" v="2377" actId="1076"/>
          <ac:spMkLst>
            <pc:docMk/>
            <pc:sldMk cId="0" sldId="257"/>
            <ac:spMk id="15" creationId="{E55B42CE-D87D-F868-D029-4FC8DD157A32}"/>
          </ac:spMkLst>
        </pc:spChg>
        <pc:grpChg chg="add del mod">
          <ac:chgData name="Powellson, Tina" userId="c0076d5e-11a1-487b-b786-7bb517482e68" providerId="ADAL" clId="{329965B0-5562-4CDE-BE74-12373A8E1CF8}" dt="2025-10-16T14:09:58.690" v="2312" actId="478"/>
          <ac:grpSpMkLst>
            <pc:docMk/>
            <pc:sldMk cId="0" sldId="257"/>
            <ac:grpSpMk id="9" creationId="{00000000-0000-0000-0000-000000000000}"/>
          </ac:grpSpMkLst>
        </pc:grpChg>
        <pc:picChg chg="del topLvl">
          <ac:chgData name="Powellson, Tina" userId="c0076d5e-11a1-487b-b786-7bb517482e68" providerId="ADAL" clId="{329965B0-5562-4CDE-BE74-12373A8E1CF8}" dt="2025-10-16T14:09:58.690" v="2312" actId="478"/>
          <ac:picMkLst>
            <pc:docMk/>
            <pc:sldMk cId="0" sldId="257"/>
            <ac:picMk id="10" creationId="{00000000-0000-0000-0000-000000000000}"/>
          </ac:picMkLst>
        </pc:picChg>
        <pc:picChg chg="del">
          <ac:chgData name="Powellson, Tina" userId="c0076d5e-11a1-487b-b786-7bb517482e68" providerId="ADAL" clId="{329965B0-5562-4CDE-BE74-12373A8E1CF8}" dt="2025-10-16T14:09:42.033" v="2308" actId="478"/>
          <ac:picMkLst>
            <pc:docMk/>
            <pc:sldMk cId="0" sldId="257"/>
            <ac:picMk id="11" creationId="{00000000-0000-0000-0000-000000000000}"/>
          </ac:picMkLst>
        </pc:picChg>
        <pc:picChg chg="add mod">
          <ac:chgData name="Powellson, Tina" userId="c0076d5e-11a1-487b-b786-7bb517482e68" providerId="ADAL" clId="{329965B0-5562-4CDE-BE74-12373A8E1CF8}" dt="2025-10-16T14:09:33.993" v="2307" actId="1076"/>
          <ac:picMkLst>
            <pc:docMk/>
            <pc:sldMk cId="0" sldId="257"/>
            <ac:picMk id="12" creationId="{A52D57CE-F746-47F3-8F02-CFF79B38ADB6}"/>
          </ac:picMkLst>
        </pc:picChg>
      </pc:sldChg>
      <pc:sldChg chg="del ord">
        <pc:chgData name="Powellson, Tina" userId="c0076d5e-11a1-487b-b786-7bb517482e68" providerId="ADAL" clId="{329965B0-5562-4CDE-BE74-12373A8E1CF8}" dt="2025-10-13T15:49:43.053" v="1697" actId="47"/>
        <pc:sldMkLst>
          <pc:docMk/>
          <pc:sldMk cId="0" sldId="258"/>
        </pc:sldMkLst>
      </pc:sldChg>
      <pc:sldChg chg="del ord">
        <pc:chgData name="Powellson, Tina" userId="c0076d5e-11a1-487b-b786-7bb517482e68" providerId="ADAL" clId="{329965B0-5562-4CDE-BE74-12373A8E1CF8}" dt="2025-10-13T15:49:43.053" v="1697" actId="47"/>
        <pc:sldMkLst>
          <pc:docMk/>
          <pc:sldMk cId="0" sldId="259"/>
        </pc:sldMkLst>
      </pc:sldChg>
      <pc:sldChg chg="modSp mod ord">
        <pc:chgData name="Powellson, Tina" userId="c0076d5e-11a1-487b-b786-7bb517482e68" providerId="ADAL" clId="{329965B0-5562-4CDE-BE74-12373A8E1CF8}" dt="2025-10-16T13:38:08.926" v="1798" actId="6549"/>
        <pc:sldMkLst>
          <pc:docMk/>
          <pc:sldMk cId="0" sldId="260"/>
        </pc:sldMkLst>
        <pc:spChg chg="mod">
          <ac:chgData name="Powellson, Tina" userId="c0076d5e-11a1-487b-b786-7bb517482e68" providerId="ADAL" clId="{329965B0-5562-4CDE-BE74-12373A8E1CF8}" dt="2025-10-07T17:29:10.306" v="144" actId="1076"/>
          <ac:spMkLst>
            <pc:docMk/>
            <pc:sldMk cId="0" sldId="260"/>
            <ac:spMk id="4" creationId="{00000000-0000-0000-0000-000000000000}"/>
          </ac:spMkLst>
        </pc:spChg>
        <pc:spChg chg="mod">
          <ac:chgData name="Powellson, Tina" userId="c0076d5e-11a1-487b-b786-7bb517482e68" providerId="ADAL" clId="{329965B0-5562-4CDE-BE74-12373A8E1CF8}" dt="2025-10-16T13:38:08.926" v="1798" actId="6549"/>
          <ac:spMkLst>
            <pc:docMk/>
            <pc:sldMk cId="0" sldId="260"/>
            <ac:spMk id="9" creationId="{BD90F0EA-4ED2-5184-C757-19DDA85B9518}"/>
          </ac:spMkLst>
        </pc:spChg>
      </pc:sldChg>
      <pc:sldChg chg="addSp delSp modSp del mod">
        <pc:chgData name="Powellson, Tina" userId="c0076d5e-11a1-487b-b786-7bb517482e68" providerId="ADAL" clId="{329965B0-5562-4CDE-BE74-12373A8E1CF8}" dt="2025-10-07T17:58:28.148" v="1394" actId="47"/>
        <pc:sldMkLst>
          <pc:docMk/>
          <pc:sldMk cId="0" sldId="261"/>
        </pc:sldMkLst>
      </pc:sldChg>
      <pc:sldChg chg="add">
        <pc:chgData name="Powellson, Tina" userId="c0076d5e-11a1-487b-b786-7bb517482e68" providerId="ADAL" clId="{329965B0-5562-4CDE-BE74-12373A8E1CF8}" dt="2025-10-07T17:58:58.065" v="1395"/>
        <pc:sldMkLst>
          <pc:docMk/>
          <pc:sldMk cId="1214264093" sldId="261"/>
        </pc:sldMkLst>
      </pc:sldChg>
      <pc:sldChg chg="delSp modSp mod">
        <pc:chgData name="Powellson, Tina" userId="c0076d5e-11a1-487b-b786-7bb517482e68" providerId="ADAL" clId="{329965B0-5562-4CDE-BE74-12373A8E1CF8}" dt="2025-10-09T17:13:18.690" v="1570" actId="1076"/>
        <pc:sldMkLst>
          <pc:docMk/>
          <pc:sldMk cId="0" sldId="262"/>
        </pc:sldMkLst>
        <pc:spChg chg="mod">
          <ac:chgData name="Powellson, Tina" userId="c0076d5e-11a1-487b-b786-7bb517482e68" providerId="ADAL" clId="{329965B0-5562-4CDE-BE74-12373A8E1CF8}" dt="2025-10-09T17:13:18.690" v="1570" actId="1076"/>
          <ac:spMkLst>
            <pc:docMk/>
            <pc:sldMk cId="0" sldId="262"/>
            <ac:spMk id="26" creationId="{E8B19749-9E52-5FC0-3E43-9A66AE54F303}"/>
          </ac:spMkLst>
        </pc:spChg>
      </pc:sldChg>
      <pc:sldChg chg="del">
        <pc:chgData name="Powellson, Tina" userId="c0076d5e-11a1-487b-b786-7bb517482e68" providerId="ADAL" clId="{329965B0-5562-4CDE-BE74-12373A8E1CF8}" dt="2025-10-13T15:49:43.053" v="1697" actId="47"/>
        <pc:sldMkLst>
          <pc:docMk/>
          <pc:sldMk cId="0" sldId="263"/>
        </pc:sldMkLst>
      </pc:sldChg>
      <pc:sldChg chg="addSp delSp modSp add mod ord">
        <pc:chgData name="Powellson, Tina" userId="c0076d5e-11a1-487b-b786-7bb517482e68" providerId="ADAL" clId="{329965B0-5562-4CDE-BE74-12373A8E1CF8}" dt="2025-10-16T13:56:56.119" v="2186" actId="20577"/>
        <pc:sldMkLst>
          <pc:docMk/>
          <pc:sldMk cId="1446120597" sldId="264"/>
        </pc:sldMkLst>
        <pc:spChg chg="mod">
          <ac:chgData name="Powellson, Tina" userId="c0076d5e-11a1-487b-b786-7bb517482e68" providerId="ADAL" clId="{329965B0-5562-4CDE-BE74-12373A8E1CF8}" dt="2025-10-09T17:15:04.800" v="1579" actId="1076"/>
          <ac:spMkLst>
            <pc:docMk/>
            <pc:sldMk cId="1446120597" sldId="264"/>
            <ac:spMk id="8" creationId="{9D631A32-1490-4E7B-E6B4-750AA399ECCE}"/>
          </ac:spMkLst>
        </pc:spChg>
        <pc:spChg chg="add mod">
          <ac:chgData name="Powellson, Tina" userId="c0076d5e-11a1-487b-b786-7bb517482e68" providerId="ADAL" clId="{329965B0-5562-4CDE-BE74-12373A8E1CF8}" dt="2025-10-16T13:37:25.303" v="1794" actId="20577"/>
          <ac:spMkLst>
            <pc:docMk/>
            <pc:sldMk cId="1446120597" sldId="264"/>
            <ac:spMk id="10" creationId="{6C343126-19EE-968B-5CB0-88A5BDBADF26}"/>
          </ac:spMkLst>
        </pc:spChg>
        <pc:graphicFrameChg chg="add mod modGraphic">
          <ac:chgData name="Powellson, Tina" userId="c0076d5e-11a1-487b-b786-7bb517482e68" providerId="ADAL" clId="{329965B0-5562-4CDE-BE74-12373A8E1CF8}" dt="2025-10-16T13:56:56.119" v="2186" actId="20577"/>
          <ac:graphicFrameMkLst>
            <pc:docMk/>
            <pc:sldMk cId="1446120597" sldId="264"/>
            <ac:graphicFrameMk id="9" creationId="{3F103345-6B78-8106-0294-D2B42CE2967B}"/>
          </ac:graphicFrameMkLst>
        </pc:graphicFrameChg>
      </pc:sldChg>
      <pc:sldChg chg="add">
        <pc:chgData name="Powellson, Tina" userId="c0076d5e-11a1-487b-b786-7bb517482e68" providerId="ADAL" clId="{329965B0-5562-4CDE-BE74-12373A8E1CF8}" dt="2025-10-07T17:58:58.065" v="1395"/>
        <pc:sldMkLst>
          <pc:docMk/>
          <pc:sldMk cId="1160612228" sldId="268"/>
        </pc:sldMkLst>
      </pc:sldChg>
      <pc:sldChg chg="add">
        <pc:chgData name="Powellson, Tina" userId="c0076d5e-11a1-487b-b786-7bb517482e68" providerId="ADAL" clId="{329965B0-5562-4CDE-BE74-12373A8E1CF8}" dt="2025-10-07T17:58:58.065" v="1395"/>
        <pc:sldMkLst>
          <pc:docMk/>
          <pc:sldMk cId="2968685547" sldId="278"/>
        </pc:sldMkLst>
      </pc:sldChg>
      <pc:sldChg chg="add">
        <pc:chgData name="Powellson, Tina" userId="c0076d5e-11a1-487b-b786-7bb517482e68" providerId="ADAL" clId="{329965B0-5562-4CDE-BE74-12373A8E1CF8}" dt="2025-10-07T17:58:58.065" v="1395"/>
        <pc:sldMkLst>
          <pc:docMk/>
          <pc:sldMk cId="3341274964" sldId="279"/>
        </pc:sldMkLst>
      </pc:sldChg>
      <pc:sldChg chg="add">
        <pc:chgData name="Powellson, Tina" userId="c0076d5e-11a1-487b-b786-7bb517482e68" providerId="ADAL" clId="{329965B0-5562-4CDE-BE74-12373A8E1CF8}" dt="2025-10-07T17:58:58.065" v="1395"/>
        <pc:sldMkLst>
          <pc:docMk/>
          <pc:sldMk cId="3339034428" sldId="280"/>
        </pc:sldMkLst>
      </pc:sldChg>
      <pc:sldChg chg="add">
        <pc:chgData name="Powellson, Tina" userId="c0076d5e-11a1-487b-b786-7bb517482e68" providerId="ADAL" clId="{329965B0-5562-4CDE-BE74-12373A8E1CF8}" dt="2025-10-07T17:58:58.065" v="1395"/>
        <pc:sldMkLst>
          <pc:docMk/>
          <pc:sldMk cId="3143786363" sldId="281"/>
        </pc:sldMkLst>
      </pc:sldChg>
      <pc:sldChg chg="add">
        <pc:chgData name="Powellson, Tina" userId="c0076d5e-11a1-487b-b786-7bb517482e68" providerId="ADAL" clId="{329965B0-5562-4CDE-BE74-12373A8E1CF8}" dt="2025-10-07T17:58:58.065" v="1395"/>
        <pc:sldMkLst>
          <pc:docMk/>
          <pc:sldMk cId="314095168" sldId="282"/>
        </pc:sldMkLst>
      </pc:sldChg>
      <pc:sldChg chg="add">
        <pc:chgData name="Powellson, Tina" userId="c0076d5e-11a1-487b-b786-7bb517482e68" providerId="ADAL" clId="{329965B0-5562-4CDE-BE74-12373A8E1CF8}" dt="2025-10-07T17:58:58.065" v="1395"/>
        <pc:sldMkLst>
          <pc:docMk/>
          <pc:sldMk cId="1994507026" sldId="283"/>
        </pc:sldMkLst>
      </pc:sldChg>
      <pc:sldChg chg="add">
        <pc:chgData name="Powellson, Tina" userId="c0076d5e-11a1-487b-b786-7bb517482e68" providerId="ADAL" clId="{329965B0-5562-4CDE-BE74-12373A8E1CF8}" dt="2025-10-07T17:58:58.065" v="1395"/>
        <pc:sldMkLst>
          <pc:docMk/>
          <pc:sldMk cId="2055440659" sldId="286"/>
        </pc:sldMkLst>
      </pc:sldChg>
      <pc:sldChg chg="add">
        <pc:chgData name="Powellson, Tina" userId="c0076d5e-11a1-487b-b786-7bb517482e68" providerId="ADAL" clId="{329965B0-5562-4CDE-BE74-12373A8E1CF8}" dt="2025-10-07T17:58:58.065" v="1395"/>
        <pc:sldMkLst>
          <pc:docMk/>
          <pc:sldMk cId="1230426828" sldId="287"/>
        </pc:sldMkLst>
      </pc:sldChg>
      <pc:sldChg chg="addSp delSp modSp add mod">
        <pc:chgData name="Powellson, Tina" userId="c0076d5e-11a1-487b-b786-7bb517482e68" providerId="ADAL" clId="{329965B0-5562-4CDE-BE74-12373A8E1CF8}" dt="2025-10-16T13:37:37.890" v="1797" actId="20577"/>
        <pc:sldMkLst>
          <pc:docMk/>
          <pc:sldMk cId="4069590232" sldId="288"/>
        </pc:sldMkLst>
        <pc:spChg chg="mod">
          <ac:chgData name="Powellson, Tina" userId="c0076d5e-11a1-487b-b786-7bb517482e68" providerId="ADAL" clId="{329965B0-5562-4CDE-BE74-12373A8E1CF8}" dt="2025-10-13T15:50:21.522" v="1700" actId="1076"/>
          <ac:spMkLst>
            <pc:docMk/>
            <pc:sldMk cId="4069590232" sldId="288"/>
            <ac:spMk id="8" creationId="{C0ACA7A6-6C8A-4709-A324-EDDBADAA4044}"/>
          </ac:spMkLst>
        </pc:spChg>
        <pc:spChg chg="add mod">
          <ac:chgData name="Powellson, Tina" userId="c0076d5e-11a1-487b-b786-7bb517482e68" providerId="ADAL" clId="{329965B0-5562-4CDE-BE74-12373A8E1CF8}" dt="2025-10-16T13:37:37.890" v="1797" actId="20577"/>
          <ac:spMkLst>
            <pc:docMk/>
            <pc:sldMk cId="4069590232" sldId="288"/>
            <ac:spMk id="9" creationId="{FAD6500A-7086-82C2-6EF0-5497D3AAC050}"/>
          </ac:spMkLst>
        </pc:spChg>
        <pc:graphicFrameChg chg="add mod modGraphic">
          <ac:chgData name="Powellson, Tina" userId="c0076d5e-11a1-487b-b786-7bb517482e68" providerId="ADAL" clId="{329965B0-5562-4CDE-BE74-12373A8E1CF8}" dt="2025-10-16T13:35:10.915" v="1726" actId="14100"/>
          <ac:graphicFrameMkLst>
            <pc:docMk/>
            <pc:sldMk cId="4069590232" sldId="288"/>
            <ac:graphicFrameMk id="10" creationId="{CD5ED615-B9AF-3CD8-CFE1-77DA8156BB5B}"/>
          </ac:graphicFrameMkLst>
        </pc:graphicFrameChg>
      </pc:sldChg>
      <pc:sldChg chg="addSp delSp modSp add mod">
        <pc:chgData name="Powellson, Tina" userId="c0076d5e-11a1-487b-b786-7bb517482e68" providerId="ADAL" clId="{329965B0-5562-4CDE-BE74-12373A8E1CF8}" dt="2025-10-16T13:55:51.947" v="2172" actId="478"/>
        <pc:sldMkLst>
          <pc:docMk/>
          <pc:sldMk cId="0" sldId="289"/>
        </pc:sldMkLst>
        <pc:spChg chg="add del mod">
          <ac:chgData name="Powellson, Tina" userId="c0076d5e-11a1-487b-b786-7bb517482e68" providerId="ADAL" clId="{329965B0-5562-4CDE-BE74-12373A8E1CF8}" dt="2025-10-16T13:55:51.947" v="2172" actId="478"/>
          <ac:spMkLst>
            <pc:docMk/>
            <pc:sldMk cId="0" sldId="289"/>
            <ac:spMk id="4" creationId="{8144C2F2-F5DF-03B7-E7E3-3E83651E126C}"/>
          </ac:spMkLst>
        </pc:spChg>
        <pc:spChg chg="add mod">
          <ac:chgData name="Powellson, Tina" userId="c0076d5e-11a1-487b-b786-7bb517482e68" providerId="ADAL" clId="{329965B0-5562-4CDE-BE74-12373A8E1CF8}" dt="2025-10-16T13:55:38.947" v="2171" actId="20577"/>
          <ac:spMkLst>
            <pc:docMk/>
            <pc:sldMk cId="0" sldId="289"/>
            <ac:spMk id="5" creationId="{97F65498-74E7-84B2-0B5E-AD4BACECE90A}"/>
          </ac:spMkLst>
        </pc:spChg>
        <pc:spChg chg="mod">
          <ac:chgData name="Powellson, Tina" userId="c0076d5e-11a1-487b-b786-7bb517482e68" providerId="ADAL" clId="{329965B0-5562-4CDE-BE74-12373A8E1CF8}" dt="2025-10-16T13:53:24.107" v="1967" actId="20577"/>
          <ac:spMkLst>
            <pc:docMk/>
            <pc:sldMk cId="0" sldId="289"/>
            <ac:spMk id="15" creationId="{5D234000-C107-5CE1-68EB-2DCF7F9D50D3}"/>
          </ac:spMkLst>
        </pc:spChg>
        <pc:spChg chg="del mod">
          <ac:chgData name="Powellson, Tina" userId="c0076d5e-11a1-487b-b786-7bb517482e68" providerId="ADAL" clId="{329965B0-5562-4CDE-BE74-12373A8E1CF8}" dt="2025-10-16T13:51:00.232" v="1922" actId="478"/>
          <ac:spMkLst>
            <pc:docMk/>
            <pc:sldMk cId="0" sldId="289"/>
            <ac:spMk id="16" creationId="{0118F01B-A557-82D3-8284-D8C33F110DC1}"/>
          </ac:spMkLst>
        </pc:spChg>
        <pc:spChg chg="del">
          <ac:chgData name="Powellson, Tina" userId="c0076d5e-11a1-487b-b786-7bb517482e68" providerId="ADAL" clId="{329965B0-5562-4CDE-BE74-12373A8E1CF8}" dt="2025-10-16T13:51:02.805" v="1923" actId="478"/>
          <ac:spMkLst>
            <pc:docMk/>
            <pc:sldMk cId="0" sldId="289"/>
            <ac:spMk id="17" creationId="{88EC759B-DAFE-6452-B259-F0BC5B74ACDD}"/>
          </ac:spMkLst>
        </pc:spChg>
        <pc:spChg chg="mod">
          <ac:chgData name="Powellson, Tina" userId="c0076d5e-11a1-487b-b786-7bb517482e68" providerId="ADAL" clId="{329965B0-5562-4CDE-BE74-12373A8E1CF8}" dt="2025-10-16T13:49:21.396" v="1885" actId="404"/>
          <ac:spMkLst>
            <pc:docMk/>
            <pc:sldMk cId="0" sldId="289"/>
            <ac:spMk id="18" creationId="{09043E9B-E94C-7478-32A6-C62CA42BF986}"/>
          </ac:spMkLst>
        </pc:spChg>
        <pc:spChg chg="del">
          <ac:chgData name="Powellson, Tina" userId="c0076d5e-11a1-487b-b786-7bb517482e68" providerId="ADAL" clId="{329965B0-5562-4CDE-BE74-12373A8E1CF8}" dt="2025-10-16T13:51:04.678" v="1924" actId="478"/>
          <ac:spMkLst>
            <pc:docMk/>
            <pc:sldMk cId="0" sldId="289"/>
            <ac:spMk id="22" creationId="{7A737ED6-D583-77FA-3822-BE2A92AC44C4}"/>
          </ac:spMkLst>
        </pc:spChg>
      </pc:sldChg>
      <pc:sldChg chg="addSp delSp modSp add del mod">
        <pc:chgData name="Powellson, Tina" userId="c0076d5e-11a1-487b-b786-7bb517482e68" providerId="ADAL" clId="{329965B0-5562-4CDE-BE74-12373A8E1CF8}" dt="2025-10-16T14:11:22.329" v="2378" actId="47"/>
        <pc:sldMkLst>
          <pc:docMk/>
          <pc:sldMk cId="0" sldId="290"/>
        </pc:sldMkLst>
        <pc:spChg chg="del mod">
          <ac:chgData name="Powellson, Tina" userId="c0076d5e-11a1-487b-b786-7bb517482e68" providerId="ADAL" clId="{329965B0-5562-4CDE-BE74-12373A8E1CF8}" dt="2025-10-16T14:06:53.022" v="2284" actId="478"/>
          <ac:spMkLst>
            <pc:docMk/>
            <pc:sldMk cId="0" sldId="290"/>
            <ac:spMk id="2" creationId="{00000000-0000-0000-0000-000000000000}"/>
          </ac:spMkLst>
        </pc:spChg>
        <pc:spChg chg="add del mod">
          <ac:chgData name="Powellson, Tina" userId="c0076d5e-11a1-487b-b786-7bb517482e68" providerId="ADAL" clId="{329965B0-5562-4CDE-BE74-12373A8E1CF8}" dt="2025-10-16T14:06:54.934" v="2285" actId="478"/>
          <ac:spMkLst>
            <pc:docMk/>
            <pc:sldMk cId="0" sldId="290"/>
            <ac:spMk id="8" creationId="{E386DAFC-AAEF-7FA7-EB9C-2A679B9C2661}"/>
          </ac:spMkLst>
        </pc:spChg>
        <pc:spChg chg="del mod">
          <ac:chgData name="Powellson, Tina" userId="c0076d5e-11a1-487b-b786-7bb517482e68" providerId="ADAL" clId="{329965B0-5562-4CDE-BE74-12373A8E1CF8}" dt="2025-10-16T14:06:56.948" v="2286" actId="478"/>
          <ac:spMkLst>
            <pc:docMk/>
            <pc:sldMk cId="0" sldId="290"/>
            <ac:spMk id="9" creationId="{A29D174A-E650-8BD3-1D1A-59EF36DB1734}"/>
          </ac:spMkLst>
        </pc:spChg>
        <pc:spChg chg="add mod">
          <ac:chgData name="Powellson, Tina" userId="c0076d5e-11a1-487b-b786-7bb517482e68" providerId="ADAL" clId="{329965B0-5562-4CDE-BE74-12373A8E1CF8}" dt="2025-10-16T14:08:27.750" v="2303" actId="207"/>
          <ac:spMkLst>
            <pc:docMk/>
            <pc:sldMk cId="0" sldId="290"/>
            <ac:spMk id="14" creationId="{258343BF-4F0A-EFFA-9D34-B966291B35BC}"/>
          </ac:spMkLst>
        </pc:spChg>
        <pc:picChg chg="add mod">
          <ac:chgData name="Powellson, Tina" userId="c0076d5e-11a1-487b-b786-7bb517482e68" providerId="ADAL" clId="{329965B0-5562-4CDE-BE74-12373A8E1CF8}" dt="2025-10-16T14:07:10.115" v="2291" actId="1076"/>
          <ac:picMkLst>
            <pc:docMk/>
            <pc:sldMk cId="0" sldId="290"/>
            <ac:picMk id="12" creationId="{E1BF267D-8A20-E780-C771-76A56FF8673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693A8-CB4E-46CB-B0C0-786D6E84273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6ED1B-3964-4D37-BF6C-E044D3686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6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$321K in salary</a:t>
            </a:r>
          </a:p>
          <a:p>
            <a:r>
              <a:rPr lang="en-US" dirty="0"/>
              <a:t>68K in M&amp;O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6ED1B-3964-4D37-BF6C-E044D3686FE9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82490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4AAE5-E581-4BEE-A767-A09363DBA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51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46DFE-2EE4-3E6F-0DB4-3580E4897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BFC369-617F-A06B-2151-F50FE0620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5C2205-6A18-ED37-8E90-709F8046D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03CCF-A5DF-C972-789C-F4CC4D8D95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4AAE5-E581-4BEE-A767-A09363DBA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745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14BCA-B4D6-255B-23D3-465DE9130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2819FD-B29D-6FF6-2B61-72998164D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3FCD31-C9F8-0236-278F-B97FC9AB87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01531-AC8B-8F63-84F6-480DFFD3DE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4AAE5-E581-4BEE-A767-A09363DBA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219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77C6F-7EA8-5792-D0AE-8771D04A2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ADF429-6B34-411B-602C-A1643792A9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F2FB74-2DAE-8015-012D-44BEFADD59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B83E4-2D06-6A5F-B9EF-07D4D63C3A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4AAE5-E581-4BEE-A767-A09363DBA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858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34779-DE89-2E96-9B99-B1E8362F3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EE48E5-3A14-D8F0-0184-352D785175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A90F4C-74CD-DDC5-0EA5-20FD4D8C7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A03C9-733E-ACF3-DA7B-87C57F1AD3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4AAE5-E581-4BEE-A767-A09363DBA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993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C8DFC-145D-8357-FF39-0D5E991B3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6E0548-0C19-7F07-F0A0-C654DB7826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DA8815-65EB-E59A-3A9E-9D0F33ABA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FE7F8-FF2C-FC3F-8709-F7B554C449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6ED1B-3964-4D37-BF6C-E044D3686F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76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9CC0B-B555-7B4F-34BB-2F8FFEB4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5F79F3-6121-E9B2-07F2-2E4B42424A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10422D-42BC-A87A-1405-B79ADEDF5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14A5A-B73A-A8DA-5296-B57750399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6ED1B-3964-4D37-BF6C-E044D3686F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98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6ED1B-3964-4D37-BF6C-E044D3686FE9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59518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450" b="0" i="0">
                <a:solidFill>
                  <a:srgbClr val="B0D35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chemeClr val="bg1"/>
                </a:solidFill>
                <a:latin typeface="ITC Garamond Std Book Cond"/>
                <a:cs typeface="ITC Garamond Std Book Cond"/>
              </a:defRPr>
            </a:lvl1pPr>
          </a:lstStyle>
          <a:p>
            <a:pPr marL="12700">
              <a:lnSpc>
                <a:spcPts val="2820"/>
              </a:lnSpc>
            </a:pPr>
            <a:r>
              <a:rPr dirty="0"/>
              <a:t>University</a:t>
            </a:r>
            <a:r>
              <a:rPr spc="-225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spc="-10" dirty="0"/>
              <a:t>Houston</a:t>
            </a:r>
          </a:p>
          <a:p>
            <a:pPr marL="19050">
              <a:lnSpc>
                <a:spcPts val="4045"/>
              </a:lnSpc>
            </a:pPr>
            <a:r>
              <a:rPr sz="3750" spc="65" dirty="0"/>
              <a:t>Clear</a:t>
            </a:r>
            <a:r>
              <a:rPr sz="3750" spc="45" dirty="0"/>
              <a:t> </a:t>
            </a:r>
            <a:r>
              <a:rPr sz="3750" spc="50" dirty="0"/>
              <a:t>Lake</a:t>
            </a:r>
            <a:endParaRPr sz="375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D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and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6479D3DC-D9E7-50AD-B23C-9C64884F6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" y="0"/>
            <a:ext cx="20095964" cy="11309350"/>
          </a:xfrm>
          <a:prstGeom prst="rect">
            <a:avLst/>
          </a:prstGeom>
        </p:spPr>
      </p:pic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22B4C20-6316-F131-AB0E-98844C4755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0" y="9944171"/>
            <a:ext cx="4990318" cy="1134243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0FE448F-0303-145D-EF3E-D1D6B7A227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22400" y="3738369"/>
            <a:ext cx="12502237" cy="1209472"/>
          </a:xfrm>
        </p:spPr>
        <p:txBody>
          <a:bodyPr>
            <a:normAutofit/>
          </a:bodyPr>
          <a:lstStyle>
            <a:lvl1pPr marL="0" indent="0" algn="ctr">
              <a:buNone/>
              <a:defRPr sz="7915" b="1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pPr lvl="0"/>
            <a:r>
              <a:rPr lang="en-US" dirty="0">
                <a:latin typeface="DM Sans" pitchFamily="2" charset="0"/>
              </a:rPr>
              <a:t>Section Header Here</a:t>
            </a:r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1E077DC-369B-81CC-A17A-93FC8A250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4967" y="5654676"/>
            <a:ext cx="5921286" cy="1020983"/>
          </a:xfrm>
        </p:spPr>
        <p:txBody>
          <a:bodyPr>
            <a:normAutofit/>
          </a:bodyPr>
          <a:lstStyle>
            <a:lvl1pPr marL="0" indent="0" algn="ctr">
              <a:buNone/>
              <a:defRPr sz="3958" b="0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386213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black blurry background&#10;&#10;Description automatically generated">
            <a:extLst>
              <a:ext uri="{FF2B5EF4-FFF2-40B4-BE49-F238E27FC236}">
                <a16:creationId xmlns:a16="http://schemas.microsoft.com/office/drawing/2014/main" id="{A62AB200-D8F7-B3BA-FBC6-AC143A5D40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22B4C20-6316-F131-AB0E-98844C4755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0" y="9944171"/>
            <a:ext cx="4990318" cy="1134243"/>
          </a:xfrm>
          <a:prstGeom prst="rect">
            <a:avLst/>
          </a:prstGeom>
        </p:spPr>
      </p:pic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C1F2108-6031-6C78-F36A-D6B1FF8907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22400" y="3738369"/>
            <a:ext cx="12502237" cy="1209472"/>
          </a:xfrm>
        </p:spPr>
        <p:txBody>
          <a:bodyPr>
            <a:normAutofit/>
          </a:bodyPr>
          <a:lstStyle>
            <a:lvl1pPr marL="0" indent="0" algn="ctr">
              <a:buNone/>
              <a:defRPr sz="7915" b="1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pPr lvl="0"/>
            <a:r>
              <a:rPr lang="en-US" dirty="0">
                <a:latin typeface="DM Sans" pitchFamily="2" charset="0"/>
              </a:rPr>
              <a:t>Section Header Here</a:t>
            </a:r>
            <a:endParaRPr lang="en-US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AF2BA1-3B3D-6679-74DB-9D90952109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4967" y="5654676"/>
            <a:ext cx="5921286" cy="1020983"/>
          </a:xfrm>
        </p:spPr>
        <p:txBody>
          <a:bodyPr>
            <a:normAutofit/>
          </a:bodyPr>
          <a:lstStyle>
            <a:lvl1pPr marL="0" indent="0" algn="ctr">
              <a:buNone/>
              <a:defRPr sz="3958" b="0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3754676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05BA01A-4D97-4DB6-6726-2544E40DF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5888" cy="11309350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3301FE2-A4C5-8776-9A3D-97A4B7D320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1" y="9944172"/>
            <a:ext cx="3808944" cy="865729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BE6DA56-B048-6543-9965-D1D3091102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338" y="471223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1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DDA989B-B78D-BE70-6AD5-390FD0B128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3338" y="1636774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2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7BFD306-265A-983B-6390-34584D192E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338" y="2802324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3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C8AA80E-B6DD-2F78-AE04-2E5D1F5104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338" y="3967875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4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DD73AE2D-AA61-4358-5F6C-BBA9CEE0AA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3338" y="5133427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5</a:t>
            </a:r>
          </a:p>
        </p:txBody>
      </p:sp>
    </p:spTree>
    <p:extLst>
      <p:ext uri="{BB962C8B-B14F-4D97-AF65-F5344CB8AC3E}">
        <p14:creationId xmlns:p14="http://schemas.microsoft.com/office/powerpoint/2010/main" val="2362054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gradient&#10;&#10;Description automatically generated">
            <a:extLst>
              <a:ext uri="{FF2B5EF4-FFF2-40B4-BE49-F238E27FC236}">
                <a16:creationId xmlns:a16="http://schemas.microsoft.com/office/drawing/2014/main" id="{9B4102AD-4EDE-E14F-09FA-829F3174AF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66359" cy="11309350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BA89CDA-A5E0-C310-A8E0-5B4BCA7CE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1" y="9944172"/>
            <a:ext cx="3808944" cy="865729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417975DE-6566-4B3C-DA93-E3F93425AD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338" y="471223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1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8A3A40A9-8BF2-72DC-EEE8-A768407CB7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3338" y="1636774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2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A151649B-D2C9-0CD5-2F09-7C8670EA0D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338" y="2802324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3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81A84E8-4768-40C4-BDEE-27D44AEB41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338" y="3967875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4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5D63D13-2ADF-E4B1-A2C2-10AA7CF329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3338" y="5133427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5</a:t>
            </a:r>
          </a:p>
        </p:txBody>
      </p:sp>
    </p:spTree>
    <p:extLst>
      <p:ext uri="{BB962C8B-B14F-4D97-AF65-F5344CB8AC3E}">
        <p14:creationId xmlns:p14="http://schemas.microsoft.com/office/powerpoint/2010/main" val="412355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rectangle with a yellow center&#10;&#10;Description automatically generated">
            <a:extLst>
              <a:ext uri="{FF2B5EF4-FFF2-40B4-BE49-F238E27FC236}">
                <a16:creationId xmlns:a16="http://schemas.microsoft.com/office/drawing/2014/main" id="{8F03244A-73E6-89E0-3ADC-9B87C733CB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66359" cy="11309350"/>
          </a:xfrm>
          <a:prstGeom prst="rect">
            <a:avLst/>
          </a:prstGeom>
        </p:spPr>
      </p:pic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733C90F-3C5A-8418-229D-60E55237E5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1" y="9944172"/>
            <a:ext cx="3808944" cy="865729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BD7B42D-DAE6-4E22-03A2-3966DA4FE1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338" y="471223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1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D0FDBA56-1EA3-11A2-81D5-6AB1D50D09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3338" y="1636774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2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CA103DB8-DDEA-9EBC-E62D-9B1193B23D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338" y="2802324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3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09B5700-CABF-FCFF-F596-5E5F5A37CF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338" y="3967875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4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375873-9775-FC98-D6F8-AD8D4CD8ED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3338" y="5133427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5</a:t>
            </a:r>
          </a:p>
        </p:txBody>
      </p:sp>
    </p:spTree>
    <p:extLst>
      <p:ext uri="{BB962C8B-B14F-4D97-AF65-F5344CB8AC3E}">
        <p14:creationId xmlns:p14="http://schemas.microsoft.com/office/powerpoint/2010/main" val="3525167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background with a white border&#10;&#10;Description automatically generated with medium confidence">
            <a:extLst>
              <a:ext uri="{FF2B5EF4-FFF2-40B4-BE49-F238E27FC236}">
                <a16:creationId xmlns:a16="http://schemas.microsoft.com/office/drawing/2014/main" id="{F2C8920C-1461-E0A9-09FE-0745C9351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66359" cy="11309350"/>
          </a:xfrm>
          <a:prstGeom prst="rect">
            <a:avLst/>
          </a:prstGeom>
        </p:spPr>
      </p:pic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8146FF0-F776-6B35-FB04-9193286197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1" y="9944172"/>
            <a:ext cx="3808944" cy="865729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515ADA5-30C3-6A01-922D-C0AAA487FD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338" y="471223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1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636A0EB-A0E9-F53D-0193-1955DD6A25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3338" y="1636774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2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3C7F4A97-16DC-35E6-F786-F06764B8E1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338" y="2802324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3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B64C41E-0656-950D-965B-FF0BE7B551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338" y="3967875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4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38CDE96-B98E-A89A-9E31-15430ED2D5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3338" y="5133427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5</a:t>
            </a:r>
          </a:p>
        </p:txBody>
      </p:sp>
    </p:spTree>
    <p:extLst>
      <p:ext uri="{BB962C8B-B14F-4D97-AF65-F5344CB8AC3E}">
        <p14:creationId xmlns:p14="http://schemas.microsoft.com/office/powerpoint/2010/main" val="309425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urface with a white corner&#10;&#10;Description automatically generated with medium confidence">
            <a:extLst>
              <a:ext uri="{FF2B5EF4-FFF2-40B4-BE49-F238E27FC236}">
                <a16:creationId xmlns:a16="http://schemas.microsoft.com/office/drawing/2014/main" id="{FED1205C-E6B6-2CB5-C312-808A7B8EA9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66359" cy="1130935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747654-A843-9D62-678B-304891EF36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1" y="9944172"/>
            <a:ext cx="3808944" cy="865729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0126580-A6ED-7BE8-78B5-4244228557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338" y="471223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1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4A90915A-A485-3E5B-EA4C-263AC5A37C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3338" y="1636774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2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7002E11A-39F6-363E-8D02-C4EF4525B2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338" y="2802324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3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A014552-CD6B-3665-71D4-7879C7BC03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338" y="3967875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4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2D4383-4226-1548-1BD0-ABC684EA94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3338" y="5133427"/>
            <a:ext cx="3429215" cy="691127"/>
          </a:xfrm>
        </p:spPr>
        <p:txBody>
          <a:bodyPr>
            <a:noAutofit/>
          </a:bodyPr>
          <a:lstStyle>
            <a:lvl1pPr marL="0" indent="0" algn="ctr">
              <a:buNone/>
              <a:defRPr sz="2968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5</a:t>
            </a:r>
          </a:p>
        </p:txBody>
      </p:sp>
    </p:spTree>
    <p:extLst>
      <p:ext uri="{BB962C8B-B14F-4D97-AF65-F5344CB8AC3E}">
        <p14:creationId xmlns:p14="http://schemas.microsoft.com/office/powerpoint/2010/main" val="116652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D76D77-2A48-CE0F-6CD3-66D284E434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CE05F-3FA9-A7C0-0978-B1D9E3027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53892-7FEA-FD44-634C-C743DDE61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4A1B-8FFC-4D2C-B13A-952CC703AE4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96310-3C44-61F7-7BDC-30D69B2BE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D04C4-6A35-8A2F-2D00-DB0D92379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FD06-4C8B-41C1-9503-7BF363D9C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A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450" b="0" i="0">
                <a:solidFill>
                  <a:srgbClr val="B0D35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chemeClr val="bg1"/>
                </a:solidFill>
                <a:latin typeface="ITC Garamond Std Book Cond"/>
                <a:cs typeface="ITC Garamond Std Book Cond"/>
              </a:defRPr>
            </a:lvl1pPr>
          </a:lstStyle>
          <a:p>
            <a:pPr marL="12700">
              <a:lnSpc>
                <a:spcPts val="2820"/>
              </a:lnSpc>
            </a:pPr>
            <a:r>
              <a:rPr dirty="0"/>
              <a:t>University</a:t>
            </a:r>
            <a:r>
              <a:rPr spc="-225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spc="-10" dirty="0"/>
              <a:t>Houston</a:t>
            </a:r>
          </a:p>
          <a:p>
            <a:pPr marL="19050">
              <a:lnSpc>
                <a:spcPts val="4045"/>
              </a:lnSpc>
            </a:pPr>
            <a:r>
              <a:rPr sz="3750" spc="65" dirty="0"/>
              <a:t>Clear</a:t>
            </a:r>
            <a:r>
              <a:rPr sz="3750" spc="45" dirty="0"/>
              <a:t> </a:t>
            </a:r>
            <a:r>
              <a:rPr sz="3750" spc="50" dirty="0"/>
              <a:t>Lake</a:t>
            </a:r>
            <a:endParaRPr sz="375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450" b="0" i="0">
                <a:solidFill>
                  <a:srgbClr val="B0D35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chemeClr val="bg1"/>
                </a:solidFill>
                <a:latin typeface="ITC Garamond Std Book Cond"/>
                <a:cs typeface="ITC Garamond Std Book Cond"/>
              </a:defRPr>
            </a:lvl1pPr>
          </a:lstStyle>
          <a:p>
            <a:pPr marL="12700">
              <a:lnSpc>
                <a:spcPts val="2820"/>
              </a:lnSpc>
            </a:pPr>
            <a:r>
              <a:rPr dirty="0"/>
              <a:t>University</a:t>
            </a:r>
            <a:r>
              <a:rPr spc="-225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spc="-10" dirty="0"/>
              <a:t>Houston</a:t>
            </a:r>
          </a:p>
          <a:p>
            <a:pPr marL="19050">
              <a:lnSpc>
                <a:spcPts val="4045"/>
              </a:lnSpc>
            </a:pPr>
            <a:r>
              <a:rPr sz="3750" spc="65" dirty="0"/>
              <a:t>Clear</a:t>
            </a:r>
            <a:r>
              <a:rPr sz="3750" spc="45" dirty="0"/>
              <a:t> </a:t>
            </a:r>
            <a:r>
              <a:rPr sz="3750" spc="50" dirty="0"/>
              <a:t>Lake</a:t>
            </a:r>
            <a:endParaRPr sz="375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298555"/>
          </a:xfrm>
          <a:custGeom>
            <a:avLst/>
            <a:gdLst/>
            <a:ahLst/>
            <a:cxnLst/>
            <a:rect l="l" t="t" r="r" b="b"/>
            <a:pathLst>
              <a:path w="20104100" h="11298555">
                <a:moveTo>
                  <a:pt x="20104099" y="0"/>
                </a:moveTo>
                <a:lnTo>
                  <a:pt x="0" y="0"/>
                </a:lnTo>
                <a:lnTo>
                  <a:pt x="0" y="11298085"/>
                </a:lnTo>
                <a:lnTo>
                  <a:pt x="20104099" y="1129808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4351953" y="0"/>
            <a:ext cx="5752465" cy="8169909"/>
          </a:xfrm>
          <a:custGeom>
            <a:avLst/>
            <a:gdLst/>
            <a:ahLst/>
            <a:cxnLst/>
            <a:rect l="l" t="t" r="r" b="b"/>
            <a:pathLst>
              <a:path w="5752465" h="8169909">
                <a:moveTo>
                  <a:pt x="5752138" y="0"/>
                </a:moveTo>
                <a:lnTo>
                  <a:pt x="0" y="0"/>
                </a:lnTo>
                <a:lnTo>
                  <a:pt x="2036869" y="8169416"/>
                </a:lnTo>
                <a:lnTo>
                  <a:pt x="5752138" y="7243098"/>
                </a:lnTo>
                <a:lnTo>
                  <a:pt x="5752138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51780" y="1848184"/>
            <a:ext cx="2252318" cy="536757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692757" y="0"/>
            <a:ext cx="4368275" cy="7816275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50972" y="0"/>
            <a:ext cx="2853127" cy="2420716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4795665" y="2984202"/>
            <a:ext cx="10534015" cy="5298440"/>
          </a:xfrm>
          <a:custGeom>
            <a:avLst/>
            <a:gdLst/>
            <a:ahLst/>
            <a:cxnLst/>
            <a:rect l="l" t="t" r="r" b="b"/>
            <a:pathLst>
              <a:path w="10534015" h="5298440">
                <a:moveTo>
                  <a:pt x="0" y="5298267"/>
                </a:moveTo>
                <a:lnTo>
                  <a:pt x="10533710" y="5298267"/>
                </a:lnTo>
                <a:lnTo>
                  <a:pt x="10533710" y="0"/>
                </a:lnTo>
                <a:lnTo>
                  <a:pt x="0" y="0"/>
                </a:lnTo>
                <a:lnTo>
                  <a:pt x="0" y="5298267"/>
                </a:lnTo>
                <a:close/>
              </a:path>
            </a:pathLst>
          </a:custGeom>
          <a:ln w="41883">
            <a:solidFill>
              <a:srgbClr val="B0D3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450" b="0" i="0">
                <a:solidFill>
                  <a:srgbClr val="B0D35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chemeClr val="bg1"/>
                </a:solidFill>
                <a:latin typeface="ITC Garamond Std Book Cond"/>
                <a:cs typeface="ITC Garamond Std Book Cond"/>
              </a:defRPr>
            </a:lvl1pPr>
          </a:lstStyle>
          <a:p>
            <a:pPr marL="12700">
              <a:lnSpc>
                <a:spcPts val="2820"/>
              </a:lnSpc>
            </a:pPr>
            <a:r>
              <a:rPr dirty="0"/>
              <a:t>University</a:t>
            </a:r>
            <a:r>
              <a:rPr spc="-225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spc="-10" dirty="0"/>
              <a:t>Houston</a:t>
            </a:r>
          </a:p>
          <a:p>
            <a:pPr marL="19050">
              <a:lnSpc>
                <a:spcPts val="4045"/>
              </a:lnSpc>
            </a:pPr>
            <a:r>
              <a:rPr sz="3750" spc="65" dirty="0"/>
              <a:t>Clear</a:t>
            </a:r>
            <a:r>
              <a:rPr sz="3750" spc="45" dirty="0"/>
              <a:t> </a:t>
            </a:r>
            <a:r>
              <a:rPr sz="3750" spc="50" dirty="0"/>
              <a:t>Lake</a:t>
            </a:r>
            <a:endParaRPr sz="375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chemeClr val="bg1"/>
                </a:solidFill>
                <a:latin typeface="ITC Garamond Std Book Cond"/>
                <a:cs typeface="ITC Garamond Std Book Cond"/>
              </a:defRPr>
            </a:lvl1pPr>
          </a:lstStyle>
          <a:p>
            <a:pPr marL="12700">
              <a:lnSpc>
                <a:spcPts val="2820"/>
              </a:lnSpc>
            </a:pPr>
            <a:r>
              <a:rPr dirty="0"/>
              <a:t>University</a:t>
            </a:r>
            <a:r>
              <a:rPr spc="-225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spc="-10" dirty="0"/>
              <a:t>Houston</a:t>
            </a:r>
          </a:p>
          <a:p>
            <a:pPr marL="19050">
              <a:lnSpc>
                <a:spcPts val="4045"/>
              </a:lnSpc>
            </a:pPr>
            <a:r>
              <a:rPr sz="3750" spc="65" dirty="0"/>
              <a:t>Clear</a:t>
            </a:r>
            <a:r>
              <a:rPr sz="3750" spc="45" dirty="0"/>
              <a:t> </a:t>
            </a:r>
            <a:r>
              <a:rPr sz="3750" spc="50" dirty="0"/>
              <a:t>Lake</a:t>
            </a:r>
            <a:endParaRPr sz="375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green leaf&#10;&#10;Description automatically generated">
            <a:extLst>
              <a:ext uri="{FF2B5EF4-FFF2-40B4-BE49-F238E27FC236}">
                <a16:creationId xmlns:a16="http://schemas.microsoft.com/office/drawing/2014/main" id="{2DBC3A13-68CA-40CE-DB85-D4579D517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6"/>
          <a:stretch/>
        </p:blipFill>
        <p:spPr>
          <a:xfrm>
            <a:off x="10052049" y="0"/>
            <a:ext cx="10339597" cy="113093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33362C-4CE5-8FC6-1EC0-FA0962101A38}"/>
              </a:ext>
            </a:extLst>
          </p:cNvPr>
          <p:cNvSpPr/>
          <p:nvPr userDrawn="1"/>
        </p:nvSpPr>
        <p:spPr>
          <a:xfrm>
            <a:off x="-101487" y="-57997"/>
            <a:ext cx="10153538" cy="11425343"/>
          </a:xfrm>
          <a:prstGeom prst="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409B0C6-C086-C24A-B8D7-6D4D726F9C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0" y="9944171"/>
            <a:ext cx="4990318" cy="1134243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D925118-E18F-A015-3ADD-2A24106212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9888" y="1146643"/>
            <a:ext cx="6910784" cy="1303717"/>
          </a:xfrm>
        </p:spPr>
        <p:txBody>
          <a:bodyPr>
            <a:normAutofit/>
          </a:bodyPr>
          <a:lstStyle>
            <a:lvl1pPr marL="0" indent="0">
              <a:buNone/>
              <a:defRPr sz="10883" b="1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91407EC-A423-EAA2-737E-17DB21EBCD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0897" y="3125779"/>
            <a:ext cx="6910784" cy="1303717"/>
          </a:xfrm>
        </p:spPr>
        <p:txBody>
          <a:bodyPr>
            <a:normAutofit/>
          </a:bodyPr>
          <a:lstStyle>
            <a:lvl1pPr marL="0" indent="0">
              <a:buNone/>
              <a:defRPr sz="5936" i="1">
                <a:solidFill>
                  <a:srgbClr val="62CAE3"/>
                </a:solidFill>
                <a:latin typeface="Libre Baskerville" panose="02000000000000000000" pitchFamily="2" charset="0"/>
              </a:defRPr>
            </a:lvl1pPr>
          </a:lstStyle>
          <a:p>
            <a:pPr lvl="0"/>
            <a:r>
              <a:rPr lang="en-US" dirty="0"/>
              <a:t>Subtitle if desired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208EE8A-872B-99C7-C9A4-627F88FAC9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410617" y="2568167"/>
            <a:ext cx="6172587" cy="6173020"/>
          </a:xfrm>
          <a:solidFill>
            <a:schemeClr val="tx1">
              <a:lumMod val="50000"/>
              <a:lumOff val="50000"/>
            </a:schemeClr>
          </a:solidFill>
          <a:ln w="114300">
            <a:solidFill>
              <a:srgbClr val="ADE95B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426032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background with a white stripe&#10;&#10;Description automatically generated with medium confidence">
            <a:extLst>
              <a:ext uri="{FF2B5EF4-FFF2-40B4-BE49-F238E27FC236}">
                <a16:creationId xmlns:a16="http://schemas.microsoft.com/office/drawing/2014/main" id="{416089AB-A3F6-3E06-9564-16ECDB09EB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" y="0"/>
            <a:ext cx="20095964" cy="11309350"/>
          </a:xfrm>
          <a:prstGeom prst="rect">
            <a:avLst/>
          </a:prstGeom>
        </p:spPr>
      </p:pic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AE93FB8-2487-3852-17D4-1FB274A85F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0" y="9944171"/>
            <a:ext cx="4990318" cy="1134243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2A03008-A449-4DA0-53E3-774D51253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22400" y="3738369"/>
            <a:ext cx="12502237" cy="1209472"/>
          </a:xfrm>
        </p:spPr>
        <p:txBody>
          <a:bodyPr>
            <a:normAutofit/>
          </a:bodyPr>
          <a:lstStyle>
            <a:lvl1pPr marL="0" indent="0" algn="ctr">
              <a:buNone/>
              <a:defRPr sz="7915" b="1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pPr lvl="0"/>
            <a:r>
              <a:rPr lang="en-US" dirty="0">
                <a:latin typeface="DM Sans" pitchFamily="2" charset="0"/>
              </a:rPr>
              <a:t>Section Header Here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FCDA501-40BA-B340-91C9-5F4E1D3549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4967" y="5654676"/>
            <a:ext cx="5921286" cy="1020983"/>
          </a:xfrm>
        </p:spPr>
        <p:txBody>
          <a:bodyPr>
            <a:normAutofit/>
          </a:bodyPr>
          <a:lstStyle>
            <a:lvl1pPr marL="0" indent="0" algn="ctr">
              <a:buNone/>
              <a:defRPr sz="3958" b="0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28496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green background&#10;&#10;Description automatically generated">
            <a:extLst>
              <a:ext uri="{FF2B5EF4-FFF2-40B4-BE49-F238E27FC236}">
                <a16:creationId xmlns:a16="http://schemas.microsoft.com/office/drawing/2014/main" id="{D30B0F47-C975-045D-D98E-DBBC80B32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" y="0"/>
            <a:ext cx="20102065" cy="1130935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74FF2B8-EFDA-0003-349D-496251DEF9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0" y="9944171"/>
            <a:ext cx="4990318" cy="1134243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53B71C6-ACA8-BF63-94FE-0B43908737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22400" y="3738369"/>
            <a:ext cx="12502237" cy="1209472"/>
          </a:xfrm>
        </p:spPr>
        <p:txBody>
          <a:bodyPr>
            <a:normAutofit/>
          </a:bodyPr>
          <a:lstStyle>
            <a:lvl1pPr marL="0" indent="0" algn="ctr">
              <a:buNone/>
              <a:defRPr sz="7915" b="1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pPr lvl="0"/>
            <a:r>
              <a:rPr lang="en-US" dirty="0">
                <a:latin typeface="DM Sans" pitchFamily="2" charset="0"/>
              </a:rPr>
              <a:t>Section Header Here</a:t>
            </a:r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781606D-35F3-3BC3-A38D-50A48B1F7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4967" y="5654676"/>
            <a:ext cx="5921286" cy="1020983"/>
          </a:xfrm>
        </p:spPr>
        <p:txBody>
          <a:bodyPr>
            <a:normAutofit/>
          </a:bodyPr>
          <a:lstStyle>
            <a:lvl1pPr marL="0" indent="0" algn="ctr">
              <a:buNone/>
              <a:defRPr sz="3958" b="0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3618604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and yellow background&#10;&#10;Description automatically generated">
            <a:extLst>
              <a:ext uri="{FF2B5EF4-FFF2-40B4-BE49-F238E27FC236}">
                <a16:creationId xmlns:a16="http://schemas.microsoft.com/office/drawing/2014/main" id="{E9C86B7D-6CA0-C62B-EC38-698EBBE654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4"/>
            <a:ext cx="20104100" cy="11303463"/>
          </a:xfrm>
          <a:prstGeom prst="rect">
            <a:avLst/>
          </a:prstGeom>
        </p:spPr>
      </p:pic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1304D61-D666-7417-2EDB-D0ED919CCE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0" y="9944171"/>
            <a:ext cx="4990318" cy="1134243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7B37CBEC-4575-7E0E-5ED1-022277EED6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22400" y="3738369"/>
            <a:ext cx="12502237" cy="1209472"/>
          </a:xfrm>
        </p:spPr>
        <p:txBody>
          <a:bodyPr>
            <a:normAutofit/>
          </a:bodyPr>
          <a:lstStyle>
            <a:lvl1pPr marL="0" indent="0" algn="ctr">
              <a:buNone/>
              <a:defRPr sz="7915" b="1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pPr lvl="0"/>
            <a:r>
              <a:rPr lang="en-US" dirty="0">
                <a:latin typeface="DM Sans" pitchFamily="2" charset="0"/>
              </a:rPr>
              <a:t>Section Header Here</a:t>
            </a:r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20CCF222-D59A-6E53-EBF5-9B9ED9CF94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4967" y="5654676"/>
            <a:ext cx="5921286" cy="1020983"/>
          </a:xfrm>
        </p:spPr>
        <p:txBody>
          <a:bodyPr>
            <a:normAutofit/>
          </a:bodyPr>
          <a:lstStyle>
            <a:lvl1pPr marL="0" indent="0" algn="ctr">
              <a:buNone/>
              <a:defRPr sz="3958" b="0">
                <a:solidFill>
                  <a:schemeClr val="bg1"/>
                </a:solidFill>
                <a:latin typeface="IBM Plex Mono" panose="020B0509050203000203" pitchFamily="49" charset="0"/>
              </a:defRPr>
            </a:lvl1pPr>
          </a:lstStyle>
          <a:p>
            <a:pPr lvl="0"/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3205755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21413" y="557956"/>
            <a:ext cx="17965804" cy="33764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450" b="0" i="0">
                <a:solidFill>
                  <a:srgbClr val="B0D35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932270" y="4144238"/>
            <a:ext cx="8064500" cy="4528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6575689" y="9793533"/>
            <a:ext cx="2731769" cy="9086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chemeClr val="bg1"/>
                </a:solidFill>
                <a:latin typeface="ITC Garamond Std Book Cond"/>
                <a:cs typeface="ITC Garamond Std Book Cond"/>
              </a:defRPr>
            </a:lvl1pPr>
          </a:lstStyle>
          <a:p>
            <a:pPr marL="12700">
              <a:lnSpc>
                <a:spcPts val="2820"/>
              </a:lnSpc>
            </a:pPr>
            <a:r>
              <a:rPr dirty="0"/>
              <a:t>University</a:t>
            </a:r>
            <a:r>
              <a:rPr spc="-225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spc="-10" dirty="0"/>
              <a:t>Houston</a:t>
            </a:r>
          </a:p>
          <a:p>
            <a:pPr marL="19050">
              <a:lnSpc>
                <a:spcPts val="4045"/>
              </a:lnSpc>
            </a:pPr>
            <a:r>
              <a:rPr sz="3750" spc="65" dirty="0"/>
              <a:t>Clear</a:t>
            </a:r>
            <a:r>
              <a:rPr sz="3750" spc="45" dirty="0"/>
              <a:t> </a:t>
            </a:r>
            <a:r>
              <a:rPr sz="3750" spc="50" dirty="0"/>
              <a:t>Lake</a:t>
            </a:r>
            <a:endParaRPr sz="375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E3BB12-DD9D-D3CF-5280-366DB5A89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CA407-C04B-88D5-A4D8-3F73CF139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64A8A-3B9F-A63F-D7A4-40AC78511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B44A1B-8FFC-4D2C-B13A-952CC703AE4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DA130-4846-7679-607A-894C456819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B772A-9AD1-A7C8-AF33-706642E57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8AFD06-4C8B-41C1-9503-7BF363D9C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99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1080734" y="6017439"/>
            <a:ext cx="8064500" cy="1323438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R="5080" algn="r">
              <a:spcBef>
                <a:spcPts val="459"/>
              </a:spcBef>
              <a:tabLst>
                <a:tab pos="1427480" algn="l"/>
                <a:tab pos="1524635" algn="l"/>
                <a:tab pos="1612265" algn="l"/>
                <a:tab pos="1944370" algn="l"/>
                <a:tab pos="2759075" algn="l"/>
                <a:tab pos="3427095" algn="l"/>
                <a:tab pos="3456940" algn="l"/>
                <a:tab pos="3648075" algn="l"/>
                <a:tab pos="3957320" algn="l"/>
                <a:tab pos="5079365" algn="l"/>
              </a:tabLst>
            </a:pPr>
            <a:r>
              <a:rPr lang="pt-BR" sz="3900" dirty="0">
                <a:solidFill>
                  <a:schemeClr val="bg1"/>
                </a:solidFill>
                <a:latin typeface="DM Sans" pitchFamily="2" charset="0"/>
                <a:cs typeface="Arial"/>
              </a:rPr>
              <a:t>Student Fee Advisory Committee</a:t>
            </a:r>
          </a:p>
          <a:p>
            <a:pPr marR="5080" algn="r">
              <a:spcBef>
                <a:spcPts val="459"/>
              </a:spcBef>
              <a:tabLst>
                <a:tab pos="1427480" algn="l"/>
                <a:tab pos="1524635" algn="l"/>
                <a:tab pos="1612265" algn="l"/>
                <a:tab pos="1944370" algn="l"/>
                <a:tab pos="2759075" algn="l"/>
                <a:tab pos="3427095" algn="l"/>
                <a:tab pos="3456940" algn="l"/>
                <a:tab pos="3648075" algn="l"/>
                <a:tab pos="3957320" algn="l"/>
                <a:tab pos="5079365" algn="l"/>
              </a:tabLst>
            </a:pPr>
            <a:r>
              <a:rPr lang="pt-BR" sz="3900" dirty="0">
                <a:latin typeface="DM Sans" pitchFamily="2" charset="0"/>
              </a:rPr>
              <a:t>Fall 2025</a:t>
            </a:r>
            <a:endParaRPr lang="pt-BR" sz="3900" dirty="0">
              <a:solidFill>
                <a:schemeClr val="bg1"/>
              </a:solidFill>
              <a:latin typeface="DM Sans" pitchFamily="2" charset="0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901" y="566925"/>
            <a:ext cx="10544633" cy="10020300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BD90F0EA-4ED2-5184-C757-19DDA85B9518}"/>
              </a:ext>
            </a:extLst>
          </p:cNvPr>
          <p:cNvSpPr txBox="1">
            <a:spLocks/>
          </p:cNvSpPr>
          <p:nvPr/>
        </p:nvSpPr>
        <p:spPr>
          <a:xfrm>
            <a:off x="7689850" y="549275"/>
            <a:ext cx="11455384" cy="4315052"/>
          </a:xfrm>
          <a:prstGeom prst="rect">
            <a:avLst/>
          </a:prstGeom>
        </p:spPr>
        <p:txBody>
          <a:bodyPr vert="horz" wrap="square" lIns="0" tIns="278281" rIns="0" bIns="0" rtlCol="0">
            <a:spAutoFit/>
          </a:bodyPr>
          <a:lstStyle>
            <a:lvl1pPr>
              <a:defRPr sz="9450" b="0" i="0">
                <a:solidFill>
                  <a:srgbClr val="B0D35C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r">
              <a:lnSpc>
                <a:spcPts val="10405"/>
              </a:lnSpc>
              <a:spcBef>
                <a:spcPts val="130"/>
              </a:spcBef>
            </a:pPr>
            <a:r>
              <a:rPr lang="en-US" sz="10000" b="1" spc="600" dirty="0">
                <a:solidFill>
                  <a:srgbClr val="FFFFFF"/>
                </a:solidFill>
                <a:latin typeface="DM Sans" pitchFamily="2" charset="0"/>
              </a:rPr>
              <a:t>DIVISION OF STUDENT AFFAIRS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0972242-F31B-FEF2-965A-D4AE314AE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0150475"/>
            <a:ext cx="3708591" cy="5905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6BCA9-2EF1-5639-B137-C1FB2B0ED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826305-8729-0708-80CD-4A0599CF97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338" y="162948"/>
            <a:ext cx="3429215" cy="691127"/>
          </a:xfrm>
        </p:spPr>
        <p:txBody>
          <a:bodyPr/>
          <a:lstStyle/>
          <a:p>
            <a:r>
              <a:rPr lang="en-US" dirty="0"/>
              <a:t>SHRL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EEF676-A109-62DE-B17F-23A7D9431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338" y="926451"/>
            <a:ext cx="3429215" cy="691078"/>
          </a:xfrm>
        </p:spPr>
        <p:txBody>
          <a:bodyPr/>
          <a:lstStyle/>
          <a:p>
            <a:r>
              <a:rPr lang="en-US" dirty="0"/>
              <a:t>Campus Recreation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CCFFE-9675-841C-8BD5-610240DDA3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3338" y="2047566"/>
            <a:ext cx="3429215" cy="691078"/>
          </a:xfrm>
        </p:spPr>
        <p:txBody>
          <a:bodyPr/>
          <a:lstStyle/>
          <a:p>
            <a:r>
              <a:rPr lang="en-US" dirty="0"/>
              <a:t>Career Development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970721-3DB7-A06A-8599-12D9AB76FFDC}"/>
              </a:ext>
            </a:extLst>
          </p:cNvPr>
          <p:cNvSpPr/>
          <p:nvPr/>
        </p:nvSpPr>
        <p:spPr>
          <a:xfrm>
            <a:off x="596840" y="163312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CE512F-88C9-199A-2786-E10B301624E7}"/>
              </a:ext>
            </a:extLst>
          </p:cNvPr>
          <p:cNvSpPr/>
          <p:nvPr/>
        </p:nvSpPr>
        <p:spPr>
          <a:xfrm>
            <a:off x="596840" y="853494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290AE0-6354-344B-B3E5-D5F52AE79694}"/>
              </a:ext>
            </a:extLst>
          </p:cNvPr>
          <p:cNvSpPr/>
          <p:nvPr/>
        </p:nvSpPr>
        <p:spPr>
          <a:xfrm>
            <a:off x="596840" y="1998927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770C7F-55B1-EBB7-BE88-49BE411FFB62}"/>
              </a:ext>
            </a:extLst>
          </p:cNvPr>
          <p:cNvSpPr txBox="1"/>
          <p:nvPr/>
        </p:nvSpPr>
        <p:spPr>
          <a:xfrm>
            <a:off x="5210851" y="4634214"/>
            <a:ext cx="13223199" cy="14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Clinic Manager/Nurse Practitioner has been created to lead the department</a:t>
            </a:r>
          </a:p>
          <a:p>
            <a:pPr marL="457200" marR="0" lvl="0" indent="-45720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Part-time Nurse Practitioner will be added to be an additional provider</a:t>
            </a:r>
          </a:p>
          <a:p>
            <a:pPr marL="457200" marR="0" lvl="0" indent="-45720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Part-time Nurse Practitioner will be added for psychiatry (move from CMHC)</a:t>
            </a: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0E9B0-D34A-5D7B-F1E2-009B21B35FE2}"/>
              </a:ext>
            </a:extLst>
          </p:cNvPr>
          <p:cNvSpPr txBox="1"/>
          <p:nvPr/>
        </p:nvSpPr>
        <p:spPr>
          <a:xfrm>
            <a:off x="5234178" y="3928551"/>
            <a:ext cx="98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Health Services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828B8A-57BD-E0C5-2FEF-C76AD9F3C577}"/>
              </a:ext>
            </a:extLst>
          </p:cNvPr>
          <p:cNvSpPr txBox="1"/>
          <p:nvPr/>
        </p:nvSpPr>
        <p:spPr>
          <a:xfrm>
            <a:off x="5146833" y="7175673"/>
            <a:ext cx="12578361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Transition of evaluation of military experience for academic credit to department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EB1133-4906-35CC-3129-A62A5CD04950}"/>
              </a:ext>
            </a:extLst>
          </p:cNvPr>
          <p:cNvSpPr txBox="1"/>
          <p:nvPr/>
        </p:nvSpPr>
        <p:spPr>
          <a:xfrm>
            <a:off x="5193615" y="6499421"/>
            <a:ext cx="98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Veteran and Military Resource Center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5C14482-B3A4-4DD8-E0BF-AF0C532D8DA3}"/>
              </a:ext>
            </a:extLst>
          </p:cNvPr>
          <p:cNvSpPr txBox="1">
            <a:spLocks/>
          </p:cNvSpPr>
          <p:nvPr/>
        </p:nvSpPr>
        <p:spPr>
          <a:xfrm>
            <a:off x="463338" y="3188714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Dean of Students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381CDB8-D57D-9034-0237-CA287B6A488B}"/>
              </a:ext>
            </a:extLst>
          </p:cNvPr>
          <p:cNvSpPr/>
          <p:nvPr/>
        </p:nvSpPr>
        <p:spPr>
          <a:xfrm>
            <a:off x="596840" y="3140075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7A0EB4E-BE18-FE57-277E-61BB9EFFDA3F}"/>
              </a:ext>
            </a:extLst>
          </p:cNvPr>
          <p:cNvSpPr txBox="1">
            <a:spLocks/>
          </p:cNvSpPr>
          <p:nvPr/>
        </p:nvSpPr>
        <p:spPr>
          <a:xfrm>
            <a:off x="427441" y="4331133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Health Services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13F2F2C-A1BA-84B7-C3DD-27672DBDA984}"/>
              </a:ext>
            </a:extLst>
          </p:cNvPr>
          <p:cNvSpPr/>
          <p:nvPr/>
        </p:nvSpPr>
        <p:spPr>
          <a:xfrm>
            <a:off x="560943" y="4282494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D951DA-B296-A312-7DCE-878C9941C933}"/>
              </a:ext>
            </a:extLst>
          </p:cNvPr>
          <p:cNvSpPr txBox="1">
            <a:spLocks/>
          </p:cNvSpPr>
          <p:nvPr/>
        </p:nvSpPr>
        <p:spPr>
          <a:xfrm>
            <a:off x="442862" y="5474714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Military and Veterans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C126B1F-BBD7-FC07-9268-6259208D0018}"/>
              </a:ext>
            </a:extLst>
          </p:cNvPr>
          <p:cNvSpPr/>
          <p:nvPr/>
        </p:nvSpPr>
        <p:spPr>
          <a:xfrm>
            <a:off x="576364" y="5426075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7F5D4F0A-8DF5-2A7D-7D0D-194116515F7B}"/>
              </a:ext>
            </a:extLst>
          </p:cNvPr>
          <p:cNvSpPr txBox="1">
            <a:spLocks/>
          </p:cNvSpPr>
          <p:nvPr/>
        </p:nvSpPr>
        <p:spPr>
          <a:xfrm>
            <a:off x="397764" y="6569075"/>
            <a:ext cx="3429215" cy="691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ONSP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84E23A-80DA-CD4A-83A5-431D55AFB452}"/>
              </a:ext>
            </a:extLst>
          </p:cNvPr>
          <p:cNvSpPr/>
          <p:nvPr/>
        </p:nvSpPr>
        <p:spPr>
          <a:xfrm>
            <a:off x="531266" y="6569439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88AC61DD-B501-1202-6771-7D95EFC31CA3}"/>
              </a:ext>
            </a:extLst>
          </p:cNvPr>
          <p:cNvSpPr txBox="1">
            <a:spLocks/>
          </p:cNvSpPr>
          <p:nvPr/>
        </p:nvSpPr>
        <p:spPr>
          <a:xfrm>
            <a:off x="427441" y="7254875"/>
            <a:ext cx="3429215" cy="691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OSIL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F8E535-ABE9-A554-1BF3-3CC3C77D9E7D}"/>
              </a:ext>
            </a:extLst>
          </p:cNvPr>
          <p:cNvSpPr/>
          <p:nvPr/>
        </p:nvSpPr>
        <p:spPr>
          <a:xfrm>
            <a:off x="560943" y="7255239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66968492-84D0-02EE-D2F3-56601A11A385}"/>
              </a:ext>
            </a:extLst>
          </p:cNvPr>
          <p:cNvSpPr txBox="1">
            <a:spLocks/>
          </p:cNvSpPr>
          <p:nvPr/>
        </p:nvSpPr>
        <p:spPr>
          <a:xfrm>
            <a:off x="463338" y="7940675"/>
            <a:ext cx="3429215" cy="691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CMHC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6A87F51-B14A-E64C-28AD-4E034AEE71EF}"/>
              </a:ext>
            </a:extLst>
          </p:cNvPr>
          <p:cNvSpPr/>
          <p:nvPr/>
        </p:nvSpPr>
        <p:spPr>
          <a:xfrm>
            <a:off x="596840" y="7941039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FF2645D-89B4-8702-2F97-176ECCD9D639}"/>
              </a:ext>
            </a:extLst>
          </p:cNvPr>
          <p:cNvSpPr txBox="1">
            <a:spLocks/>
          </p:cNvSpPr>
          <p:nvPr/>
        </p:nvSpPr>
        <p:spPr>
          <a:xfrm>
            <a:off x="442862" y="8675114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Student Media and Comms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78C29E2-8028-62E6-7A97-D375DF20CDAB}"/>
              </a:ext>
            </a:extLst>
          </p:cNvPr>
          <p:cNvSpPr/>
          <p:nvPr/>
        </p:nvSpPr>
        <p:spPr>
          <a:xfrm>
            <a:off x="576364" y="8626475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ECFE77-B5D5-1EBF-9146-E27D1D6FB265}"/>
              </a:ext>
            </a:extLst>
          </p:cNvPr>
          <p:cNvSpPr txBox="1"/>
          <p:nvPr/>
        </p:nvSpPr>
        <p:spPr>
          <a:xfrm>
            <a:off x="5232752" y="624600"/>
            <a:ext cx="99246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DEPARTMENT UPDATES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1AB7EB-5B41-1299-B41B-8471F037616C}"/>
              </a:ext>
            </a:extLst>
          </p:cNvPr>
          <p:cNvSpPr txBox="1"/>
          <p:nvPr/>
        </p:nvSpPr>
        <p:spPr>
          <a:xfrm>
            <a:off x="5232752" y="2768831"/>
            <a:ext cx="13887097" cy="59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1" u="none" strike="noStrike" kern="1200" cap="none" spc="0" normalizeH="0" baseline="0" noProof="0" dirty="0">
                <a:ln>
                  <a:noFill/>
                </a:ln>
                <a:solidFill>
                  <a:srgbClr val="00B259"/>
                </a:solidFill>
                <a:effectLst/>
                <a:uLnTx/>
                <a:uFillTx/>
                <a:latin typeface="Libre Baskerville" panose="02000000000000000000" pitchFamily="2" charset="0"/>
                <a:ea typeface="+mn-ea"/>
                <a:cs typeface="+mn-cs"/>
              </a:rPr>
              <a:t>High level staffing and programmatic changes</a:t>
            </a:r>
          </a:p>
        </p:txBody>
      </p:sp>
    </p:spTree>
    <p:extLst>
      <p:ext uri="{BB962C8B-B14F-4D97-AF65-F5344CB8AC3E}">
        <p14:creationId xmlns:p14="http://schemas.microsoft.com/office/powerpoint/2010/main" val="3143786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DE291-8070-3C7A-6BA1-980A91723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F761F8-D945-9A48-438C-7052C86732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338" y="162948"/>
            <a:ext cx="3429215" cy="691127"/>
          </a:xfrm>
        </p:spPr>
        <p:txBody>
          <a:bodyPr/>
          <a:lstStyle/>
          <a:p>
            <a:r>
              <a:rPr lang="en-US" dirty="0"/>
              <a:t>SHRL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7101C-2049-EDE5-3522-4A18DB1D24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338" y="926451"/>
            <a:ext cx="3429215" cy="691078"/>
          </a:xfrm>
        </p:spPr>
        <p:txBody>
          <a:bodyPr/>
          <a:lstStyle/>
          <a:p>
            <a:r>
              <a:rPr lang="en-US" dirty="0"/>
              <a:t>Campus Recreation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F942D-96B8-4182-C0CE-5AE60C750D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3338" y="2047566"/>
            <a:ext cx="3429215" cy="691078"/>
          </a:xfrm>
        </p:spPr>
        <p:txBody>
          <a:bodyPr/>
          <a:lstStyle/>
          <a:p>
            <a:r>
              <a:rPr lang="en-US" dirty="0"/>
              <a:t>Career Development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2EA4CA-E02E-2211-7A4C-D7FAB10EFADA}"/>
              </a:ext>
            </a:extLst>
          </p:cNvPr>
          <p:cNvSpPr/>
          <p:nvPr/>
        </p:nvSpPr>
        <p:spPr>
          <a:xfrm>
            <a:off x="596840" y="163312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549BF16-278A-E6FE-3264-3E7F7B838AD3}"/>
              </a:ext>
            </a:extLst>
          </p:cNvPr>
          <p:cNvSpPr/>
          <p:nvPr/>
        </p:nvSpPr>
        <p:spPr>
          <a:xfrm>
            <a:off x="596840" y="853494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E662D9E-0254-D26C-6566-3ED148723759}"/>
              </a:ext>
            </a:extLst>
          </p:cNvPr>
          <p:cNvSpPr/>
          <p:nvPr/>
        </p:nvSpPr>
        <p:spPr>
          <a:xfrm>
            <a:off x="596840" y="1998927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6255F6-31E9-C8A8-6E26-D0050666EB5E}"/>
              </a:ext>
            </a:extLst>
          </p:cNvPr>
          <p:cNvSpPr txBox="1"/>
          <p:nvPr/>
        </p:nvSpPr>
        <p:spPr>
          <a:xfrm>
            <a:off x="5210851" y="5181814"/>
            <a:ext cx="13223199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Adjusted the Assistant Director position to a Program Manager</a:t>
            </a: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B38BF-53DB-D621-4ED8-749D0D5FF181}"/>
              </a:ext>
            </a:extLst>
          </p:cNvPr>
          <p:cNvSpPr txBox="1"/>
          <p:nvPr/>
        </p:nvSpPr>
        <p:spPr>
          <a:xfrm>
            <a:off x="5210851" y="4476151"/>
            <a:ext cx="1044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Orientation and New Student Programs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2DBEBD-25C9-9ADB-64D0-AAD661622E65}"/>
              </a:ext>
            </a:extLst>
          </p:cNvPr>
          <p:cNvSpPr txBox="1"/>
          <p:nvPr/>
        </p:nvSpPr>
        <p:spPr>
          <a:xfrm>
            <a:off x="5146833" y="7175673"/>
            <a:ext cx="12578361" cy="2375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Program Manager to oversee leadership, first gen, and community engagement Programs </a:t>
            </a:r>
          </a:p>
          <a:p>
            <a:pPr marL="457200" marR="0" lvl="0" indent="-45720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Audrey Pena will transition to Coordinator for Community Engagement</a:t>
            </a:r>
          </a:p>
          <a:p>
            <a:pPr marL="457200" marR="0" lvl="0" indent="-45720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Graduate Assistant was added to support registered student organization management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22B9D0-19B4-7C8D-25CE-60CD61CD31B8}"/>
              </a:ext>
            </a:extLst>
          </p:cNvPr>
          <p:cNvSpPr txBox="1"/>
          <p:nvPr/>
        </p:nvSpPr>
        <p:spPr>
          <a:xfrm>
            <a:off x="5184284" y="6350693"/>
            <a:ext cx="11954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Student Involvement and Leadership Programs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B7725F1-A035-2DCC-ED14-5AD775DDD73A}"/>
              </a:ext>
            </a:extLst>
          </p:cNvPr>
          <p:cNvSpPr txBox="1">
            <a:spLocks/>
          </p:cNvSpPr>
          <p:nvPr/>
        </p:nvSpPr>
        <p:spPr>
          <a:xfrm>
            <a:off x="463338" y="3188714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Dean of Students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CB5AFE-B6DD-2F6E-03D0-1548F2E60E69}"/>
              </a:ext>
            </a:extLst>
          </p:cNvPr>
          <p:cNvSpPr/>
          <p:nvPr/>
        </p:nvSpPr>
        <p:spPr>
          <a:xfrm>
            <a:off x="596840" y="3140075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6BDD37A-C2EA-BEA4-83E9-7FB6F4E6618D}"/>
              </a:ext>
            </a:extLst>
          </p:cNvPr>
          <p:cNvSpPr txBox="1">
            <a:spLocks/>
          </p:cNvSpPr>
          <p:nvPr/>
        </p:nvSpPr>
        <p:spPr>
          <a:xfrm>
            <a:off x="427441" y="4331133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Health Services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6DDB03D-B1FA-9A34-346E-F8BE40AEE225}"/>
              </a:ext>
            </a:extLst>
          </p:cNvPr>
          <p:cNvSpPr/>
          <p:nvPr/>
        </p:nvSpPr>
        <p:spPr>
          <a:xfrm>
            <a:off x="560943" y="4282494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9D45C2D-0D42-65E5-F4A1-AA1E6C6B04D2}"/>
              </a:ext>
            </a:extLst>
          </p:cNvPr>
          <p:cNvSpPr txBox="1">
            <a:spLocks/>
          </p:cNvSpPr>
          <p:nvPr/>
        </p:nvSpPr>
        <p:spPr>
          <a:xfrm>
            <a:off x="442862" y="5474714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Military and Veterans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76263C-79AB-34A2-68CF-C1B85DE3CB63}"/>
              </a:ext>
            </a:extLst>
          </p:cNvPr>
          <p:cNvSpPr/>
          <p:nvPr/>
        </p:nvSpPr>
        <p:spPr>
          <a:xfrm>
            <a:off x="576364" y="5426075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56E4D2B-E1D8-260A-61CA-B4C83DF84B3A}"/>
              </a:ext>
            </a:extLst>
          </p:cNvPr>
          <p:cNvSpPr txBox="1">
            <a:spLocks/>
          </p:cNvSpPr>
          <p:nvPr/>
        </p:nvSpPr>
        <p:spPr>
          <a:xfrm>
            <a:off x="397764" y="6569075"/>
            <a:ext cx="3429215" cy="691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ONSP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AA3134C-332C-5FCA-69A5-97DAC9B21D1E}"/>
              </a:ext>
            </a:extLst>
          </p:cNvPr>
          <p:cNvSpPr/>
          <p:nvPr/>
        </p:nvSpPr>
        <p:spPr>
          <a:xfrm>
            <a:off x="531266" y="6569439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789C3DB6-EE97-9CD6-B0B3-3144F4EF03D5}"/>
              </a:ext>
            </a:extLst>
          </p:cNvPr>
          <p:cNvSpPr txBox="1">
            <a:spLocks/>
          </p:cNvSpPr>
          <p:nvPr/>
        </p:nvSpPr>
        <p:spPr>
          <a:xfrm>
            <a:off x="427441" y="7254875"/>
            <a:ext cx="3429215" cy="691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OSIL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C9AE3CB-E5F2-97E4-A03C-9E4BB3E87D05}"/>
              </a:ext>
            </a:extLst>
          </p:cNvPr>
          <p:cNvSpPr/>
          <p:nvPr/>
        </p:nvSpPr>
        <p:spPr>
          <a:xfrm>
            <a:off x="560943" y="7255239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26C5A102-3B16-B605-0B0A-F1ECFBCB04F8}"/>
              </a:ext>
            </a:extLst>
          </p:cNvPr>
          <p:cNvSpPr txBox="1">
            <a:spLocks/>
          </p:cNvSpPr>
          <p:nvPr/>
        </p:nvSpPr>
        <p:spPr>
          <a:xfrm>
            <a:off x="463338" y="7940675"/>
            <a:ext cx="3429215" cy="691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CMHC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C8E5BF9-1096-E3C9-91C4-15D0CF02C99E}"/>
              </a:ext>
            </a:extLst>
          </p:cNvPr>
          <p:cNvSpPr/>
          <p:nvPr/>
        </p:nvSpPr>
        <p:spPr>
          <a:xfrm>
            <a:off x="596840" y="7941039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E501E00-E92B-3690-73C7-EFDAC162D7CC}"/>
              </a:ext>
            </a:extLst>
          </p:cNvPr>
          <p:cNvSpPr txBox="1">
            <a:spLocks/>
          </p:cNvSpPr>
          <p:nvPr/>
        </p:nvSpPr>
        <p:spPr>
          <a:xfrm>
            <a:off x="442862" y="8675114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Student Media and Comms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F75FB34-2036-6DEF-9FC6-463765450FAE}"/>
              </a:ext>
            </a:extLst>
          </p:cNvPr>
          <p:cNvSpPr/>
          <p:nvPr/>
        </p:nvSpPr>
        <p:spPr>
          <a:xfrm>
            <a:off x="576364" y="8626475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D656D2-7B9D-6847-9EFA-3EF0789F5B61}"/>
              </a:ext>
            </a:extLst>
          </p:cNvPr>
          <p:cNvSpPr txBox="1"/>
          <p:nvPr/>
        </p:nvSpPr>
        <p:spPr>
          <a:xfrm>
            <a:off x="5232752" y="624600"/>
            <a:ext cx="99246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DEPARTMENT UPDATES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CD2175-5BD0-D5A2-9429-396F3181CB6C}"/>
              </a:ext>
            </a:extLst>
          </p:cNvPr>
          <p:cNvSpPr txBox="1"/>
          <p:nvPr/>
        </p:nvSpPr>
        <p:spPr>
          <a:xfrm>
            <a:off x="5232752" y="2768831"/>
            <a:ext cx="13887097" cy="59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1" u="none" strike="noStrike" kern="1200" cap="none" spc="0" normalizeH="0" baseline="0" noProof="0" dirty="0">
                <a:ln>
                  <a:noFill/>
                </a:ln>
                <a:solidFill>
                  <a:srgbClr val="00B259"/>
                </a:solidFill>
                <a:effectLst/>
                <a:uLnTx/>
                <a:uFillTx/>
                <a:latin typeface="Libre Baskerville" panose="02000000000000000000" pitchFamily="2" charset="0"/>
                <a:ea typeface="+mn-ea"/>
                <a:cs typeface="+mn-cs"/>
              </a:rPr>
              <a:t>High level staffing and programmatic changes</a:t>
            </a:r>
          </a:p>
        </p:txBody>
      </p:sp>
    </p:spTree>
    <p:extLst>
      <p:ext uri="{BB962C8B-B14F-4D97-AF65-F5344CB8AC3E}">
        <p14:creationId xmlns:p14="http://schemas.microsoft.com/office/powerpoint/2010/main" val="314095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DCBFE-25D1-33FC-C110-C664315BC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A69408-6BEA-2181-89EC-0F0409F550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338" y="162948"/>
            <a:ext cx="3429215" cy="691127"/>
          </a:xfrm>
        </p:spPr>
        <p:txBody>
          <a:bodyPr/>
          <a:lstStyle/>
          <a:p>
            <a:r>
              <a:rPr lang="en-US" dirty="0"/>
              <a:t>SHRL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9A2F2-8C2E-DF46-D8DA-1824A50C0B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338" y="926451"/>
            <a:ext cx="3429215" cy="691078"/>
          </a:xfrm>
        </p:spPr>
        <p:txBody>
          <a:bodyPr/>
          <a:lstStyle/>
          <a:p>
            <a:r>
              <a:rPr lang="en-US" dirty="0"/>
              <a:t>Campus Recreation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E333D-6B06-D20E-7E2B-64C88CAC03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3338" y="2047566"/>
            <a:ext cx="3429215" cy="691078"/>
          </a:xfrm>
        </p:spPr>
        <p:txBody>
          <a:bodyPr/>
          <a:lstStyle/>
          <a:p>
            <a:r>
              <a:rPr lang="en-US" dirty="0"/>
              <a:t>Career Development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E8597E-7E5F-6684-AD97-376AC299BC50}"/>
              </a:ext>
            </a:extLst>
          </p:cNvPr>
          <p:cNvSpPr/>
          <p:nvPr/>
        </p:nvSpPr>
        <p:spPr>
          <a:xfrm>
            <a:off x="596840" y="163312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0E4188-895E-FECC-5FB5-87F75B258688}"/>
              </a:ext>
            </a:extLst>
          </p:cNvPr>
          <p:cNvSpPr/>
          <p:nvPr/>
        </p:nvSpPr>
        <p:spPr>
          <a:xfrm>
            <a:off x="596840" y="853494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545103-4F7A-B686-EEB0-3713BBC4EC5E}"/>
              </a:ext>
            </a:extLst>
          </p:cNvPr>
          <p:cNvSpPr/>
          <p:nvPr/>
        </p:nvSpPr>
        <p:spPr>
          <a:xfrm>
            <a:off x="596840" y="1998927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3CC96F-A960-870A-3026-39FEF1AFA2C5}"/>
              </a:ext>
            </a:extLst>
          </p:cNvPr>
          <p:cNvSpPr txBox="1"/>
          <p:nvPr/>
        </p:nvSpPr>
        <p:spPr>
          <a:xfrm>
            <a:off x="5210851" y="4634214"/>
            <a:ext cx="13223199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Psychiatry is transitioned to Health Services</a:t>
            </a:r>
          </a:p>
          <a:p>
            <a:pPr marL="457200" marR="0" lvl="0" indent="-45720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Staffing adjustments made with current and upcoming vacancies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1533EF-91DC-17CA-E760-B845EFB68C08}"/>
              </a:ext>
            </a:extLst>
          </p:cNvPr>
          <p:cNvSpPr txBox="1"/>
          <p:nvPr/>
        </p:nvSpPr>
        <p:spPr>
          <a:xfrm>
            <a:off x="5196595" y="3941416"/>
            <a:ext cx="1044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Counseling and Mental Health Center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6C732F-64E9-7C9F-381E-027EB45C04E2}"/>
              </a:ext>
            </a:extLst>
          </p:cNvPr>
          <p:cNvSpPr txBox="1"/>
          <p:nvPr/>
        </p:nvSpPr>
        <p:spPr>
          <a:xfrm>
            <a:off x="5146833" y="7175673"/>
            <a:ext cx="12578361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significant changes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9B630-EFBF-74EF-5746-188EFBD095B2}"/>
              </a:ext>
            </a:extLst>
          </p:cNvPr>
          <p:cNvSpPr txBox="1"/>
          <p:nvPr/>
        </p:nvSpPr>
        <p:spPr>
          <a:xfrm>
            <a:off x="5187395" y="6446459"/>
            <a:ext cx="11954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Student Media and Communications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D2E7678-ECF2-8CED-4F8F-5FEFF9FFE25C}"/>
              </a:ext>
            </a:extLst>
          </p:cNvPr>
          <p:cNvSpPr txBox="1">
            <a:spLocks/>
          </p:cNvSpPr>
          <p:nvPr/>
        </p:nvSpPr>
        <p:spPr>
          <a:xfrm>
            <a:off x="463338" y="3188714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Dean of Students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FA84AD2-B84C-65F4-A1CE-E89B567636BD}"/>
              </a:ext>
            </a:extLst>
          </p:cNvPr>
          <p:cNvSpPr/>
          <p:nvPr/>
        </p:nvSpPr>
        <p:spPr>
          <a:xfrm>
            <a:off x="596840" y="3140075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EE3F35A-7E1B-9FD5-E99C-BF66C1A5BD70}"/>
              </a:ext>
            </a:extLst>
          </p:cNvPr>
          <p:cNvSpPr txBox="1">
            <a:spLocks/>
          </p:cNvSpPr>
          <p:nvPr/>
        </p:nvSpPr>
        <p:spPr>
          <a:xfrm>
            <a:off x="427441" y="4331133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Health Services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70E7983-C886-A401-BE78-9901548124AF}"/>
              </a:ext>
            </a:extLst>
          </p:cNvPr>
          <p:cNvSpPr/>
          <p:nvPr/>
        </p:nvSpPr>
        <p:spPr>
          <a:xfrm>
            <a:off x="560943" y="4282494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5C57C8E-1CFB-7C55-17CF-E4EF7A75D4AB}"/>
              </a:ext>
            </a:extLst>
          </p:cNvPr>
          <p:cNvSpPr txBox="1">
            <a:spLocks/>
          </p:cNvSpPr>
          <p:nvPr/>
        </p:nvSpPr>
        <p:spPr>
          <a:xfrm>
            <a:off x="442862" y="5474714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Military and Veterans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9A3772E-0387-C474-6956-010ADC9B501F}"/>
              </a:ext>
            </a:extLst>
          </p:cNvPr>
          <p:cNvSpPr/>
          <p:nvPr/>
        </p:nvSpPr>
        <p:spPr>
          <a:xfrm>
            <a:off x="576364" y="5426075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6207B2E4-2AEF-B748-33E2-92DFB58B6EB4}"/>
              </a:ext>
            </a:extLst>
          </p:cNvPr>
          <p:cNvSpPr txBox="1">
            <a:spLocks/>
          </p:cNvSpPr>
          <p:nvPr/>
        </p:nvSpPr>
        <p:spPr>
          <a:xfrm>
            <a:off x="397764" y="6569075"/>
            <a:ext cx="3429215" cy="691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ONSP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C38959D-E353-0C5E-22D4-3515B3A6B9E9}"/>
              </a:ext>
            </a:extLst>
          </p:cNvPr>
          <p:cNvSpPr/>
          <p:nvPr/>
        </p:nvSpPr>
        <p:spPr>
          <a:xfrm>
            <a:off x="531266" y="6569439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661F1FA8-273B-BE43-27B3-F62A133D9271}"/>
              </a:ext>
            </a:extLst>
          </p:cNvPr>
          <p:cNvSpPr txBox="1">
            <a:spLocks/>
          </p:cNvSpPr>
          <p:nvPr/>
        </p:nvSpPr>
        <p:spPr>
          <a:xfrm>
            <a:off x="427441" y="7254875"/>
            <a:ext cx="3429215" cy="691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OSIL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A7E2236-CF7F-EE53-4BD3-DA2BB1EBB3EA}"/>
              </a:ext>
            </a:extLst>
          </p:cNvPr>
          <p:cNvSpPr/>
          <p:nvPr/>
        </p:nvSpPr>
        <p:spPr>
          <a:xfrm>
            <a:off x="560943" y="7255239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B4FF703F-2EA2-CA18-FF1D-14ABC22721BC}"/>
              </a:ext>
            </a:extLst>
          </p:cNvPr>
          <p:cNvSpPr txBox="1">
            <a:spLocks/>
          </p:cNvSpPr>
          <p:nvPr/>
        </p:nvSpPr>
        <p:spPr>
          <a:xfrm>
            <a:off x="463338" y="7940675"/>
            <a:ext cx="3429215" cy="691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CMHC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F98591B-183D-8EDB-EBC9-221909945D68}"/>
              </a:ext>
            </a:extLst>
          </p:cNvPr>
          <p:cNvSpPr/>
          <p:nvPr/>
        </p:nvSpPr>
        <p:spPr>
          <a:xfrm>
            <a:off x="596840" y="7941039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AD9A1C7-C0C9-63D8-B1AE-3663E71698DB}"/>
              </a:ext>
            </a:extLst>
          </p:cNvPr>
          <p:cNvSpPr txBox="1">
            <a:spLocks/>
          </p:cNvSpPr>
          <p:nvPr/>
        </p:nvSpPr>
        <p:spPr>
          <a:xfrm>
            <a:off x="442862" y="8675114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Student Media and Comms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FFF0E84-0171-560B-3670-284758F8452A}"/>
              </a:ext>
            </a:extLst>
          </p:cNvPr>
          <p:cNvSpPr/>
          <p:nvPr/>
        </p:nvSpPr>
        <p:spPr>
          <a:xfrm>
            <a:off x="576364" y="8626475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3DE924-6F8E-431F-1FA8-DD71338D7A9B}"/>
              </a:ext>
            </a:extLst>
          </p:cNvPr>
          <p:cNvSpPr txBox="1"/>
          <p:nvPr/>
        </p:nvSpPr>
        <p:spPr>
          <a:xfrm>
            <a:off x="5232752" y="624600"/>
            <a:ext cx="99246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DEPARTMENT UPDATES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474613-139B-C776-5EF5-7D50A5CE7FF6}"/>
              </a:ext>
            </a:extLst>
          </p:cNvPr>
          <p:cNvSpPr txBox="1"/>
          <p:nvPr/>
        </p:nvSpPr>
        <p:spPr>
          <a:xfrm>
            <a:off x="5232752" y="2768831"/>
            <a:ext cx="13887097" cy="59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1" u="none" strike="noStrike" kern="1200" cap="none" spc="0" normalizeH="0" baseline="0" noProof="0" dirty="0">
                <a:ln>
                  <a:noFill/>
                </a:ln>
                <a:solidFill>
                  <a:srgbClr val="00B259"/>
                </a:solidFill>
                <a:effectLst/>
                <a:uLnTx/>
                <a:uFillTx/>
                <a:latin typeface="Libre Baskerville" panose="02000000000000000000" pitchFamily="2" charset="0"/>
                <a:ea typeface="+mn-ea"/>
                <a:cs typeface="+mn-cs"/>
              </a:rPr>
              <a:t>High level staffing and programmatic changes</a:t>
            </a:r>
          </a:p>
        </p:txBody>
      </p:sp>
    </p:spTree>
    <p:extLst>
      <p:ext uri="{BB962C8B-B14F-4D97-AF65-F5344CB8AC3E}">
        <p14:creationId xmlns:p14="http://schemas.microsoft.com/office/powerpoint/2010/main" val="1994507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bird&#10;&#10;Description automatically generated">
            <a:extLst>
              <a:ext uri="{FF2B5EF4-FFF2-40B4-BE49-F238E27FC236}">
                <a16:creationId xmlns:a16="http://schemas.microsoft.com/office/drawing/2014/main" id="{C1EF417D-05C1-E058-9756-374C1601F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18" name="object 8">
            <a:extLst>
              <a:ext uri="{FF2B5EF4-FFF2-40B4-BE49-F238E27FC236}">
                <a16:creationId xmlns:a16="http://schemas.microsoft.com/office/drawing/2014/main" id="{09043E9B-E94C-7478-32A6-C62CA42BF986}"/>
              </a:ext>
            </a:extLst>
          </p:cNvPr>
          <p:cNvSpPr txBox="1">
            <a:spLocks/>
          </p:cNvSpPr>
          <p:nvPr/>
        </p:nvSpPr>
        <p:spPr>
          <a:xfrm>
            <a:off x="11880850" y="549275"/>
            <a:ext cx="7264384" cy="4095504"/>
          </a:xfrm>
          <a:prstGeom prst="rect">
            <a:avLst/>
          </a:prstGeom>
        </p:spPr>
        <p:txBody>
          <a:bodyPr vert="horz" wrap="square" lIns="0" tIns="278281" rIns="0" bIns="0" rtlCol="0">
            <a:spAutoFit/>
          </a:bodyPr>
          <a:lstStyle>
            <a:lvl1pPr>
              <a:defRPr sz="9450" b="0" i="0">
                <a:solidFill>
                  <a:srgbClr val="B0D35C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ts val="10405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spc="300" dirty="0">
                <a:solidFill>
                  <a:srgbClr val="FFFFFF"/>
                </a:solidFill>
                <a:latin typeface="DM Sans" pitchFamily="2" charset="0"/>
              </a:rPr>
              <a:t>FINANCIAL OUTLOOK</a:t>
            </a:r>
          </a:p>
          <a:p>
            <a:pPr marL="12700" marR="0" lvl="0" indent="0" defTabSz="914400" eaLnBrk="1" fontAlgn="auto" latinLnBrk="0" hangingPunct="1">
              <a:lnSpc>
                <a:spcPts val="10405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605" normalizeH="0" baseline="0" noProof="0" dirty="0">
                <a:ln>
                  <a:noFill/>
                </a:ln>
                <a:solidFill>
                  <a:srgbClr val="B0D35C"/>
                </a:solidFill>
                <a:effectLst/>
                <a:uLnTx/>
                <a:uFillTx/>
                <a:latin typeface="Libre Baskerville" panose="02000000000000000000" pitchFamily="2" charset="0"/>
                <a:ea typeface="+mj-ea"/>
                <a:cs typeface="FreightText Pro Semibold"/>
              </a:rPr>
              <a:t>Student Service Fees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B0D35C"/>
              </a:solidFill>
              <a:effectLst/>
              <a:uLnTx/>
              <a:uFillTx/>
              <a:latin typeface="Libre Baskerville" panose="02000000000000000000" pitchFamily="2" charset="0"/>
              <a:ea typeface="+mj-ea"/>
              <a:cs typeface="FreightText Pro Semibold"/>
            </a:endParaRP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849C81C-9293-E0A8-71E2-DA0D0853B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0150475"/>
            <a:ext cx="3708591" cy="590580"/>
          </a:xfrm>
          <a:prstGeom prst="rect">
            <a:avLst/>
          </a:prstGeom>
        </p:spPr>
      </p:pic>
      <p:sp>
        <p:nvSpPr>
          <p:cNvPr id="15" name="object 6">
            <a:extLst>
              <a:ext uri="{FF2B5EF4-FFF2-40B4-BE49-F238E27FC236}">
                <a16:creationId xmlns:a16="http://schemas.microsoft.com/office/drawing/2014/main" id="{5D234000-C107-5CE1-68EB-2DCF7F9D50D3}"/>
              </a:ext>
            </a:extLst>
          </p:cNvPr>
          <p:cNvSpPr txBox="1"/>
          <p:nvPr/>
        </p:nvSpPr>
        <p:spPr>
          <a:xfrm>
            <a:off x="1289050" y="4161317"/>
            <a:ext cx="13354121" cy="29867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ts val="362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25320" algn="l"/>
              </a:tabLst>
              <a:defRPr/>
            </a:pPr>
            <a:r>
              <a:rPr lang="en-US" sz="3600" b="1" spc="425" dirty="0">
                <a:solidFill>
                  <a:srgbClr val="B0D35C"/>
                </a:solidFill>
                <a:latin typeface="DM Sans" pitchFamily="2" charset="0"/>
                <a:cs typeface="Arial"/>
              </a:rPr>
              <a:t>BUDGET FORCASTING</a:t>
            </a:r>
            <a:endParaRPr kumimoji="0" lang="en-US" sz="3600" b="1" i="0" u="none" strike="noStrike" kern="0" cap="none" spc="390" normalizeH="0" baseline="0" noProof="0" dirty="0">
              <a:ln>
                <a:noFill/>
              </a:ln>
              <a:solidFill>
                <a:srgbClr val="B0D35C"/>
              </a:solidFill>
              <a:effectLst/>
              <a:uLnTx/>
              <a:uFillTx/>
              <a:latin typeface="DM Sans" pitchFamily="2" charset="0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ts val="362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25320" algn="l"/>
              </a:tabLst>
              <a:defRPr/>
            </a:pPr>
            <a:r>
              <a:rPr kumimoji="0" sz="3600" b="1" i="0" u="none" strike="noStrike" kern="0" cap="none" spc="390" normalizeH="0" baseline="0" noProof="0" dirty="0">
                <a:ln>
                  <a:noFill/>
                </a:ln>
                <a:solidFill>
                  <a:srgbClr val="B0D35C"/>
                </a:solidFill>
                <a:effectLst/>
                <a:uLnTx/>
                <a:uFillTx/>
                <a:latin typeface="DM Sans" pitchFamily="2" charset="0"/>
                <a:cs typeface="Arial"/>
              </a:rPr>
              <a:t>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DM Sans" pitchFamily="2" charset="0"/>
              <a:cs typeface="Arial"/>
            </a:endParaRPr>
          </a:p>
          <a:p>
            <a:pPr marL="403225" marR="5080" indent="619125" algn="l">
              <a:spcBef>
                <a:spcPts val="459"/>
              </a:spcBef>
              <a:buFont typeface="Arial" panose="020B0604020202020204" pitchFamily="34" charset="0"/>
              <a:buChar char="•"/>
              <a:tabLst>
                <a:tab pos="1427163" algn="l"/>
                <a:tab pos="1524000" algn="l"/>
                <a:tab pos="1943100" algn="l"/>
                <a:tab pos="2759075" algn="l"/>
                <a:tab pos="3425825" algn="l"/>
                <a:tab pos="3455988" algn="l"/>
                <a:tab pos="3648075" algn="l"/>
                <a:tab pos="3956050" algn="l"/>
                <a:tab pos="5078413" algn="l"/>
              </a:tabLst>
            </a:pPr>
            <a:r>
              <a:rPr lang="en-US" sz="4000" dirty="0">
                <a:solidFill>
                  <a:schemeClr val="bg1"/>
                </a:solidFill>
                <a:latin typeface="Open Sans" panose="020B0606030504020204" pitchFamily="34" charset="0"/>
                <a:cs typeface="Arial"/>
              </a:rPr>
              <a:t>Enrollment projections</a:t>
            </a:r>
          </a:p>
          <a:p>
            <a:pPr marL="403225" marR="5080" indent="341313" algn="l">
              <a:spcBef>
                <a:spcPts val="459"/>
              </a:spcBef>
              <a:buFont typeface="Arial" panose="020B0604020202020204" pitchFamily="34" charset="0"/>
              <a:buChar char="•"/>
              <a:tabLst>
                <a:tab pos="1427163" algn="l"/>
                <a:tab pos="1943100" algn="l"/>
                <a:tab pos="1949450" algn="l"/>
                <a:tab pos="1997075" algn="l"/>
                <a:tab pos="2759075" algn="l"/>
                <a:tab pos="3425825" algn="l"/>
                <a:tab pos="3455988" algn="l"/>
                <a:tab pos="3648075" algn="l"/>
                <a:tab pos="3956050" algn="l"/>
                <a:tab pos="5078413" algn="l"/>
              </a:tabLst>
            </a:pPr>
            <a:r>
              <a:rPr lang="en-US" sz="4000" dirty="0">
                <a:solidFill>
                  <a:schemeClr val="bg1"/>
                </a:solidFill>
                <a:latin typeface="Open Sans" panose="020B0606030504020204" pitchFamily="34" charset="0"/>
                <a:cs typeface="Arial"/>
              </a:rPr>
              <a:t>  Market Study Salary Increases (year 2 and year 3)</a:t>
            </a:r>
          </a:p>
          <a:p>
            <a:pPr marL="403225" marR="5080" indent="341313" algn="l">
              <a:spcBef>
                <a:spcPts val="459"/>
              </a:spcBef>
              <a:buFont typeface="Arial" panose="020B0604020202020204" pitchFamily="34" charset="0"/>
              <a:buChar char="•"/>
              <a:tabLst>
                <a:tab pos="1427163" algn="l"/>
                <a:tab pos="1943100" algn="l"/>
                <a:tab pos="1949450" algn="l"/>
                <a:tab pos="1997075" algn="l"/>
                <a:tab pos="2759075" algn="l"/>
                <a:tab pos="3425825" algn="l"/>
                <a:tab pos="3455988" algn="l"/>
                <a:tab pos="3648075" algn="l"/>
                <a:tab pos="3956050" algn="l"/>
                <a:tab pos="5078413" algn="l"/>
              </a:tabLst>
            </a:pPr>
            <a:r>
              <a:rPr lang="en-US" sz="4000" dirty="0">
                <a:solidFill>
                  <a:schemeClr val="bg1"/>
                </a:solidFill>
                <a:latin typeface="Open Sans" panose="020B0606030504020204" pitchFamily="34" charset="0"/>
                <a:cs typeface="Arial"/>
              </a:rPr>
              <a:t>  Deficit Management</a:t>
            </a:r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cs typeface="Arial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97F65498-74E7-84B2-0B5E-AD4BACECE90A}"/>
              </a:ext>
            </a:extLst>
          </p:cNvPr>
          <p:cNvSpPr txBox="1"/>
          <p:nvPr/>
        </p:nvSpPr>
        <p:spPr>
          <a:xfrm>
            <a:off x="1323456" y="7677058"/>
            <a:ext cx="13354121" cy="27687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ts val="362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25320" algn="l"/>
              </a:tabLst>
              <a:defRPr/>
            </a:pPr>
            <a:r>
              <a:rPr kumimoji="0" lang="en-US" sz="3600" b="1" i="0" u="none" strike="noStrike" kern="0" cap="none" spc="425" normalizeH="0" baseline="0" noProof="0" dirty="0">
                <a:ln>
                  <a:noFill/>
                </a:ln>
                <a:solidFill>
                  <a:srgbClr val="B0D35C"/>
                </a:solidFill>
                <a:effectLst/>
                <a:uLnTx/>
                <a:uFillTx/>
                <a:latin typeface="DM Sans" pitchFamily="2" charset="0"/>
                <a:cs typeface="Arial"/>
              </a:rPr>
              <a:t>PREPARED FOR UNCERTAINT</a:t>
            </a:r>
            <a:r>
              <a:rPr lang="en-US" sz="3600" b="1" spc="425" dirty="0">
                <a:solidFill>
                  <a:srgbClr val="B0D35C"/>
                </a:solidFill>
                <a:latin typeface="DM Sans" pitchFamily="2" charset="0"/>
                <a:cs typeface="Arial"/>
              </a:rPr>
              <a:t>IES WITH STEADY RESERVES</a:t>
            </a:r>
            <a:endParaRPr kumimoji="0" lang="en-US" sz="3600" b="1" i="0" u="none" strike="noStrike" kern="0" cap="none" spc="390" normalizeH="0" baseline="0" noProof="0" dirty="0">
              <a:ln>
                <a:noFill/>
              </a:ln>
              <a:solidFill>
                <a:srgbClr val="B0D35C"/>
              </a:solidFill>
              <a:effectLst/>
              <a:uLnTx/>
              <a:uFillTx/>
              <a:latin typeface="DM Sans" pitchFamily="2" charset="0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ts val="362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25320" algn="l"/>
              </a:tabLst>
              <a:defRPr/>
            </a:pPr>
            <a:r>
              <a:rPr kumimoji="0" sz="3600" b="1" i="0" u="none" strike="noStrike" kern="0" cap="none" spc="390" normalizeH="0" baseline="0" noProof="0" dirty="0">
                <a:ln>
                  <a:noFill/>
                </a:ln>
                <a:solidFill>
                  <a:srgbClr val="B0D35C"/>
                </a:solidFill>
                <a:effectLst/>
                <a:uLnTx/>
                <a:uFillTx/>
                <a:latin typeface="DM Sans" pitchFamily="2" charset="0"/>
                <a:cs typeface="Arial"/>
              </a:rPr>
              <a:t>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DM Sans" pitchFamily="2" charset="0"/>
              <a:cs typeface="Arial"/>
            </a:endParaRPr>
          </a:p>
          <a:p>
            <a:pPr marL="403225" marR="5080" indent="619125" algn="l">
              <a:spcBef>
                <a:spcPts val="459"/>
              </a:spcBef>
              <a:buFont typeface="Arial" panose="020B0604020202020204" pitchFamily="34" charset="0"/>
              <a:buChar char="•"/>
              <a:tabLst>
                <a:tab pos="1427163" algn="l"/>
                <a:tab pos="1524000" algn="l"/>
                <a:tab pos="1943100" algn="l"/>
                <a:tab pos="2759075" algn="l"/>
                <a:tab pos="3425825" algn="l"/>
                <a:tab pos="3455988" algn="l"/>
                <a:tab pos="3648075" algn="l"/>
                <a:tab pos="3956050" algn="l"/>
                <a:tab pos="5078413" algn="l"/>
              </a:tabLst>
            </a:pPr>
            <a:r>
              <a:rPr lang="en-US" sz="4000" dirty="0">
                <a:solidFill>
                  <a:schemeClr val="bg1"/>
                </a:solidFill>
                <a:latin typeface="Open Sans" panose="020B0606030504020204" pitchFamily="34" charset="0"/>
                <a:cs typeface="Arial"/>
              </a:rPr>
              <a:t>No base requests this year</a:t>
            </a:r>
          </a:p>
          <a:p>
            <a:pPr marL="403225" marR="5080" indent="341313" algn="l">
              <a:spcBef>
                <a:spcPts val="459"/>
              </a:spcBef>
              <a:buFont typeface="Arial" panose="020B0604020202020204" pitchFamily="34" charset="0"/>
              <a:buChar char="•"/>
              <a:tabLst>
                <a:tab pos="1427163" algn="l"/>
                <a:tab pos="1943100" algn="l"/>
                <a:tab pos="1949450" algn="l"/>
                <a:tab pos="1997075" algn="l"/>
                <a:tab pos="2759075" algn="l"/>
                <a:tab pos="3425825" algn="l"/>
                <a:tab pos="3455988" algn="l"/>
                <a:tab pos="3648075" algn="l"/>
                <a:tab pos="3956050" algn="l"/>
                <a:tab pos="5078413" algn="l"/>
              </a:tabLst>
            </a:pPr>
            <a:r>
              <a:rPr lang="en-US" sz="4000" dirty="0">
                <a:solidFill>
                  <a:schemeClr val="bg1"/>
                </a:solidFill>
                <a:latin typeface="Open Sans" panose="020B0606030504020204" pitchFamily="34" charset="0"/>
                <a:cs typeface="Arial"/>
              </a:rPr>
              <a:t>  Per Executive Order, still unable to increase the fee</a:t>
            </a:r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A6D595D-512E-9B40-D8A3-576F41985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551821A-9BA2-4A52-618B-B3D51E38481E}"/>
              </a:ext>
            </a:extLst>
          </p:cNvPr>
          <p:cNvSpPr/>
          <p:nvPr/>
        </p:nvSpPr>
        <p:spPr>
          <a:xfrm>
            <a:off x="0" y="0"/>
            <a:ext cx="20104100" cy="11298555"/>
          </a:xfrm>
          <a:custGeom>
            <a:avLst/>
            <a:gdLst/>
            <a:ahLst/>
            <a:cxnLst/>
            <a:rect l="l" t="t" r="r" b="b"/>
            <a:pathLst>
              <a:path w="20104100" h="11298555">
                <a:moveTo>
                  <a:pt x="20104099" y="0"/>
                </a:moveTo>
                <a:lnTo>
                  <a:pt x="0" y="0"/>
                </a:lnTo>
                <a:lnTo>
                  <a:pt x="0" y="11298085"/>
                </a:lnTo>
                <a:lnTo>
                  <a:pt x="20104099" y="1129808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13ADC985-E7F6-7C25-704A-7DA0A7586ED0}"/>
              </a:ext>
            </a:extLst>
          </p:cNvPr>
          <p:cNvGrpSpPr/>
          <p:nvPr/>
        </p:nvGrpSpPr>
        <p:grpSpPr>
          <a:xfrm>
            <a:off x="0" y="-10160"/>
            <a:ext cx="12203430" cy="11308715"/>
            <a:chOff x="0" y="0"/>
            <a:chExt cx="12203430" cy="1130871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C147D5A8-1493-E7D0-D891-FA7350ACC579}"/>
                </a:ext>
              </a:extLst>
            </p:cNvPr>
            <p:cNvSpPr/>
            <p:nvPr/>
          </p:nvSpPr>
          <p:spPr>
            <a:xfrm>
              <a:off x="0" y="0"/>
              <a:ext cx="12203430" cy="11308715"/>
            </a:xfrm>
            <a:custGeom>
              <a:avLst/>
              <a:gdLst/>
              <a:ahLst/>
              <a:cxnLst/>
              <a:rect l="l" t="t" r="r" b="b"/>
              <a:pathLst>
                <a:path w="12203430" h="11308715">
                  <a:moveTo>
                    <a:pt x="10025317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2203000" y="11308556"/>
                  </a:lnTo>
                  <a:lnTo>
                    <a:pt x="10025317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8D42BA7-A748-7D9F-6A28-783F7AC7D8D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578584" cy="6160346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5BEB54B0-F07F-37CD-E428-2D13C119A8A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17043" y="0"/>
              <a:ext cx="4989586" cy="11308556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2808E46D-FC0D-6E73-D051-A50F53E1FA6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875003"/>
              <a:ext cx="7813929" cy="6433552"/>
            </a:xfrm>
            <a:prstGeom prst="rect">
              <a:avLst/>
            </a:prstGeom>
          </p:spPr>
        </p:pic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9D631A32-1490-4E7B-E6B4-750AA399EC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8630" y="568295"/>
            <a:ext cx="13735997" cy="1647655"/>
          </a:xfrm>
          <a:prstGeom prst="rect">
            <a:avLst/>
          </a:prstGeom>
        </p:spPr>
        <p:txBody>
          <a:bodyPr vert="horz" wrap="square" lIns="0" tIns="278281" rIns="0" bIns="0" rtlCol="0">
            <a:spAutoFit/>
          </a:bodyPr>
          <a:lstStyle/>
          <a:p>
            <a:pPr marL="12700" algn="ctr">
              <a:lnSpc>
                <a:spcPts val="10405"/>
              </a:lnSpc>
              <a:spcBef>
                <a:spcPts val="130"/>
              </a:spcBef>
            </a:pPr>
            <a:r>
              <a:rPr lang="en-US" sz="10000" b="1" spc="300" dirty="0">
                <a:solidFill>
                  <a:srgbClr val="FFFFFF"/>
                </a:solidFill>
                <a:latin typeface="DM Sans" pitchFamily="2" charset="0"/>
              </a:rPr>
              <a:t>Projection Chart</a:t>
            </a:r>
            <a:endParaRPr sz="10000" b="1" spc="300" dirty="0">
              <a:solidFill>
                <a:srgbClr val="FFFFFF"/>
              </a:solidFill>
              <a:latin typeface="DM Sans" pitchFamily="2" charset="0"/>
            </a:endParaRP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2E2B31-B4FD-7534-5AC9-6515905D17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0150475"/>
            <a:ext cx="3708591" cy="59058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103345-6B78-8106-0294-D2B42CE29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159230"/>
              </p:ext>
            </p:extLst>
          </p:nvPr>
        </p:nvGraphicFramePr>
        <p:xfrm>
          <a:off x="831850" y="2319980"/>
          <a:ext cx="18440399" cy="674931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408602">
                  <a:extLst>
                    <a:ext uri="{9D8B030D-6E8A-4147-A177-3AD203B41FA5}">
                      <a16:colId xmlns:a16="http://schemas.microsoft.com/office/drawing/2014/main" val="3366893341"/>
                    </a:ext>
                  </a:extLst>
                </a:gridCol>
                <a:gridCol w="2440064">
                  <a:extLst>
                    <a:ext uri="{9D8B030D-6E8A-4147-A177-3AD203B41FA5}">
                      <a16:colId xmlns:a16="http://schemas.microsoft.com/office/drawing/2014/main" val="2093378033"/>
                    </a:ext>
                  </a:extLst>
                </a:gridCol>
                <a:gridCol w="2440064">
                  <a:extLst>
                    <a:ext uri="{9D8B030D-6E8A-4147-A177-3AD203B41FA5}">
                      <a16:colId xmlns:a16="http://schemas.microsoft.com/office/drawing/2014/main" val="3808432597"/>
                    </a:ext>
                  </a:extLst>
                </a:gridCol>
                <a:gridCol w="2440064">
                  <a:extLst>
                    <a:ext uri="{9D8B030D-6E8A-4147-A177-3AD203B41FA5}">
                      <a16:colId xmlns:a16="http://schemas.microsoft.com/office/drawing/2014/main" val="3486921367"/>
                    </a:ext>
                  </a:extLst>
                </a:gridCol>
                <a:gridCol w="2440064">
                  <a:extLst>
                    <a:ext uri="{9D8B030D-6E8A-4147-A177-3AD203B41FA5}">
                      <a16:colId xmlns:a16="http://schemas.microsoft.com/office/drawing/2014/main" val="13278805"/>
                    </a:ext>
                  </a:extLst>
                </a:gridCol>
                <a:gridCol w="2271541">
                  <a:extLst>
                    <a:ext uri="{9D8B030D-6E8A-4147-A177-3AD203B41FA5}">
                      <a16:colId xmlns:a16="http://schemas.microsoft.com/office/drawing/2014/main" val="1182274712"/>
                    </a:ext>
                  </a:extLst>
                </a:gridCol>
              </a:tblGrid>
              <a:tr h="7148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3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Base Projection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effectLst/>
                        </a:rPr>
                        <a:t>FY25</a:t>
                      </a:r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3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*FY26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effectLst/>
                        </a:rPr>
                        <a:t>FY27</a:t>
                      </a:r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3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FY28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3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FY29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164783464"/>
                  </a:ext>
                </a:extLst>
              </a:tr>
              <a:tr h="7148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3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Base 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4,860,848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4,307,385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4,410,983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4,567,983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0" u="none" strike="noStrike">
                          <a:solidFill>
                            <a:srgbClr val="000000"/>
                          </a:solidFill>
                          <a:effectLst/>
                        </a:rPr>
                        <a:t> 4,620,983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287307575"/>
                  </a:ext>
                </a:extLst>
              </a:tr>
              <a:tr h="7148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3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Administration Charge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362,914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352,879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0" u="none" strike="noStrike">
                          <a:solidFill>
                            <a:srgbClr val="000000"/>
                          </a:solidFill>
                          <a:effectLst/>
                        </a:rPr>
                        <a:t> 365,439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0" u="none" strike="noStrike">
                          <a:solidFill>
                            <a:srgbClr val="000000"/>
                          </a:solidFill>
                          <a:effectLst/>
                        </a:rPr>
                        <a:t> 369,679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517571549"/>
                  </a:ext>
                </a:extLst>
              </a:tr>
              <a:tr h="7148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3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Salary Mandate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 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53,000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0" u="none" strike="noStrike">
                          <a:solidFill>
                            <a:srgbClr val="000000"/>
                          </a:solidFill>
                          <a:effectLst/>
                        </a:rPr>
                        <a:t> 53,000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53,000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848441380"/>
                  </a:ext>
                </a:extLst>
              </a:tr>
              <a:tr h="714839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3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Comp YR 2 (FY2026) &amp; YR 3 (FY2027)</a:t>
                      </a:r>
                      <a:endParaRPr lang="da-DK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2800" b="0" u="none" strike="noStrike">
                          <a:solidFill>
                            <a:srgbClr val="000000"/>
                          </a:solidFill>
                          <a:effectLst/>
                        </a:rPr>
                        <a:t>103,598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2800" b="0" u="none" strike="noStrike">
                          <a:solidFill>
                            <a:srgbClr val="000000"/>
                          </a:solidFill>
                          <a:effectLst/>
                        </a:rPr>
                        <a:t> 104,000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/>
                </a:tc>
                <a:extLst>
                  <a:ext uri="{0D108BD9-81ED-4DB2-BD59-A6C34878D82A}">
                    <a16:rowId xmlns:a16="http://schemas.microsoft.com/office/drawing/2014/main" val="3393395934"/>
                  </a:ext>
                </a:extLst>
              </a:tr>
              <a:tr h="7148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3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Required Base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</a:rPr>
                        <a:t>4,860,848 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4,773,897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</a:rPr>
                        <a:t> 4,920,862 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</a:rPr>
                        <a:t> 4,986,422 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5,043,662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248294683"/>
                  </a:ext>
                </a:extLst>
              </a:tr>
              <a:tr h="7148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692241999"/>
                  </a:ext>
                </a:extLst>
              </a:tr>
              <a:tr h="7148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3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Projected Revenue on prior year enrollment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0" u="none" strike="noStrike">
                          <a:solidFill>
                            <a:srgbClr val="000000"/>
                          </a:solidFill>
                          <a:effectLst/>
                        </a:rPr>
                        <a:t>4,788,583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4,788,526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4,788,526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0" u="none" strike="noStrike">
                          <a:solidFill>
                            <a:srgbClr val="000000"/>
                          </a:solidFill>
                          <a:effectLst/>
                        </a:rPr>
                        <a:t> 4,788,526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4,788,526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083039992"/>
                  </a:ext>
                </a:extLst>
              </a:tr>
              <a:tr h="7148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3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Base Shortfall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(72,265)</a:t>
                      </a:r>
                      <a:endParaRPr lang="en-US" sz="2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14,629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(132,336)</a:t>
                      </a:r>
                      <a:endParaRPr lang="en-US" sz="2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(197,896)</a:t>
                      </a:r>
                      <a:endParaRPr lang="en-US" sz="2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(255,136)</a:t>
                      </a:r>
                      <a:endParaRPr lang="en-US" sz="2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08696162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C343126-19EE-968B-5CB0-88A5BDBADF26}"/>
              </a:ext>
            </a:extLst>
          </p:cNvPr>
          <p:cNvSpPr txBox="1"/>
          <p:nvPr/>
        </p:nvSpPr>
        <p:spPr>
          <a:xfrm>
            <a:off x="865537" y="9332980"/>
            <a:ext cx="68098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 fontAlgn="ctr"/>
            <a:r>
              <a:rPr lang="en-US" sz="2400" i="1" dirty="0">
                <a:solidFill>
                  <a:schemeClr val="bg1"/>
                </a:solidFill>
              </a:rPr>
              <a:t>*FY26  Reduced SSF base budget by $553,463</a:t>
            </a:r>
          </a:p>
          <a:p>
            <a:pPr rtl="0" fontAlgn="ctr"/>
            <a:r>
              <a:rPr lang="en-US" sz="2400" i="1" dirty="0">
                <a:solidFill>
                  <a:schemeClr val="bg1"/>
                </a:solidFill>
              </a:rPr>
              <a:t>	Reduced central funding by $388,698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20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E025A3-4DBD-18A0-4743-F000F56FA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334382C-C222-B079-F3FB-4FA23F2EB3DC}"/>
              </a:ext>
            </a:extLst>
          </p:cNvPr>
          <p:cNvSpPr/>
          <p:nvPr/>
        </p:nvSpPr>
        <p:spPr>
          <a:xfrm>
            <a:off x="0" y="0"/>
            <a:ext cx="20104100" cy="11298555"/>
          </a:xfrm>
          <a:custGeom>
            <a:avLst/>
            <a:gdLst/>
            <a:ahLst/>
            <a:cxnLst/>
            <a:rect l="l" t="t" r="r" b="b"/>
            <a:pathLst>
              <a:path w="20104100" h="11298555">
                <a:moveTo>
                  <a:pt x="20104099" y="0"/>
                </a:moveTo>
                <a:lnTo>
                  <a:pt x="0" y="0"/>
                </a:lnTo>
                <a:lnTo>
                  <a:pt x="0" y="11298085"/>
                </a:lnTo>
                <a:lnTo>
                  <a:pt x="20104099" y="1129808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4009C8A9-A1B5-F499-03E6-7F1F520993A7}"/>
              </a:ext>
            </a:extLst>
          </p:cNvPr>
          <p:cNvGrpSpPr/>
          <p:nvPr/>
        </p:nvGrpSpPr>
        <p:grpSpPr>
          <a:xfrm>
            <a:off x="0" y="-10160"/>
            <a:ext cx="12203430" cy="11308715"/>
            <a:chOff x="0" y="0"/>
            <a:chExt cx="12203430" cy="1130871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8853848E-2279-1590-3D6F-F72A23494195}"/>
                </a:ext>
              </a:extLst>
            </p:cNvPr>
            <p:cNvSpPr/>
            <p:nvPr/>
          </p:nvSpPr>
          <p:spPr>
            <a:xfrm>
              <a:off x="0" y="0"/>
              <a:ext cx="12203430" cy="11308715"/>
            </a:xfrm>
            <a:custGeom>
              <a:avLst/>
              <a:gdLst/>
              <a:ahLst/>
              <a:cxnLst/>
              <a:rect l="l" t="t" r="r" b="b"/>
              <a:pathLst>
                <a:path w="12203430" h="11308715">
                  <a:moveTo>
                    <a:pt x="10025317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2203000" y="11308556"/>
                  </a:lnTo>
                  <a:lnTo>
                    <a:pt x="10025317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78696466-B05A-ADDE-5FA5-53DA1229C87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578584" cy="6160346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3E273272-4A18-5937-790A-DF3696A974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17043" y="0"/>
              <a:ext cx="4989586" cy="11308556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2DCFC5AB-CF64-EA1A-9B6E-C4D439443CA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875003"/>
              <a:ext cx="7813929" cy="6433552"/>
            </a:xfrm>
            <a:prstGeom prst="rect">
              <a:avLst/>
            </a:prstGeom>
          </p:spPr>
        </p:pic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C0ACA7A6-6C8A-4709-A324-EDDBADAA40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4051" y="981957"/>
            <a:ext cx="13735997" cy="1647655"/>
          </a:xfrm>
          <a:prstGeom prst="rect">
            <a:avLst/>
          </a:prstGeom>
        </p:spPr>
        <p:txBody>
          <a:bodyPr vert="horz" wrap="square" lIns="0" tIns="278281" rIns="0" bIns="0" rtlCol="0">
            <a:spAutoFit/>
          </a:bodyPr>
          <a:lstStyle/>
          <a:p>
            <a:pPr marL="12700" algn="ctr">
              <a:lnSpc>
                <a:spcPts val="10405"/>
              </a:lnSpc>
              <a:spcBef>
                <a:spcPts val="130"/>
              </a:spcBef>
            </a:pPr>
            <a:r>
              <a:rPr lang="en-US" sz="10000" b="1" spc="300" dirty="0">
                <a:solidFill>
                  <a:srgbClr val="FFFFFF"/>
                </a:solidFill>
                <a:latin typeface="DM Sans" pitchFamily="2" charset="0"/>
              </a:rPr>
              <a:t>FY 25 YEAR END</a:t>
            </a:r>
            <a:endParaRPr sz="10000" b="1" spc="300" dirty="0">
              <a:solidFill>
                <a:srgbClr val="FFFFFF"/>
              </a:solidFill>
              <a:latin typeface="DM Sans" pitchFamily="2" charset="0"/>
            </a:endParaRP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A2DE39-DCF0-8041-CC58-9548AAE80C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0150475"/>
            <a:ext cx="3708591" cy="59058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D5ED615-B9AF-3CD8-CFE1-77DA8156B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07425"/>
              </p:ext>
            </p:extLst>
          </p:nvPr>
        </p:nvGraphicFramePr>
        <p:xfrm>
          <a:off x="5048234" y="3063875"/>
          <a:ext cx="10261616" cy="586126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875943">
                  <a:extLst>
                    <a:ext uri="{9D8B030D-6E8A-4147-A177-3AD203B41FA5}">
                      <a16:colId xmlns:a16="http://schemas.microsoft.com/office/drawing/2014/main" val="942983768"/>
                    </a:ext>
                  </a:extLst>
                </a:gridCol>
                <a:gridCol w="3385673">
                  <a:extLst>
                    <a:ext uri="{9D8B030D-6E8A-4147-A177-3AD203B41FA5}">
                      <a16:colId xmlns:a16="http://schemas.microsoft.com/office/drawing/2014/main" val="2918759118"/>
                    </a:ext>
                  </a:extLst>
                </a:gridCol>
              </a:tblGrid>
              <a:tr h="12839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4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SFAC Reserve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4000" b="0" u="none" strike="noStrike">
                          <a:solidFill>
                            <a:srgbClr val="000000"/>
                          </a:solidFill>
                          <a:effectLst/>
                        </a:rPr>
                        <a:t>(1,562,407.26)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282142948"/>
                  </a:ext>
                </a:extLst>
              </a:tr>
              <a:tr h="12839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4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VPSA Approved Sweep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4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*(1,244,356.59)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175748933"/>
                  </a:ext>
                </a:extLst>
              </a:tr>
              <a:tr h="12839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4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SFAC FY26 One Time Approval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4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298,828.50 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170118371"/>
                  </a:ext>
                </a:extLst>
              </a:tr>
              <a:tr h="66980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4000" b="0" u="none" strike="noStrike">
                          <a:solidFill>
                            <a:srgbClr val="000000"/>
                          </a:solidFill>
                          <a:effectLst/>
                        </a:rPr>
                        <a:t>Salary Mandate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4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157,000.00 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809035139"/>
                  </a:ext>
                </a:extLst>
              </a:tr>
              <a:tr h="66980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4000" b="0" u="none" strike="noStrike">
                          <a:solidFill>
                            <a:srgbClr val="000000"/>
                          </a:solidFill>
                          <a:effectLst/>
                        </a:rPr>
                        <a:t>Reserve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4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2,000,000.00 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479398736"/>
                  </a:ext>
                </a:extLst>
              </a:tr>
              <a:tr h="66980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4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Balance</a:t>
                      </a:r>
                      <a:endParaRPr lang="en-US" sz="4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4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(350,935.35)</a:t>
                      </a:r>
                      <a:endParaRPr lang="en-US" sz="4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02043925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AD6500A-7086-82C2-6EF0-5497D3AAC050}"/>
              </a:ext>
            </a:extLst>
          </p:cNvPr>
          <p:cNvSpPr txBox="1"/>
          <p:nvPr/>
        </p:nvSpPr>
        <p:spPr>
          <a:xfrm>
            <a:off x="5108030" y="9081310"/>
            <a:ext cx="3246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*58% Salary/Wage/Fringe</a:t>
            </a:r>
          </a:p>
          <a:p>
            <a:r>
              <a:rPr lang="en-US" sz="2000" i="1" dirty="0">
                <a:solidFill>
                  <a:schemeClr val="bg1"/>
                </a:solidFill>
              </a:rPr>
              <a:t> 42% M&amp;O/Travel</a:t>
            </a:r>
          </a:p>
        </p:txBody>
      </p:sp>
    </p:spTree>
    <p:extLst>
      <p:ext uri="{BB962C8B-B14F-4D97-AF65-F5344CB8AC3E}">
        <p14:creationId xmlns:p14="http://schemas.microsoft.com/office/powerpoint/2010/main" val="4069590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298555"/>
          </a:xfrm>
          <a:custGeom>
            <a:avLst/>
            <a:gdLst/>
            <a:ahLst/>
            <a:cxnLst/>
            <a:rect l="l" t="t" r="r" b="b"/>
            <a:pathLst>
              <a:path w="20104100" h="11298555">
                <a:moveTo>
                  <a:pt x="20104099" y="0"/>
                </a:moveTo>
                <a:lnTo>
                  <a:pt x="0" y="0"/>
                </a:lnTo>
                <a:lnTo>
                  <a:pt x="0" y="11298085"/>
                </a:lnTo>
                <a:lnTo>
                  <a:pt x="20104099" y="1129808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203430" cy="11308715"/>
            <a:chOff x="0" y="0"/>
            <a:chExt cx="12203430" cy="1130871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2203430" cy="11308715"/>
            </a:xfrm>
            <a:custGeom>
              <a:avLst/>
              <a:gdLst/>
              <a:ahLst/>
              <a:cxnLst/>
              <a:rect l="l" t="t" r="r" b="b"/>
              <a:pathLst>
                <a:path w="12203430" h="11308715">
                  <a:moveTo>
                    <a:pt x="10025317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2203000" y="11308556"/>
                  </a:lnTo>
                  <a:lnTo>
                    <a:pt x="10025317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578584" cy="61603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17043" y="0"/>
              <a:ext cx="4989586" cy="113085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875003"/>
              <a:ext cx="7813929" cy="643355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91315" y="492238"/>
            <a:ext cx="6578584" cy="2856832"/>
          </a:xfrm>
          <a:prstGeom prst="rect">
            <a:avLst/>
          </a:prstGeom>
        </p:spPr>
        <p:txBody>
          <a:bodyPr vert="horz" wrap="square" lIns="0" tIns="278281" rIns="0" bIns="0" rtlCol="0">
            <a:spAutoFit/>
          </a:bodyPr>
          <a:lstStyle/>
          <a:p>
            <a:pPr marL="12700">
              <a:lnSpc>
                <a:spcPts val="10405"/>
              </a:lnSpc>
              <a:spcBef>
                <a:spcPts val="130"/>
              </a:spcBef>
            </a:pPr>
            <a:r>
              <a:rPr lang="en-US" sz="6600" b="1" spc="300" dirty="0">
                <a:solidFill>
                  <a:srgbClr val="FFFFFF"/>
                </a:solidFill>
                <a:latin typeface="DM Sans" pitchFamily="2" charset="0"/>
              </a:rPr>
              <a:t>HOW WILL YOU DECIDE?</a:t>
            </a:r>
            <a:endParaRPr sz="6600" b="1" spc="300" dirty="0">
              <a:solidFill>
                <a:srgbClr val="FFFFFF"/>
              </a:solidFill>
              <a:latin typeface="DM Sans" pitchFamily="2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308226" y="832515"/>
            <a:ext cx="0" cy="7077075"/>
          </a:xfrm>
          <a:custGeom>
            <a:avLst/>
            <a:gdLst/>
            <a:ahLst/>
            <a:cxnLst/>
            <a:rect l="l" t="t" r="r" b="b"/>
            <a:pathLst>
              <a:path h="7077075">
                <a:moveTo>
                  <a:pt x="0" y="0"/>
                </a:moveTo>
                <a:lnTo>
                  <a:pt x="0" y="7076936"/>
                </a:lnTo>
              </a:path>
            </a:pathLst>
          </a:custGeom>
          <a:ln w="41883">
            <a:solidFill>
              <a:srgbClr val="B0D35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3DB37D2-5456-821C-7D75-AE8C1CDBEA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0150475"/>
            <a:ext cx="3708591" cy="590580"/>
          </a:xfrm>
          <a:prstGeom prst="rect">
            <a:avLst/>
          </a:prstGeom>
        </p:spPr>
      </p:pic>
      <p:pic>
        <p:nvPicPr>
          <p:cNvPr id="12" name="Picture 11" descr="A diagram of a student experience&#10;&#10;AI-generated content may be incorrect.">
            <a:extLst>
              <a:ext uri="{FF2B5EF4-FFF2-40B4-BE49-F238E27FC236}">
                <a16:creationId xmlns:a16="http://schemas.microsoft.com/office/drawing/2014/main" id="{A52D57CE-F746-47F3-8F02-CFF79B38A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8195" y="3723684"/>
            <a:ext cx="12800457" cy="72002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5B42CE-D87D-F868-D029-4FC8DD157A32}"/>
              </a:ext>
            </a:extLst>
          </p:cNvPr>
          <p:cNvSpPr txBox="1"/>
          <p:nvPr/>
        </p:nvSpPr>
        <p:spPr>
          <a:xfrm>
            <a:off x="8861646" y="1225921"/>
            <a:ext cx="9783981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3200" b="1" i="0" dirty="0">
                <a:solidFill>
                  <a:schemeClr val="bg1"/>
                </a:solidFill>
                <a:effectLst/>
                <a:latin typeface="DM Sans" pitchFamily="2" charset="0"/>
              </a:rPr>
              <a:t>Mission</a:t>
            </a:r>
          </a:p>
          <a:p>
            <a:pPr algn="l">
              <a:buNone/>
            </a:pPr>
            <a:r>
              <a:rPr lang="en-US" sz="3200" i="0" dirty="0">
                <a:solidFill>
                  <a:schemeClr val="bg1"/>
                </a:solidFill>
                <a:effectLst/>
                <a:latin typeface="DM Sans" pitchFamily="2" charset="0"/>
              </a:rPr>
              <a:t>The Division of Student Affairs strives to create empowering experiences that strengthen the educational journey for UHCL students. Through our programs, support services, and other resources, we commit to building a supportive, engaging community that cultivates personal development and success for all students. </a:t>
            </a:r>
          </a:p>
          <a:p>
            <a:pPr algn="l">
              <a:buNone/>
            </a:pPr>
            <a:endParaRPr lang="en-US" sz="3200" i="0" dirty="0">
              <a:solidFill>
                <a:schemeClr val="bg1"/>
              </a:solidFill>
              <a:effectLst/>
              <a:latin typeface="DM Sans" pitchFamily="2" charset="0"/>
            </a:endParaRPr>
          </a:p>
          <a:p>
            <a:pPr algn="l">
              <a:buNone/>
            </a:pPr>
            <a:r>
              <a:rPr lang="en-US" sz="3200" b="1" i="0" dirty="0">
                <a:solidFill>
                  <a:schemeClr val="bg1"/>
                </a:solidFill>
                <a:effectLst/>
                <a:latin typeface="DM Sans" pitchFamily="2" charset="0"/>
              </a:rPr>
              <a:t>Vision</a:t>
            </a:r>
          </a:p>
          <a:p>
            <a:pPr algn="l">
              <a:buNone/>
            </a:pPr>
            <a:r>
              <a:rPr lang="en-US" sz="3200" i="0" dirty="0">
                <a:solidFill>
                  <a:schemeClr val="bg1"/>
                </a:solidFill>
                <a:effectLst/>
                <a:latin typeface="DM Sans" pitchFamily="2" charset="0"/>
              </a:rPr>
              <a:t>Accommodating all students through individualized and meaningful experiences that brings comfort and life to their UHCL journey, while preparing them to positively contribute to campus and society.  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" y="0"/>
            <a:ext cx="20104576" cy="11308715"/>
            <a:chOff x="0" y="0"/>
            <a:chExt cx="20104576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13477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277326" y="0"/>
              <a:ext cx="14827250" cy="11308715"/>
            </a:xfrm>
            <a:custGeom>
              <a:avLst/>
              <a:gdLst/>
              <a:ahLst/>
              <a:cxnLst/>
              <a:rect l="l" t="t" r="r" b="b"/>
              <a:pathLst>
                <a:path w="14827250" h="11308715">
                  <a:moveTo>
                    <a:pt x="1482677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4826773" y="11308556"/>
                  </a:lnTo>
                  <a:lnTo>
                    <a:pt x="14826773" y="0"/>
                  </a:lnTo>
                  <a:close/>
                </a:path>
              </a:pathLst>
            </a:custGeom>
            <a:solidFill>
              <a:srgbClr val="003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7326" y="10"/>
              <a:ext cx="2791799" cy="18759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77326" y="1866142"/>
              <a:ext cx="7803099" cy="21645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59309" y="0"/>
              <a:ext cx="5021119" cy="1875953"/>
            </a:xfrm>
            <a:prstGeom prst="rect">
              <a:avLst/>
            </a:prstGeom>
          </p:spPr>
        </p:pic>
      </p:grpSp>
      <p:sp>
        <p:nvSpPr>
          <p:cNvPr id="26" name="object 8">
            <a:extLst>
              <a:ext uri="{FF2B5EF4-FFF2-40B4-BE49-F238E27FC236}">
                <a16:creationId xmlns:a16="http://schemas.microsoft.com/office/drawing/2014/main" id="{E8B19749-9E52-5FC0-3E43-9A66AE54F303}"/>
              </a:ext>
            </a:extLst>
          </p:cNvPr>
          <p:cNvSpPr txBox="1">
            <a:spLocks/>
          </p:cNvSpPr>
          <p:nvPr/>
        </p:nvSpPr>
        <p:spPr>
          <a:xfrm>
            <a:off x="7795431" y="3946524"/>
            <a:ext cx="10390833" cy="4500102"/>
          </a:xfrm>
          <a:prstGeom prst="rect">
            <a:avLst/>
          </a:prstGeom>
        </p:spPr>
        <p:txBody>
          <a:bodyPr vert="horz" wrap="square" lIns="0" tIns="278281" rIns="0" bIns="0" rtlCol="0">
            <a:spAutoFit/>
          </a:bodyPr>
          <a:lstStyle>
            <a:lvl1pPr>
              <a:defRPr sz="9450" b="0" i="0">
                <a:solidFill>
                  <a:srgbClr val="B0D35C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ts val="10405"/>
              </a:lnSpc>
              <a:spcBef>
                <a:spcPts val="130"/>
              </a:spcBef>
            </a:pPr>
            <a:r>
              <a:rPr lang="en-US" sz="10000" b="1" spc="600" dirty="0">
                <a:solidFill>
                  <a:srgbClr val="FFFFFF"/>
                </a:solidFill>
                <a:latin typeface="DM Sans" pitchFamily="2" charset="0"/>
              </a:rPr>
              <a:t>QUESTIONS?</a:t>
            </a:r>
          </a:p>
          <a:p>
            <a:pPr marL="12700" algn="ctr">
              <a:lnSpc>
                <a:spcPts val="10405"/>
              </a:lnSpc>
              <a:spcBef>
                <a:spcPts val="130"/>
              </a:spcBef>
            </a:pPr>
            <a:endParaRPr lang="en-US" sz="10000" b="1" spc="600" dirty="0">
              <a:solidFill>
                <a:srgbClr val="FFFFFF"/>
              </a:solidFill>
              <a:latin typeface="DM Sans" pitchFamily="2" charset="0"/>
            </a:endParaRPr>
          </a:p>
          <a:p>
            <a:pPr marL="46355" algn="ctr"/>
            <a:r>
              <a:rPr lang="en-US" sz="10000" b="1" i="1" spc="605" dirty="0">
                <a:latin typeface="Libre Baskerville" panose="02000000000000000000" pitchFamily="2" charset="0"/>
                <a:cs typeface="FreightText Pro Semibold"/>
              </a:rPr>
              <a:t>Thank you!</a:t>
            </a:r>
            <a:endParaRPr lang="en-US" sz="10000" dirty="0">
              <a:latin typeface="Libre Baskerville" panose="02000000000000000000" pitchFamily="2" charset="0"/>
              <a:cs typeface="FreightText Pro Semibold"/>
            </a:endParaRP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4CE5382-0726-AEF1-8189-1B7E79FC8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0150475"/>
            <a:ext cx="3708591" cy="5905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6650" y="4258475"/>
            <a:ext cx="10210800" cy="14298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ts val="10405"/>
              </a:lnSpc>
              <a:spcBef>
                <a:spcPts val="130"/>
              </a:spcBef>
            </a:pPr>
            <a:r>
              <a:rPr lang="en-US" sz="11500" b="1" spc="-175" dirty="0">
                <a:solidFill>
                  <a:srgbClr val="FFFFFF"/>
                </a:solidFill>
                <a:latin typeface="DM Sans" pitchFamily="2" charset="0"/>
              </a:rPr>
              <a:t>THANK YOU</a:t>
            </a:r>
            <a:endParaRPr lang="en-US" sz="11500" b="1" i="1" spc="300" dirty="0">
              <a:solidFill>
                <a:srgbClr val="ADE95B"/>
              </a:solidFill>
              <a:latin typeface="Libre Baskerville" panose="02000000000000000000" pitchFamily="2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4447698"/>
            <a:ext cx="6281420" cy="6861175"/>
            <a:chOff x="0" y="4447698"/>
            <a:chExt cx="6281420" cy="6861175"/>
          </a:xfrm>
        </p:grpSpPr>
        <p:sp>
          <p:nvSpPr>
            <p:cNvPr id="4" name="object 4"/>
            <p:cNvSpPr/>
            <p:nvPr/>
          </p:nvSpPr>
          <p:spPr>
            <a:xfrm>
              <a:off x="0" y="4447698"/>
              <a:ext cx="6281420" cy="6861175"/>
            </a:xfrm>
            <a:custGeom>
              <a:avLst/>
              <a:gdLst/>
              <a:ahLst/>
              <a:cxnLst/>
              <a:rect l="l" t="t" r="r" b="b"/>
              <a:pathLst>
                <a:path w="6281420" h="6861175">
                  <a:moveTo>
                    <a:pt x="2077046" y="0"/>
                  </a:moveTo>
                  <a:lnTo>
                    <a:pt x="0" y="1272809"/>
                  </a:lnTo>
                  <a:lnTo>
                    <a:pt x="0" y="6860859"/>
                  </a:lnTo>
                  <a:lnTo>
                    <a:pt x="6281379" y="6860859"/>
                  </a:lnTo>
                  <a:lnTo>
                    <a:pt x="2077046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078245"/>
              <a:ext cx="2748596" cy="42303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613" y="5793101"/>
              <a:ext cx="5486681" cy="5515455"/>
            </a:xfrm>
            <a:prstGeom prst="rect">
              <a:avLst/>
            </a:prstGeom>
          </p:spPr>
        </p:pic>
      </p:grpSp>
      <p:sp>
        <p:nvSpPr>
          <p:cNvPr id="9" name="object 2">
            <a:extLst>
              <a:ext uri="{FF2B5EF4-FFF2-40B4-BE49-F238E27FC236}">
                <a16:creationId xmlns:a16="http://schemas.microsoft.com/office/drawing/2014/main" id="{A29D174A-E650-8BD3-1D1A-59EF36DB1734}"/>
              </a:ext>
            </a:extLst>
          </p:cNvPr>
          <p:cNvSpPr txBox="1">
            <a:spLocks/>
          </p:cNvSpPr>
          <p:nvPr/>
        </p:nvSpPr>
        <p:spPr>
          <a:xfrm>
            <a:off x="1860550" y="5486066"/>
            <a:ext cx="16383000" cy="128503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9450" b="0" i="0">
                <a:solidFill>
                  <a:srgbClr val="B0D35C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ts val="10405"/>
              </a:lnSpc>
              <a:spcBef>
                <a:spcPts val="130"/>
              </a:spcBef>
            </a:pPr>
            <a:r>
              <a:rPr lang="en-US" sz="6600" b="1" i="1" spc="300" dirty="0">
                <a:solidFill>
                  <a:srgbClr val="ADE95B"/>
                </a:solidFill>
                <a:latin typeface="Libre Baskerville" panose="02000000000000000000" pitchFamily="2" charset="0"/>
              </a:rPr>
              <a:t>for your service!</a:t>
            </a:r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C640308-5CB8-71C7-157B-50B3144C7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0150475"/>
            <a:ext cx="3708591" cy="5905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A0357-77A4-A5B0-47F7-B06B1840F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2400" y="2606675"/>
            <a:ext cx="12502237" cy="2819400"/>
          </a:xfrm>
        </p:spPr>
        <p:txBody>
          <a:bodyPr>
            <a:normAutofit/>
          </a:bodyPr>
          <a:lstStyle/>
          <a:p>
            <a:r>
              <a:rPr lang="en-US" dirty="0"/>
              <a:t>REVIEW OF ALL DSA BUDGET ADJUSTMENTS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C6837-3461-168C-26DC-BCB1E08590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9286" y="5751951"/>
            <a:ext cx="5921286" cy="1020911"/>
          </a:xfrm>
        </p:spPr>
        <p:txBody>
          <a:bodyPr>
            <a:normAutofit/>
          </a:bodyPr>
          <a:lstStyle/>
          <a:p>
            <a:r>
              <a:rPr lang="en-US" sz="2968" dirty="0"/>
              <a:t>Reduction Plan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14C8FC-2F5E-9F63-1A58-17A4FB151143}"/>
              </a:ext>
            </a:extLst>
          </p:cNvPr>
          <p:cNvSpPr/>
          <p:nvPr/>
        </p:nvSpPr>
        <p:spPr>
          <a:xfrm>
            <a:off x="7366269" y="5654675"/>
            <a:ext cx="5450096" cy="706786"/>
          </a:xfrm>
          <a:prstGeom prst="roundRect">
            <a:avLst>
              <a:gd name="adj" fmla="val 50000"/>
            </a:avLst>
          </a:prstGeom>
          <a:noFill/>
          <a:ln>
            <a:solidFill>
              <a:srgbClr val="ADE9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264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6669E0A-62AE-78F9-D8E6-EBE79B90FDE1}"/>
              </a:ext>
            </a:extLst>
          </p:cNvPr>
          <p:cNvSpPr txBox="1"/>
          <p:nvPr/>
        </p:nvSpPr>
        <p:spPr>
          <a:xfrm>
            <a:off x="5402977" y="612944"/>
            <a:ext cx="12034088" cy="1919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36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Center for Student Advocacy and Community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846968-1A1D-2FEA-D359-D25DCFC06CD5}"/>
              </a:ext>
            </a:extLst>
          </p:cNvPr>
          <p:cNvSpPr txBox="1"/>
          <p:nvPr/>
        </p:nvSpPr>
        <p:spPr>
          <a:xfrm>
            <a:off x="5402970" y="3899359"/>
            <a:ext cx="137168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rPr>
              <a:t>Dean of Students Office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rPr>
              <a:t>Hawk Pantry &amp; Food Access Programs: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rPr>
              <a:t> Provides free food (canned goods and non-perishables), toiletries, hygiene products, and assistance applying for aid through community agencies.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rPr>
              <a:t> 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rPr>
              <a:t>Basic Needs Persistence Grant: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rPr>
              <a:t> Addresses insecurities related to food, housing, transportation, mental and physical health, childcare and technology, promoting persistence and degree completion for students experiencing hardship.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rPr>
              <a:t> 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rPr>
              <a:t>Gowns for Grads: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rPr>
              <a:t> Offers caps and gowns to graduating students facing an unforeseen circumstance.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E46B8E-FA83-5DDC-A58D-2106E5847D11}"/>
              </a:ext>
            </a:extLst>
          </p:cNvPr>
          <p:cNvSpPr txBox="1"/>
          <p:nvPr/>
        </p:nvSpPr>
        <p:spPr>
          <a:xfrm>
            <a:off x="5402970" y="2543484"/>
            <a:ext cx="11354680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17" b="0" i="1" u="none" strike="noStrike" kern="1200" cap="none" spc="0" normalizeH="0" baseline="0" noProof="0" dirty="0">
                <a:ln>
                  <a:noFill/>
                </a:ln>
                <a:solidFill>
                  <a:srgbClr val="003767"/>
                </a:solidFill>
                <a:effectLst/>
                <a:uLnTx/>
                <a:uFillTx/>
                <a:latin typeface="Libre Baskerville" panose="02000000000000000000" pitchFamily="2" charset="0"/>
                <a:ea typeface="+mn-ea"/>
                <a:cs typeface="+mn-cs"/>
              </a:rPr>
              <a:t>Transition of Services and Programs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10822-D67B-37E5-9115-E8BCD3B6DE89}"/>
              </a:ext>
            </a:extLst>
          </p:cNvPr>
          <p:cNvSpPr txBox="1"/>
          <p:nvPr/>
        </p:nvSpPr>
        <p:spPr>
          <a:xfrm>
            <a:off x="5402970" y="7649418"/>
            <a:ext cx="139454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rPr>
              <a:t>Office of Student Involvement and Leadership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rPr>
              <a:t>Community Programming: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rPr>
              <a:t> Events and initiatives to foster connection and engagement among students within the UHCL community. Programming focuses on building a vibrant student experience and supporting student development through collaborative activities that reflect student interests and needs.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rPr>
              <a:t> 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rPr>
              <a:t>First Generation Student Support: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</a:rPr>
              <a:t> Provides support and resources to help first-generation college students transition, adjust, and navigate the campus environment, promoting successful academic and social experiences.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60612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F90AF-D838-AA4A-094A-673F88F4C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4F29DF-3E62-2CD7-7DAF-07CA9B77ABE4}"/>
              </a:ext>
            </a:extLst>
          </p:cNvPr>
          <p:cNvSpPr/>
          <p:nvPr/>
        </p:nvSpPr>
        <p:spPr>
          <a:xfrm>
            <a:off x="7352269" y="4816475"/>
            <a:ext cx="5450096" cy="706786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C82D43-3E38-33C7-C5D4-054D30748B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32250" y="1803192"/>
            <a:ext cx="12502237" cy="2937083"/>
          </a:xfrm>
        </p:spPr>
        <p:txBody>
          <a:bodyPr>
            <a:normAutofit lnSpcReduction="10000"/>
          </a:bodyPr>
          <a:lstStyle/>
          <a:p>
            <a:r>
              <a:rPr lang="en-US" sz="5400" i="1" dirty="0"/>
              <a:t>*NEW*</a:t>
            </a:r>
          </a:p>
          <a:p>
            <a:r>
              <a:rPr lang="en-US" dirty="0"/>
              <a:t>DSA Business Services Team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AB7E58-24D2-2DE4-1D6B-7030F37347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00967" y="4862292"/>
            <a:ext cx="5921286" cy="1020983"/>
          </a:xfrm>
        </p:spPr>
        <p:txBody>
          <a:bodyPr/>
          <a:lstStyle/>
          <a:p>
            <a:r>
              <a:rPr lang="en-US" dirty="0"/>
              <a:t>September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5CDA36-7CD9-89AC-DC5A-AF71F73DD6EB}"/>
              </a:ext>
            </a:extLst>
          </p:cNvPr>
          <p:cNvSpPr txBox="1"/>
          <p:nvPr/>
        </p:nvSpPr>
        <p:spPr>
          <a:xfrm>
            <a:off x="7352269" y="6008069"/>
            <a:ext cx="5399562" cy="2122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" panose="02000000000000000000" pitchFamily="2" charset="0"/>
                <a:ea typeface="+mn-ea"/>
                <a:cs typeface="+mn-cs"/>
              </a:rPr>
              <a:t>Sirena Birkeland, DBA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" panose="02000000000000000000" pitchFamily="2" charset="0"/>
                <a:ea typeface="+mn-ea"/>
                <a:cs typeface="+mn-cs"/>
              </a:rPr>
              <a:t>Megan Bearden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" panose="02000000000000000000" pitchFamily="2" charset="0"/>
                <a:ea typeface="+mn-ea"/>
                <a:cs typeface="+mn-cs"/>
              </a:rPr>
              <a:t>Jamie Hester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" panose="02000000000000000000" pitchFamily="2" charset="0"/>
                <a:ea typeface="+mn-ea"/>
                <a:cs typeface="+mn-cs"/>
              </a:rPr>
              <a:t>Karinn Jones</a:t>
            </a:r>
          </a:p>
        </p:txBody>
      </p:sp>
    </p:spTree>
    <p:extLst>
      <p:ext uri="{BB962C8B-B14F-4D97-AF65-F5344CB8AC3E}">
        <p14:creationId xmlns:p14="http://schemas.microsoft.com/office/powerpoint/2010/main" val="2968685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F6DBA-418B-655F-BAAE-8E5C106E7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641B7B-6434-62BD-E68A-5BB1C521DFAE}"/>
              </a:ext>
            </a:extLst>
          </p:cNvPr>
          <p:cNvSpPr/>
          <p:nvPr/>
        </p:nvSpPr>
        <p:spPr>
          <a:xfrm>
            <a:off x="7352269" y="4816475"/>
            <a:ext cx="5450096" cy="706786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B9EAEC-1B42-5C32-CA1A-E0BFAEC552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32250" y="1803192"/>
            <a:ext cx="12502237" cy="2937083"/>
          </a:xfrm>
        </p:spPr>
        <p:txBody>
          <a:bodyPr>
            <a:normAutofit lnSpcReduction="10000"/>
          </a:bodyPr>
          <a:lstStyle/>
          <a:p>
            <a:r>
              <a:rPr lang="en-US" sz="5400" i="1" dirty="0"/>
              <a:t>*NEW*</a:t>
            </a:r>
          </a:p>
          <a:p>
            <a:r>
              <a:rPr lang="en-US" dirty="0"/>
              <a:t>DSA Administrative Support Team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8935A5-64B7-7621-5BF1-58FAE7F2E6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00967" y="4968875"/>
            <a:ext cx="5921286" cy="1020983"/>
          </a:xfrm>
        </p:spPr>
        <p:txBody>
          <a:bodyPr>
            <a:normAutofit/>
          </a:bodyPr>
          <a:lstStyle/>
          <a:p>
            <a:r>
              <a:rPr lang="en-US" sz="2800" dirty="0"/>
              <a:t>June 1 and September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9ACD16-400B-DA3C-2660-263DB988B072}"/>
              </a:ext>
            </a:extLst>
          </p:cNvPr>
          <p:cNvSpPr txBox="1"/>
          <p:nvPr/>
        </p:nvSpPr>
        <p:spPr>
          <a:xfrm>
            <a:off x="4892159" y="5933479"/>
            <a:ext cx="10319781" cy="2629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" panose="02000000000000000000" pitchFamily="2" charset="0"/>
                <a:ea typeface="+mn-ea"/>
                <a:cs typeface="+mn-cs"/>
              </a:rPr>
              <a:t>Kimberly Duren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" panose="02000000000000000000" pitchFamily="2" charset="0"/>
                <a:ea typeface="+mn-ea"/>
                <a:cs typeface="+mn-cs"/>
              </a:rPr>
              <a:t>Student Engagement Portfolio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98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bre Baskervill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" panose="02000000000000000000" pitchFamily="2" charset="0"/>
                <a:ea typeface="+mn-ea"/>
                <a:cs typeface="+mn-cs"/>
              </a:rPr>
              <a:t>Shirley Edun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" panose="02000000000000000000" pitchFamily="2" charset="0"/>
                <a:ea typeface="+mn-ea"/>
                <a:cs typeface="+mn-cs"/>
              </a:rPr>
              <a:t>Community and Wellness Portfolio</a:t>
            </a:r>
          </a:p>
        </p:txBody>
      </p:sp>
    </p:spTree>
    <p:extLst>
      <p:ext uri="{BB962C8B-B14F-4D97-AF65-F5344CB8AC3E}">
        <p14:creationId xmlns:p14="http://schemas.microsoft.com/office/powerpoint/2010/main" val="3341274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40D13-7A63-8AFA-BA95-D8720F7B1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9819E3-509A-C8C2-FC1C-7B89A1391F07}"/>
              </a:ext>
            </a:extLst>
          </p:cNvPr>
          <p:cNvSpPr/>
          <p:nvPr/>
        </p:nvSpPr>
        <p:spPr>
          <a:xfrm>
            <a:off x="7352269" y="4816475"/>
            <a:ext cx="5450096" cy="706786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1B0826-002A-ADA3-85F0-67949E961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32250" y="1803192"/>
            <a:ext cx="12502237" cy="2937083"/>
          </a:xfrm>
        </p:spPr>
        <p:txBody>
          <a:bodyPr>
            <a:normAutofit lnSpcReduction="10000"/>
          </a:bodyPr>
          <a:lstStyle/>
          <a:p>
            <a:r>
              <a:rPr lang="en-US" sz="5400" i="1" dirty="0"/>
              <a:t>*NEW*</a:t>
            </a:r>
          </a:p>
          <a:p>
            <a:r>
              <a:rPr lang="en-US" dirty="0"/>
              <a:t>DSA Assessment Manager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DEEDF4-CE16-8BD7-4897-1A5BB5326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00967" y="4968875"/>
            <a:ext cx="5921286" cy="1020983"/>
          </a:xfrm>
        </p:spPr>
        <p:txBody>
          <a:bodyPr>
            <a:normAutofit/>
          </a:bodyPr>
          <a:lstStyle/>
          <a:p>
            <a:r>
              <a:rPr lang="en-US" sz="2800" dirty="0"/>
              <a:t>June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93C26A-D1A4-F381-4744-E039911CD23D}"/>
              </a:ext>
            </a:extLst>
          </p:cNvPr>
          <p:cNvSpPr txBox="1"/>
          <p:nvPr/>
        </p:nvSpPr>
        <p:spPr>
          <a:xfrm>
            <a:off x="4892159" y="5933479"/>
            <a:ext cx="10319781" cy="2629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" panose="02000000000000000000" pitchFamily="2" charset="0"/>
                <a:ea typeface="+mn-ea"/>
                <a:cs typeface="+mn-cs"/>
              </a:rPr>
              <a:t>Ebony Brunn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" panose="02000000000000000000" pitchFamily="2" charset="0"/>
                <a:ea typeface="+mn-ea"/>
                <a:cs typeface="+mn-cs"/>
              </a:rPr>
              <a:t>VPSA Office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98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bre Baskervill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" panose="02000000000000000000" pitchFamily="2" charset="0"/>
                <a:ea typeface="+mn-ea"/>
                <a:cs typeface="+mn-cs"/>
              </a:rPr>
              <a:t>Lead and partner with the DSA Assessment Committee</a:t>
            </a:r>
          </a:p>
        </p:txBody>
      </p:sp>
    </p:spTree>
    <p:extLst>
      <p:ext uri="{BB962C8B-B14F-4D97-AF65-F5344CB8AC3E}">
        <p14:creationId xmlns:p14="http://schemas.microsoft.com/office/powerpoint/2010/main" val="2055440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137A35-4103-6FC3-818D-6D14BBC80E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338" y="162948"/>
            <a:ext cx="3429215" cy="691127"/>
          </a:xfrm>
        </p:spPr>
        <p:txBody>
          <a:bodyPr/>
          <a:lstStyle/>
          <a:p>
            <a:r>
              <a:rPr lang="en-US" dirty="0"/>
              <a:t>SHRL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B419B-30CD-B29C-1D12-91A020E56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338" y="926451"/>
            <a:ext cx="3429215" cy="691078"/>
          </a:xfrm>
        </p:spPr>
        <p:txBody>
          <a:bodyPr/>
          <a:lstStyle/>
          <a:p>
            <a:r>
              <a:rPr lang="en-US" dirty="0"/>
              <a:t>Campus Recreation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79D8C8-744B-54C8-B7F0-1D889BBDD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3338" y="2047566"/>
            <a:ext cx="3429215" cy="691078"/>
          </a:xfrm>
        </p:spPr>
        <p:txBody>
          <a:bodyPr/>
          <a:lstStyle/>
          <a:p>
            <a:r>
              <a:rPr lang="en-US" dirty="0"/>
              <a:t>Career Development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AAB12C-C911-1080-1AE5-076B89B5CF57}"/>
              </a:ext>
            </a:extLst>
          </p:cNvPr>
          <p:cNvSpPr/>
          <p:nvPr/>
        </p:nvSpPr>
        <p:spPr>
          <a:xfrm>
            <a:off x="596840" y="163312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D991F1-07B5-7827-2953-2C3C1DBFE2A9}"/>
              </a:ext>
            </a:extLst>
          </p:cNvPr>
          <p:cNvSpPr/>
          <p:nvPr/>
        </p:nvSpPr>
        <p:spPr>
          <a:xfrm>
            <a:off x="596840" y="853494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54DFD8-98C7-9569-E64D-5A1B337424C6}"/>
              </a:ext>
            </a:extLst>
          </p:cNvPr>
          <p:cNvSpPr/>
          <p:nvPr/>
        </p:nvSpPr>
        <p:spPr>
          <a:xfrm>
            <a:off x="596840" y="1998927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AACC16-D777-A7EF-3006-F7E15255CCA4}"/>
              </a:ext>
            </a:extLst>
          </p:cNvPr>
          <p:cNvSpPr txBox="1"/>
          <p:nvPr/>
        </p:nvSpPr>
        <p:spPr>
          <a:xfrm>
            <a:off x="5232752" y="624600"/>
            <a:ext cx="99246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DEPARTMENT UPDATES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EBAB55-5DD5-FB96-F576-454EB7B141E7}"/>
              </a:ext>
            </a:extLst>
          </p:cNvPr>
          <p:cNvSpPr txBox="1"/>
          <p:nvPr/>
        </p:nvSpPr>
        <p:spPr>
          <a:xfrm>
            <a:off x="5232752" y="5045075"/>
            <a:ext cx="12578361" cy="1919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Jaime Richeson will serve in a joint position of Residence Hall Director and Student Conduct</a:t>
            </a:r>
          </a:p>
          <a:p>
            <a:pPr marL="457200" marR="0" lvl="0" indent="-45720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Added a Graduate Assistant</a:t>
            </a:r>
          </a:p>
          <a:p>
            <a:pPr marL="753923" marR="0" lvl="1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59"/>
              </a:buClr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865213-741D-001E-FBD4-5EA971F14D72}"/>
              </a:ext>
            </a:extLst>
          </p:cNvPr>
          <p:cNvSpPr txBox="1"/>
          <p:nvPr/>
        </p:nvSpPr>
        <p:spPr>
          <a:xfrm>
            <a:off x="5232752" y="2768831"/>
            <a:ext cx="13887097" cy="59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1" u="none" strike="noStrike" kern="1200" cap="none" spc="0" normalizeH="0" baseline="0" noProof="0" dirty="0">
                <a:ln>
                  <a:noFill/>
                </a:ln>
                <a:solidFill>
                  <a:srgbClr val="00B259"/>
                </a:solidFill>
                <a:effectLst/>
                <a:uLnTx/>
                <a:uFillTx/>
                <a:latin typeface="Libre Baskerville" panose="02000000000000000000" pitchFamily="2" charset="0"/>
                <a:ea typeface="+mn-ea"/>
                <a:cs typeface="+mn-cs"/>
              </a:rPr>
              <a:t>High level staffing and programmatic changes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0B871B-4366-DAF8-0DE9-A4A0754535DF}"/>
              </a:ext>
            </a:extLst>
          </p:cNvPr>
          <p:cNvSpPr txBox="1"/>
          <p:nvPr/>
        </p:nvSpPr>
        <p:spPr>
          <a:xfrm>
            <a:off x="5168039" y="4301076"/>
            <a:ext cx="98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Student Housing and Residential Life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F5911-D0ED-8B09-9546-C0D1B796F90D}"/>
              </a:ext>
            </a:extLst>
          </p:cNvPr>
          <p:cNvSpPr txBox="1"/>
          <p:nvPr/>
        </p:nvSpPr>
        <p:spPr>
          <a:xfrm>
            <a:off x="5140177" y="7701536"/>
            <a:ext cx="12578361" cy="1919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Consolidation of positions to create a Program Manager for Recreation Operations and Member Services</a:t>
            </a:r>
          </a:p>
          <a:p>
            <a:pPr marL="457200" marR="0" lvl="0" indent="-45720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Added a Graduate Assistant</a:t>
            </a:r>
          </a:p>
          <a:p>
            <a:pPr marL="753923" marR="0" lvl="1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59"/>
              </a:buClr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039E2A-2CC1-C749-39E1-4C2B80AE163D}"/>
              </a:ext>
            </a:extLst>
          </p:cNvPr>
          <p:cNvSpPr txBox="1"/>
          <p:nvPr/>
        </p:nvSpPr>
        <p:spPr>
          <a:xfrm>
            <a:off x="5140177" y="6918072"/>
            <a:ext cx="98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Campus Recreation and Wellness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F068143-A133-4845-0549-B469D6004386}"/>
              </a:ext>
            </a:extLst>
          </p:cNvPr>
          <p:cNvSpPr txBox="1">
            <a:spLocks/>
          </p:cNvSpPr>
          <p:nvPr/>
        </p:nvSpPr>
        <p:spPr>
          <a:xfrm>
            <a:off x="463338" y="3188714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Dean of Students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B96480-604A-1F4F-A233-862C03258B55}"/>
              </a:ext>
            </a:extLst>
          </p:cNvPr>
          <p:cNvSpPr/>
          <p:nvPr/>
        </p:nvSpPr>
        <p:spPr>
          <a:xfrm>
            <a:off x="596840" y="3140075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9B0F9DF-1A2F-E760-34C5-84BEA81FDDBB}"/>
              </a:ext>
            </a:extLst>
          </p:cNvPr>
          <p:cNvSpPr txBox="1">
            <a:spLocks/>
          </p:cNvSpPr>
          <p:nvPr/>
        </p:nvSpPr>
        <p:spPr>
          <a:xfrm>
            <a:off x="427441" y="4331133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Health Services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C531B7-798E-5E2B-EDC0-60E54A8C43F4}"/>
              </a:ext>
            </a:extLst>
          </p:cNvPr>
          <p:cNvSpPr/>
          <p:nvPr/>
        </p:nvSpPr>
        <p:spPr>
          <a:xfrm>
            <a:off x="560943" y="4282494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18165A4-E7FF-91E5-E535-050AB7517964}"/>
              </a:ext>
            </a:extLst>
          </p:cNvPr>
          <p:cNvSpPr txBox="1">
            <a:spLocks/>
          </p:cNvSpPr>
          <p:nvPr/>
        </p:nvSpPr>
        <p:spPr>
          <a:xfrm>
            <a:off x="442862" y="5474714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Military and Veterans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429623-02DC-4669-162F-AB1807CFBAA3}"/>
              </a:ext>
            </a:extLst>
          </p:cNvPr>
          <p:cNvSpPr/>
          <p:nvPr/>
        </p:nvSpPr>
        <p:spPr>
          <a:xfrm>
            <a:off x="576364" y="5426075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DCF989C-D197-9052-8AE3-3042EC2F6675}"/>
              </a:ext>
            </a:extLst>
          </p:cNvPr>
          <p:cNvSpPr txBox="1">
            <a:spLocks/>
          </p:cNvSpPr>
          <p:nvPr/>
        </p:nvSpPr>
        <p:spPr>
          <a:xfrm>
            <a:off x="397764" y="6569075"/>
            <a:ext cx="3429215" cy="691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ONSP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01370A2-1DF0-8CF3-E587-06B814580BA1}"/>
              </a:ext>
            </a:extLst>
          </p:cNvPr>
          <p:cNvSpPr/>
          <p:nvPr/>
        </p:nvSpPr>
        <p:spPr>
          <a:xfrm>
            <a:off x="531266" y="6569439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7CB4EC70-FF60-E2A7-7649-8A606384AE2A}"/>
              </a:ext>
            </a:extLst>
          </p:cNvPr>
          <p:cNvSpPr txBox="1">
            <a:spLocks/>
          </p:cNvSpPr>
          <p:nvPr/>
        </p:nvSpPr>
        <p:spPr>
          <a:xfrm>
            <a:off x="427441" y="7254875"/>
            <a:ext cx="3429215" cy="691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OSIL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2D5F75-6B90-2B7B-7A2B-C364A3C493EB}"/>
              </a:ext>
            </a:extLst>
          </p:cNvPr>
          <p:cNvSpPr/>
          <p:nvPr/>
        </p:nvSpPr>
        <p:spPr>
          <a:xfrm>
            <a:off x="560943" y="7255239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C08711C8-2707-82E7-0535-4416D84B39EB}"/>
              </a:ext>
            </a:extLst>
          </p:cNvPr>
          <p:cNvSpPr txBox="1">
            <a:spLocks/>
          </p:cNvSpPr>
          <p:nvPr/>
        </p:nvSpPr>
        <p:spPr>
          <a:xfrm>
            <a:off x="463338" y="7940675"/>
            <a:ext cx="3429215" cy="691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CMHC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A29728E-AF21-924E-0239-CDC3BA0358DB}"/>
              </a:ext>
            </a:extLst>
          </p:cNvPr>
          <p:cNvSpPr/>
          <p:nvPr/>
        </p:nvSpPr>
        <p:spPr>
          <a:xfrm>
            <a:off x="596840" y="7941039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B09D46-FA35-FE35-46D1-D2133472EF8D}"/>
              </a:ext>
            </a:extLst>
          </p:cNvPr>
          <p:cNvSpPr txBox="1">
            <a:spLocks/>
          </p:cNvSpPr>
          <p:nvPr/>
        </p:nvSpPr>
        <p:spPr>
          <a:xfrm>
            <a:off x="442862" y="8675114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Student Media and Comms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E36D1A1-D983-36C7-2A84-AA0A381AF882}"/>
              </a:ext>
            </a:extLst>
          </p:cNvPr>
          <p:cNvSpPr/>
          <p:nvPr/>
        </p:nvSpPr>
        <p:spPr>
          <a:xfrm>
            <a:off x="576364" y="8626475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426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E6D83-1D90-696D-4D14-429D65FB1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20876E-B7B5-2972-BD2A-3B9727A153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338" y="162948"/>
            <a:ext cx="3429215" cy="691127"/>
          </a:xfrm>
        </p:spPr>
        <p:txBody>
          <a:bodyPr/>
          <a:lstStyle/>
          <a:p>
            <a:r>
              <a:rPr lang="en-US" dirty="0"/>
              <a:t>SHRL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E220F-823E-8DBA-DF59-3B61C3DA45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338" y="926451"/>
            <a:ext cx="3429215" cy="691078"/>
          </a:xfrm>
        </p:spPr>
        <p:txBody>
          <a:bodyPr/>
          <a:lstStyle/>
          <a:p>
            <a:r>
              <a:rPr lang="en-US" dirty="0"/>
              <a:t>Campus Recreation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4ECDD-B784-4495-71E4-B03D31BAA9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3338" y="2047566"/>
            <a:ext cx="3429215" cy="691078"/>
          </a:xfrm>
        </p:spPr>
        <p:txBody>
          <a:bodyPr/>
          <a:lstStyle/>
          <a:p>
            <a:r>
              <a:rPr lang="en-US" dirty="0"/>
              <a:t>Career Development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93DD62B-8F86-FDC3-894D-834619E0F98F}"/>
              </a:ext>
            </a:extLst>
          </p:cNvPr>
          <p:cNvSpPr/>
          <p:nvPr/>
        </p:nvSpPr>
        <p:spPr>
          <a:xfrm>
            <a:off x="596840" y="163312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5D4C40-8340-4634-2E45-ECFD3E568DA8}"/>
              </a:ext>
            </a:extLst>
          </p:cNvPr>
          <p:cNvSpPr/>
          <p:nvPr/>
        </p:nvSpPr>
        <p:spPr>
          <a:xfrm>
            <a:off x="596840" y="853494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873D355-3E9F-15E1-CC23-709792DFD637}"/>
              </a:ext>
            </a:extLst>
          </p:cNvPr>
          <p:cNvSpPr/>
          <p:nvPr/>
        </p:nvSpPr>
        <p:spPr>
          <a:xfrm>
            <a:off x="596840" y="1998927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F12984-4B18-068D-C3C0-801363B56CDB}"/>
              </a:ext>
            </a:extLst>
          </p:cNvPr>
          <p:cNvSpPr txBox="1"/>
          <p:nvPr/>
        </p:nvSpPr>
        <p:spPr>
          <a:xfrm>
            <a:off x="5210851" y="4634214"/>
            <a:ext cx="12578361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Adjusted a Coordinator to a Graduate Assistant to support Employer Relations</a:t>
            </a: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32CF77-37BC-AFC0-FC9D-44CD52CCD949}"/>
              </a:ext>
            </a:extLst>
          </p:cNvPr>
          <p:cNvSpPr txBox="1"/>
          <p:nvPr/>
        </p:nvSpPr>
        <p:spPr>
          <a:xfrm>
            <a:off x="5240398" y="3928551"/>
            <a:ext cx="98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Center for Career Development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20F57C-4283-751A-7172-BE9B67D3A8F3}"/>
              </a:ext>
            </a:extLst>
          </p:cNvPr>
          <p:cNvSpPr txBox="1"/>
          <p:nvPr/>
        </p:nvSpPr>
        <p:spPr>
          <a:xfrm>
            <a:off x="5104280" y="6852153"/>
            <a:ext cx="12578361" cy="2375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Incorporated Basic Needs and Food Access Programs</a:t>
            </a:r>
          </a:p>
          <a:p>
            <a:pPr marL="457200" marR="0" lvl="0" indent="-45720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Annabelle Camero will transition to DOS to continue supporting the basic needs persistence grant</a:t>
            </a:r>
          </a:p>
          <a:p>
            <a:pPr marL="457200" marR="0" lvl="0" indent="-45720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Jaime Richeson will serve in a joint position of Residence Hall Director and Student Conduct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1B7450-D1F7-5C50-4CDD-D7D619D2D8B6}"/>
              </a:ext>
            </a:extLst>
          </p:cNvPr>
          <p:cNvSpPr txBox="1"/>
          <p:nvPr/>
        </p:nvSpPr>
        <p:spPr>
          <a:xfrm>
            <a:off x="5140177" y="6144267"/>
            <a:ext cx="98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Dean of Students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F203FED-2174-CA5E-BEC4-D546DE9EAA6D}"/>
              </a:ext>
            </a:extLst>
          </p:cNvPr>
          <p:cNvSpPr txBox="1">
            <a:spLocks/>
          </p:cNvSpPr>
          <p:nvPr/>
        </p:nvSpPr>
        <p:spPr>
          <a:xfrm>
            <a:off x="463338" y="3188714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Dean of Students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B5B99D-C339-3668-DE73-37B567B7F129}"/>
              </a:ext>
            </a:extLst>
          </p:cNvPr>
          <p:cNvSpPr/>
          <p:nvPr/>
        </p:nvSpPr>
        <p:spPr>
          <a:xfrm>
            <a:off x="596840" y="3140075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49D2C4E-56C0-21B7-CFB5-A3E1F1BB0A9D}"/>
              </a:ext>
            </a:extLst>
          </p:cNvPr>
          <p:cNvSpPr txBox="1">
            <a:spLocks/>
          </p:cNvSpPr>
          <p:nvPr/>
        </p:nvSpPr>
        <p:spPr>
          <a:xfrm>
            <a:off x="427441" y="4331133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Health Services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35ADFF8-C032-ECBE-706D-FDBFE7F9B776}"/>
              </a:ext>
            </a:extLst>
          </p:cNvPr>
          <p:cNvSpPr/>
          <p:nvPr/>
        </p:nvSpPr>
        <p:spPr>
          <a:xfrm>
            <a:off x="560943" y="4282494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28A4619-5134-79A0-01FB-9B89FBB5802C}"/>
              </a:ext>
            </a:extLst>
          </p:cNvPr>
          <p:cNvSpPr txBox="1">
            <a:spLocks/>
          </p:cNvSpPr>
          <p:nvPr/>
        </p:nvSpPr>
        <p:spPr>
          <a:xfrm>
            <a:off x="442862" y="5474714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Military and Veterans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117D01F-8179-495D-8AC3-71E045DB9B20}"/>
              </a:ext>
            </a:extLst>
          </p:cNvPr>
          <p:cNvSpPr/>
          <p:nvPr/>
        </p:nvSpPr>
        <p:spPr>
          <a:xfrm>
            <a:off x="576364" y="5426075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B92033C9-A0FF-9F3E-4A7F-561F323E1A71}"/>
              </a:ext>
            </a:extLst>
          </p:cNvPr>
          <p:cNvSpPr txBox="1">
            <a:spLocks/>
          </p:cNvSpPr>
          <p:nvPr/>
        </p:nvSpPr>
        <p:spPr>
          <a:xfrm>
            <a:off x="397764" y="6569075"/>
            <a:ext cx="3429215" cy="691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ONSP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98D2320-FE93-5D0C-8D5D-A8865D4C5A28}"/>
              </a:ext>
            </a:extLst>
          </p:cNvPr>
          <p:cNvSpPr/>
          <p:nvPr/>
        </p:nvSpPr>
        <p:spPr>
          <a:xfrm>
            <a:off x="531266" y="6569439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E0196B85-78E9-980E-663C-97526CDC2CBE}"/>
              </a:ext>
            </a:extLst>
          </p:cNvPr>
          <p:cNvSpPr txBox="1">
            <a:spLocks/>
          </p:cNvSpPr>
          <p:nvPr/>
        </p:nvSpPr>
        <p:spPr>
          <a:xfrm>
            <a:off x="427441" y="7254875"/>
            <a:ext cx="3429215" cy="691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OSIL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A7323FE-0904-B95E-1137-602763BDA612}"/>
              </a:ext>
            </a:extLst>
          </p:cNvPr>
          <p:cNvSpPr/>
          <p:nvPr/>
        </p:nvSpPr>
        <p:spPr>
          <a:xfrm>
            <a:off x="560943" y="7255239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BC07F7F3-1537-B34D-B1F3-5432CF62FC3A}"/>
              </a:ext>
            </a:extLst>
          </p:cNvPr>
          <p:cNvSpPr txBox="1">
            <a:spLocks/>
          </p:cNvSpPr>
          <p:nvPr/>
        </p:nvSpPr>
        <p:spPr>
          <a:xfrm>
            <a:off x="463338" y="7940675"/>
            <a:ext cx="3429215" cy="691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CMHC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ECB9AF1-14EC-42D0-C52E-DD41340C6525}"/>
              </a:ext>
            </a:extLst>
          </p:cNvPr>
          <p:cNvSpPr/>
          <p:nvPr/>
        </p:nvSpPr>
        <p:spPr>
          <a:xfrm>
            <a:off x="596840" y="7941039"/>
            <a:ext cx="3141266" cy="5654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57167062-27C7-DD00-DE03-1DA032D3F1DF}"/>
              </a:ext>
            </a:extLst>
          </p:cNvPr>
          <p:cNvSpPr txBox="1">
            <a:spLocks/>
          </p:cNvSpPr>
          <p:nvPr/>
        </p:nvSpPr>
        <p:spPr>
          <a:xfrm>
            <a:off x="442862" y="8675114"/>
            <a:ext cx="3429215" cy="6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2968" kern="1200">
                <a:solidFill>
                  <a:schemeClr val="bg1"/>
                </a:solidFill>
                <a:latin typeface="IBM Plex Mono" panose="020B0509050203000203" pitchFamily="49" charset="0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Mono" panose="020B0509050203000203" pitchFamily="49" charset="0"/>
                <a:ea typeface="+mn-ea"/>
                <a:cs typeface="+mn-cs"/>
              </a:rPr>
              <a:t>Student Media and Comms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A4EC750-A63B-8379-5880-4A0393793D57}"/>
              </a:ext>
            </a:extLst>
          </p:cNvPr>
          <p:cNvSpPr/>
          <p:nvPr/>
        </p:nvSpPr>
        <p:spPr>
          <a:xfrm>
            <a:off x="576364" y="8626475"/>
            <a:ext cx="3141266" cy="9911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2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FF246D-0511-D6AB-B9CC-59872465C534}"/>
              </a:ext>
            </a:extLst>
          </p:cNvPr>
          <p:cNvSpPr txBox="1"/>
          <p:nvPr/>
        </p:nvSpPr>
        <p:spPr>
          <a:xfrm>
            <a:off x="5232752" y="624600"/>
            <a:ext cx="99246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DEPARTMENT UPDATES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E8B28F-9930-9F3B-ADE5-DE4B3E54F649}"/>
              </a:ext>
            </a:extLst>
          </p:cNvPr>
          <p:cNvSpPr txBox="1"/>
          <p:nvPr/>
        </p:nvSpPr>
        <p:spPr>
          <a:xfrm>
            <a:off x="5232752" y="2768831"/>
            <a:ext cx="13887097" cy="59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1" u="none" strike="noStrike" kern="1200" cap="none" spc="0" normalizeH="0" baseline="0" noProof="0" dirty="0">
                <a:ln>
                  <a:noFill/>
                </a:ln>
                <a:solidFill>
                  <a:srgbClr val="00B259"/>
                </a:solidFill>
                <a:effectLst/>
                <a:uLnTx/>
                <a:uFillTx/>
                <a:latin typeface="Libre Baskerville" panose="02000000000000000000" pitchFamily="2" charset="0"/>
                <a:ea typeface="+mn-ea"/>
                <a:cs typeface="+mn-cs"/>
              </a:rPr>
              <a:t>High level staffing and programmatic changes</a:t>
            </a:r>
          </a:p>
        </p:txBody>
      </p:sp>
    </p:spTree>
    <p:extLst>
      <p:ext uri="{BB962C8B-B14F-4D97-AF65-F5344CB8AC3E}">
        <p14:creationId xmlns:p14="http://schemas.microsoft.com/office/powerpoint/2010/main" val="3339034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003767"/>
      </a:dk2>
      <a:lt2>
        <a:srgbClr val="FFF6DC"/>
      </a:lt2>
      <a:accent1>
        <a:srgbClr val="0078AE"/>
      </a:accent1>
      <a:accent2>
        <a:srgbClr val="00B259"/>
      </a:accent2>
      <a:accent3>
        <a:srgbClr val="00381E"/>
      </a:accent3>
      <a:accent4>
        <a:srgbClr val="ADE95B"/>
      </a:accent4>
      <a:accent5>
        <a:srgbClr val="62C9E2"/>
      </a:accent5>
      <a:accent6>
        <a:srgbClr val="4EA72E"/>
      </a:accent6>
      <a:hlink>
        <a:srgbClr val="0078AE"/>
      </a:hlink>
      <a:folHlink>
        <a:srgbClr val="00376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1B3E45A9123A4A8A4A2C55A6DF9C54" ma:contentTypeVersion="9" ma:contentTypeDescription="Create a new document." ma:contentTypeScope="" ma:versionID="8a54a0839b4ed20e4051dfb133aa7ad2">
  <xsd:schema xmlns:xsd="http://www.w3.org/2001/XMLSchema" xmlns:xs="http://www.w3.org/2001/XMLSchema" xmlns:p="http://schemas.microsoft.com/office/2006/metadata/properties" xmlns:ns2="2b0919f6-0a0c-4805-a059-102cc18601d6" targetNamespace="http://schemas.microsoft.com/office/2006/metadata/properties" ma:root="true" ma:fieldsID="4b1c3dcbb65aae94984136dd7babaaa5" ns2:_="">
    <xsd:import namespace="2b0919f6-0a0c-4805-a059-102cc18601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919f6-0a0c-4805-a059-102cc18601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0C04D3-DA27-40DF-BF3D-30AC094412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011EDC-CDA6-4F04-9BB6-91449DD66A38}">
  <ds:schemaRefs>
    <ds:schemaRef ds:uri="http://schemas.microsoft.com/office/2006/metadata/properties"/>
    <ds:schemaRef ds:uri="http://schemas.microsoft.com/office/infopath/2007/PartnerControls"/>
    <ds:schemaRef ds:uri="3df52c9b-d724-4e2d-b991-50ee683a3333"/>
    <ds:schemaRef ds:uri="5ac8d4be-f3c3-4b47-8f3b-4c82255c077e"/>
  </ds:schemaRefs>
</ds:datastoreItem>
</file>

<file path=customXml/itemProps3.xml><?xml version="1.0" encoding="utf-8"?>
<ds:datastoreItem xmlns:ds="http://schemas.openxmlformats.org/officeDocument/2006/customXml" ds:itemID="{AB34238C-CA37-426F-8319-0DFE6E48588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4623</TotalTime>
  <Words>946</Words>
  <Application>Microsoft Office PowerPoint</Application>
  <PresentationFormat>Custom</PresentationFormat>
  <Paragraphs>222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DM Sans</vt:lpstr>
      <vt:lpstr>IBM Plex Mono</vt:lpstr>
      <vt:lpstr>ITC Garamond Std Book Cond</vt:lpstr>
      <vt:lpstr>Libre Baskerville</vt:lpstr>
      <vt:lpstr>Open Sans</vt:lpstr>
      <vt:lpstr>Office Theme</vt:lpstr>
      <vt:lpstr>1_Office Theme</vt:lpstr>
      <vt:lpstr>PowerPoint Presentation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Projection Chart</vt:lpstr>
      <vt:lpstr>FY 25 YEAR END</vt:lpstr>
      <vt:lpstr>HOW WILL YOU DECIDE?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Price, Jaime S</dc:creator>
  <cp:lastModifiedBy>Powellson, Tina</cp:lastModifiedBy>
  <cp:revision>7</cp:revision>
  <dcterms:created xsi:type="dcterms:W3CDTF">2024-10-24T22:04:17Z</dcterms:created>
  <dcterms:modified xsi:type="dcterms:W3CDTF">2025-10-16T14:11:27Z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2024-10-24T00:00:00Z</vt:filetime>
  </property>
  <property fmtid="{D5CDD505-2E9C-101B-9397-08002B2CF9AE}" pid="3" name="Creator">
    <vt:lpwstr>Adobe InDesign 20.0 (Windows)</vt:lpwstr>
  </property>
  <property fmtid="{D5CDD505-2E9C-101B-9397-08002B2CF9AE}" pid="4" name="LastSaved">
    <vt:filetime>2024-10-24T00:00:00Z</vt:filetime>
  </property>
  <property fmtid="{D5CDD505-2E9C-101B-9397-08002B2CF9AE}" pid="5" name="Producer">
    <vt:lpwstr>Adobe PDF Library 17.0</vt:lpwstr>
  </property>
  <property fmtid="{D5CDD505-2E9C-101B-9397-08002B2CF9AE}" pid="6" name="MediaServiceImageTags">
    <vt:lpwstr/>
  </property>
  <property fmtid="{D5CDD505-2E9C-101B-9397-08002B2CF9AE}" pid="7" name="ContentTypeId">
    <vt:lpwstr>0x0101000F1B3E45A9123A4A8A4A2C55A6DF9C54</vt:lpwstr>
  </property>
</Properties>
</file>