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2" r:id="rId5"/>
  </p:sldMasterIdLst>
  <p:handoutMasterIdLst>
    <p:handoutMasterId r:id="rId18"/>
  </p:handoutMasterIdLst>
  <p:sldIdLst>
    <p:sldId id="256" r:id="rId6"/>
    <p:sldId id="266" r:id="rId7"/>
    <p:sldId id="4194" r:id="rId8"/>
    <p:sldId id="4200" r:id="rId9"/>
    <p:sldId id="4204" r:id="rId10"/>
    <p:sldId id="4203" r:id="rId11"/>
    <p:sldId id="4198" r:id="rId12"/>
    <p:sldId id="4197" r:id="rId13"/>
    <p:sldId id="4201" r:id="rId14"/>
    <p:sldId id="4202" r:id="rId15"/>
    <p:sldId id="4199" r:id="rId16"/>
    <p:sldId id="265" r:id="rId17"/>
  </p:sldIdLst>
  <p:sldSz cx="12192000" cy="6858000"/>
  <p:notesSz cx="6858000" cy="9144000"/>
  <p:embeddedFontLst>
    <p:embeddedFont>
      <p:font typeface="DM Sans 18pt Medium" pitchFamily="2" charset="0"/>
      <p:regular r:id="rId19"/>
      <p:italic r:id="rId20"/>
    </p:embeddedFont>
    <p:embeddedFont>
      <p:font typeface="DM Sans 36pt Black" pitchFamily="2" charset="0"/>
      <p:bold r:id="rId21"/>
      <p:boldItalic r:id="rId22"/>
    </p:embeddedFont>
    <p:embeddedFont>
      <p:font typeface="DM Sans 36pt ExtraBold" pitchFamily="2" charset="0"/>
      <p:bold r:id="rId23"/>
      <p:boldItalic r:id="rId24"/>
    </p:embeddedFont>
    <p:embeddedFont>
      <p:font typeface="IBM Plex Mono" panose="020B0509050203000203" pitchFamily="49" charset="0"/>
      <p:regular r:id="rId25"/>
      <p:bold r:id="rId26"/>
      <p:italic r:id="rId27"/>
      <p:boldItalic r:id="rId28"/>
    </p:embeddedFont>
    <p:embeddedFont>
      <p:font typeface="IBM Plex Mono Medium" panose="020B0609050203000203" pitchFamily="49" charset="0"/>
      <p:regular r:id="rId29"/>
      <p:italic r:id="rId30"/>
    </p:embeddedFont>
    <p:embeddedFont>
      <p:font typeface="ITC Garamond Std Book Cond" panose="02020606060506020304" pitchFamily="18" charset="0"/>
      <p:regular r:id="rId31"/>
      <p:bold r:id="rId32"/>
      <p:italic r:id="rId33"/>
    </p:embeddedFont>
    <p:embeddedFont>
      <p:font typeface="Libre Baskerville" panose="02000000000000000000" pitchFamily="2" charset="0"/>
      <p:regular r:id="rId34"/>
      <p:bold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3D2BEF-CC04-431E-B3AD-F4276D32334C}">
          <p14:sldIdLst>
            <p14:sldId id="256"/>
            <p14:sldId id="266"/>
            <p14:sldId id="4194"/>
            <p14:sldId id="4200"/>
            <p14:sldId id="4204"/>
            <p14:sldId id="4203"/>
            <p14:sldId id="4198"/>
            <p14:sldId id="4197"/>
            <p14:sldId id="4201"/>
            <p14:sldId id="4202"/>
            <p14:sldId id="4199"/>
            <p14:sldId id="265"/>
          </p14:sldIdLst>
        </p14:section>
      </p14:sectionLst>
    </p:ext>
    <p:ext uri="{EFAFB233-063F-42B5-8137-9DF3F51BA10A}">
      <p15:sldGuideLst xmlns:p15="http://schemas.microsoft.com/office/powerpoint/2012/main">
        <p15:guide id="1" orient="horz" pos="15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0"/>
    <a:srgbClr val="6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p:normalViewPr>
  <p:slideViewPr>
    <p:cSldViewPr snapToGrid="0" showGuides="1">
      <p:cViewPr varScale="1">
        <p:scale>
          <a:sx n="111" d="100"/>
          <a:sy n="111" d="100"/>
        </p:scale>
        <p:origin x="474" y="108"/>
      </p:cViewPr>
      <p:guideLst>
        <p:guide orient="horz" pos="1536"/>
        <p:guide pos="3840"/>
      </p:guideLst>
    </p:cSldViewPr>
  </p:slideViewPr>
  <p:notesTextViewPr>
    <p:cViewPr>
      <p:scale>
        <a:sx n="1" d="1"/>
        <a:sy n="1" d="1"/>
      </p:scale>
      <p:origin x="0" y="0"/>
    </p:cViewPr>
  </p:notesTextViewPr>
  <p:notesViewPr>
    <p:cSldViewPr snapToGrid="0" showGuides="1">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100000">
                    <a:schemeClr val="accent1">
                      <a:shade val="65000"/>
                      <a:lumMod val="60000"/>
                      <a:lumOff val="40000"/>
                    </a:schemeClr>
                  </a:gs>
                  <a:gs pos="0">
                    <a:schemeClr val="accent1">
                      <a:shade val="65000"/>
                    </a:schemeClr>
                  </a:gs>
                </a:gsLst>
                <a:lin ang="5400000" scaled="0"/>
              </a:gradFill>
              <a:ln w="19050">
                <a:solidFill>
                  <a:schemeClr val="lt1"/>
                </a:solidFill>
              </a:ln>
              <a:effectLst/>
            </c:spPr>
            <c:extLst>
              <c:ext xmlns:c16="http://schemas.microsoft.com/office/drawing/2014/chart" uri="{C3380CC4-5D6E-409C-BE32-E72D297353CC}">
                <c16:uniqueId val="{00000001-F73F-4751-8EA1-49F1DEBE783B}"/>
              </c:ext>
            </c:extLst>
          </c:dPt>
          <c:dPt>
            <c:idx val="1"/>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3-F73F-4751-8EA1-49F1DEBE783B}"/>
              </c:ext>
            </c:extLst>
          </c:dPt>
          <c:dPt>
            <c:idx val="2"/>
            <c:bubble3D val="0"/>
            <c:spPr>
              <a:gradFill>
                <a:gsLst>
                  <a:gs pos="100000">
                    <a:schemeClr val="accent1">
                      <a:tint val="65000"/>
                      <a:lumMod val="60000"/>
                      <a:lumOff val="40000"/>
                    </a:schemeClr>
                  </a:gs>
                  <a:gs pos="0">
                    <a:schemeClr val="accent1">
                      <a:tint val="65000"/>
                    </a:schemeClr>
                  </a:gs>
                </a:gsLst>
                <a:lin ang="5400000" scaled="0"/>
              </a:gradFill>
              <a:ln w="19050">
                <a:solidFill>
                  <a:schemeClr val="lt1"/>
                </a:solidFill>
              </a:ln>
              <a:effectLst/>
            </c:spPr>
            <c:extLst>
              <c:ext xmlns:c16="http://schemas.microsoft.com/office/drawing/2014/chart" uri="{C3380CC4-5D6E-409C-BE32-E72D297353CC}">
                <c16:uniqueId val="{00000005-F73F-4751-8EA1-49F1DEBE783B}"/>
              </c:ext>
            </c:extLst>
          </c:dPt>
          <c:dLbls>
            <c:spPr>
              <a:noFill/>
              <a:ln>
                <a:noFill/>
              </a:ln>
              <a:effectLst/>
            </c:spPr>
            <c:txPr>
              <a:bodyPr rot="0" spcFirstLastPara="1" vertOverflow="ellipsis" vert="horz" wrap="square" anchor="ctr" anchorCtr="1"/>
              <a:lstStyle/>
              <a:p>
                <a:pPr>
                  <a:defRPr sz="1197" b="0" i="0" u="none" strike="noStrike" kern="1200" baseline="0">
                    <a:solidFill>
                      <a:srgbClr val="003A6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Student Wages</c:v>
                </c:pt>
                <c:pt idx="1">
                  <c:v>Programming &amp; Events</c:v>
                </c:pt>
                <c:pt idx="2">
                  <c:v>Outreach &amp; Supplies</c:v>
                </c:pt>
              </c:strCache>
            </c:strRef>
          </c:cat>
          <c:val>
            <c:numRef>
              <c:f>Sheet1!$B$2:$B$4</c:f>
              <c:numCache>
                <c:formatCode>0%</c:formatCode>
                <c:ptCount val="3"/>
                <c:pt idx="0">
                  <c:v>0.65</c:v>
                </c:pt>
                <c:pt idx="1">
                  <c:v>0.25</c:v>
                </c:pt>
                <c:pt idx="2">
                  <c:v>0.1</c:v>
                </c:pt>
              </c:numCache>
            </c:numRef>
          </c:val>
          <c:extLst>
            <c:ext xmlns:c16="http://schemas.microsoft.com/office/drawing/2014/chart" uri="{C3380CC4-5D6E-409C-BE32-E72D297353CC}">
              <c16:uniqueId val="{00000000-CA91-45EE-A841-BDA2C2C3CE6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rgbClr val="003A60"/>
                </a:solidFill>
                <a:latin typeface="+mj-lt"/>
                <a:ea typeface="+mj-ea"/>
                <a:cs typeface="+mj-cs"/>
              </a:defRPr>
            </a:pPr>
            <a:r>
              <a:rPr lang="en-US" dirty="0"/>
              <a:t>PROGRAMMING</a:t>
            </a:r>
          </a:p>
        </c:rich>
      </c:tx>
      <c:layout>
        <c:manualLayout>
          <c:xMode val="edge"/>
          <c:yMode val="edge"/>
          <c:x val="0.13555030384875083"/>
          <c:y val="3.743414023064736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rgbClr val="003A60"/>
              </a:solidFill>
              <a:latin typeface="+mj-lt"/>
              <a:ea typeface="+mj-ea"/>
              <a:cs typeface="+mj-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a:gsLst>
                  <a:gs pos="100000">
                    <a:schemeClr val="accent1">
                      <a:shade val="50000"/>
                      <a:lumMod val="60000"/>
                      <a:lumOff val="40000"/>
                    </a:schemeClr>
                  </a:gs>
                  <a:gs pos="0">
                    <a:schemeClr val="accent1">
                      <a:shade val="50000"/>
                    </a:schemeClr>
                  </a:gs>
                </a:gsLst>
                <a:lin ang="5400000" scaled="0"/>
              </a:gradFill>
              <a:ln w="19050">
                <a:solidFill>
                  <a:schemeClr val="lt1"/>
                </a:solidFill>
              </a:ln>
              <a:effectLst/>
            </c:spPr>
            <c:extLst>
              <c:ext xmlns:c16="http://schemas.microsoft.com/office/drawing/2014/chart" uri="{C3380CC4-5D6E-409C-BE32-E72D297353CC}">
                <c16:uniqueId val="{00000001-1889-4940-AD6F-BB86422B00A9}"/>
              </c:ext>
            </c:extLst>
          </c:dPt>
          <c:dPt>
            <c:idx val="1"/>
            <c:bubble3D val="0"/>
            <c:spPr>
              <a:gradFill>
                <a:gsLst>
                  <a:gs pos="100000">
                    <a:schemeClr val="accent1">
                      <a:shade val="70000"/>
                      <a:lumMod val="60000"/>
                      <a:lumOff val="40000"/>
                    </a:schemeClr>
                  </a:gs>
                  <a:gs pos="0">
                    <a:schemeClr val="accent1">
                      <a:shade val="70000"/>
                    </a:schemeClr>
                  </a:gs>
                </a:gsLst>
                <a:lin ang="5400000" scaled="0"/>
              </a:gradFill>
              <a:ln w="19050">
                <a:solidFill>
                  <a:schemeClr val="lt1"/>
                </a:solidFill>
              </a:ln>
              <a:effectLst/>
            </c:spPr>
            <c:extLst>
              <c:ext xmlns:c16="http://schemas.microsoft.com/office/drawing/2014/chart" uri="{C3380CC4-5D6E-409C-BE32-E72D297353CC}">
                <c16:uniqueId val="{00000003-1889-4940-AD6F-BB86422B00A9}"/>
              </c:ext>
            </c:extLst>
          </c:dPt>
          <c:dPt>
            <c:idx val="2"/>
            <c:bubble3D val="0"/>
            <c:spPr>
              <a:gradFill>
                <a:gsLst>
                  <a:gs pos="100000">
                    <a:schemeClr val="accent1">
                      <a:shade val="90000"/>
                      <a:lumMod val="60000"/>
                      <a:lumOff val="40000"/>
                    </a:schemeClr>
                  </a:gs>
                  <a:gs pos="0">
                    <a:schemeClr val="accent1">
                      <a:shade val="90000"/>
                    </a:schemeClr>
                  </a:gs>
                </a:gsLst>
                <a:lin ang="5400000" scaled="0"/>
              </a:gradFill>
              <a:ln w="19050">
                <a:solidFill>
                  <a:schemeClr val="lt1"/>
                </a:solidFill>
              </a:ln>
              <a:effectLst/>
            </c:spPr>
            <c:extLst>
              <c:ext xmlns:c16="http://schemas.microsoft.com/office/drawing/2014/chart" uri="{C3380CC4-5D6E-409C-BE32-E72D297353CC}">
                <c16:uniqueId val="{00000005-1889-4940-AD6F-BB86422B00A9}"/>
              </c:ext>
            </c:extLst>
          </c:dPt>
          <c:dPt>
            <c:idx val="3"/>
            <c:bubble3D val="0"/>
            <c:spPr>
              <a:gradFill>
                <a:gsLst>
                  <a:gs pos="100000">
                    <a:schemeClr val="accent1">
                      <a:tint val="90000"/>
                      <a:lumMod val="60000"/>
                      <a:lumOff val="40000"/>
                    </a:schemeClr>
                  </a:gs>
                  <a:gs pos="0">
                    <a:schemeClr val="accent1">
                      <a:tint val="90000"/>
                    </a:schemeClr>
                  </a:gs>
                </a:gsLst>
                <a:lin ang="5400000" scaled="0"/>
              </a:gradFill>
              <a:ln w="19050">
                <a:solidFill>
                  <a:schemeClr val="lt1"/>
                </a:solidFill>
              </a:ln>
              <a:effectLst/>
            </c:spPr>
            <c:extLst>
              <c:ext xmlns:c16="http://schemas.microsoft.com/office/drawing/2014/chart" uri="{C3380CC4-5D6E-409C-BE32-E72D297353CC}">
                <c16:uniqueId val="{00000007-1889-4940-AD6F-BB86422B00A9}"/>
              </c:ext>
            </c:extLst>
          </c:dPt>
          <c:dPt>
            <c:idx val="4"/>
            <c:bubble3D val="0"/>
            <c:spPr>
              <a:gradFill>
                <a:gsLst>
                  <a:gs pos="100000">
                    <a:schemeClr val="accent1">
                      <a:tint val="70000"/>
                      <a:lumMod val="60000"/>
                      <a:lumOff val="40000"/>
                    </a:schemeClr>
                  </a:gs>
                  <a:gs pos="0">
                    <a:schemeClr val="accent1">
                      <a:tint val="70000"/>
                    </a:schemeClr>
                  </a:gs>
                </a:gsLst>
                <a:lin ang="5400000" scaled="0"/>
              </a:gradFill>
              <a:ln w="19050">
                <a:solidFill>
                  <a:schemeClr val="lt1"/>
                </a:solidFill>
              </a:ln>
              <a:effectLst/>
            </c:spPr>
            <c:extLst>
              <c:ext xmlns:c16="http://schemas.microsoft.com/office/drawing/2014/chart" uri="{C3380CC4-5D6E-409C-BE32-E72D297353CC}">
                <c16:uniqueId val="{00000009-1889-4940-AD6F-BB86422B00A9}"/>
              </c:ext>
            </c:extLst>
          </c:dPt>
          <c:dPt>
            <c:idx val="5"/>
            <c:bubble3D val="0"/>
            <c:spPr>
              <a:gradFill>
                <a:gsLst>
                  <a:gs pos="100000">
                    <a:schemeClr val="accent1">
                      <a:tint val="50000"/>
                      <a:lumMod val="60000"/>
                      <a:lumOff val="40000"/>
                    </a:schemeClr>
                  </a:gs>
                  <a:gs pos="0">
                    <a:schemeClr val="accent1">
                      <a:tint val="50000"/>
                    </a:schemeClr>
                  </a:gs>
                </a:gsLst>
                <a:lin ang="5400000" scaled="0"/>
              </a:gradFill>
              <a:ln w="19050">
                <a:solidFill>
                  <a:schemeClr val="lt1"/>
                </a:solidFill>
              </a:ln>
              <a:effectLst/>
            </c:spPr>
            <c:extLst>
              <c:ext xmlns:c16="http://schemas.microsoft.com/office/drawing/2014/chart" uri="{C3380CC4-5D6E-409C-BE32-E72D297353CC}">
                <c16:uniqueId val="{0000000B-1889-4940-AD6F-BB86422B00A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3A60"/>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2024 veterans Day</c:v>
                </c:pt>
                <c:pt idx="1">
                  <c:v>Boots To Suits</c:v>
                </c:pt>
                <c:pt idx="2">
                  <c:v>Military-Connected Celebration Dinner</c:v>
                </c:pt>
                <c:pt idx="3">
                  <c:v>Memorial Day Remembrance</c:v>
                </c:pt>
                <c:pt idx="4">
                  <c:v>Fall 2025 Military-Connected Info Session</c:v>
                </c:pt>
                <c:pt idx="5">
                  <c:v>VA Disability Workshop</c:v>
                </c:pt>
              </c:strCache>
            </c:strRef>
          </c:cat>
          <c:val>
            <c:numRef>
              <c:f>Sheet1!$B$2:$B$7</c:f>
              <c:numCache>
                <c:formatCode>General</c:formatCode>
                <c:ptCount val="6"/>
                <c:pt idx="0">
                  <c:v>130</c:v>
                </c:pt>
                <c:pt idx="1">
                  <c:v>11</c:v>
                </c:pt>
                <c:pt idx="2">
                  <c:v>167</c:v>
                </c:pt>
                <c:pt idx="3">
                  <c:v>30</c:v>
                </c:pt>
                <c:pt idx="4">
                  <c:v>44</c:v>
                </c:pt>
                <c:pt idx="5">
                  <c:v>44</c:v>
                </c:pt>
              </c:numCache>
            </c:numRef>
          </c:val>
          <c:extLst>
            <c:ext xmlns:c16="http://schemas.microsoft.com/office/drawing/2014/chart" uri="{C3380CC4-5D6E-409C-BE32-E72D297353CC}">
              <c16:uniqueId val="{00000000-B89C-49BB-9549-B0B613A0DEF2}"/>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249450365702536"/>
          <c:y val="7.3818945506797851E-2"/>
          <c:w val="0.44581080535329282"/>
          <c:h val="0.90245385210567042"/>
        </c:manualLayout>
      </c:layout>
      <c:overlay val="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6"/>
      </a:solidFill>
      <a:round/>
    </a:ln>
    <a:effectLst/>
  </c:spPr>
  <c:txPr>
    <a:bodyPr/>
    <a:lstStyle/>
    <a:p>
      <a:pPr>
        <a:defRPr>
          <a:solidFill>
            <a:srgbClr val="003A6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cap="all" spc="50" baseline="0">
                <a:solidFill>
                  <a:schemeClr val="dk1"/>
                </a:solidFill>
                <a:latin typeface="+mn-lt"/>
                <a:ea typeface="+mn-ea"/>
                <a:cs typeface="+mn-cs"/>
              </a:defRPr>
            </a:pPr>
            <a:r>
              <a:rPr lang="en-US" b="1" dirty="0">
                <a:solidFill>
                  <a:schemeClr val="accent2"/>
                </a:solidFill>
                <a:latin typeface="+mj-lt"/>
              </a:rPr>
              <a:t>Certifications</a:t>
            </a:r>
            <a:r>
              <a:rPr lang="en-US" b="1" dirty="0">
                <a:solidFill>
                  <a:schemeClr val="accent2"/>
                </a:solidFill>
              </a:rPr>
              <a:t> </a:t>
            </a:r>
            <a:r>
              <a:rPr lang="en-US" b="1" dirty="0">
                <a:solidFill>
                  <a:schemeClr val="accent2"/>
                </a:solidFill>
                <a:latin typeface="+mj-lt"/>
              </a:rPr>
              <a:t>Processed</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dk1"/>
              </a:solidFill>
              <a:latin typeface="+mn-lt"/>
              <a:ea typeface="+mn-ea"/>
              <a:cs typeface="+mn-cs"/>
            </a:defRPr>
          </a:pPr>
          <a:endParaRPr lang="en-US"/>
        </a:p>
      </c:txPr>
    </c:title>
    <c:autoTitleDeleted val="0"/>
    <c:plotArea>
      <c:layout/>
      <c:barChart>
        <c:barDir val="bar"/>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cat>
            <c:strRef>
              <c:f>Sheet1!$A$3:$A$10</c:f>
              <c:strCache>
                <c:ptCount val="8"/>
                <c:pt idx="0">
                  <c:v>Chapter 30</c:v>
                </c:pt>
                <c:pt idx="1">
                  <c:v>Chapter 31</c:v>
                </c:pt>
                <c:pt idx="2">
                  <c:v>Chapter 33</c:v>
                </c:pt>
                <c:pt idx="3">
                  <c:v>Chapter 35</c:v>
                </c:pt>
                <c:pt idx="4">
                  <c:v>Hazlewood (Veterans)</c:v>
                </c:pt>
                <c:pt idx="5">
                  <c:v>Hazlewood (Legacy)</c:v>
                </c:pt>
                <c:pt idx="6">
                  <c:v>Hazlewood (100% Disabled)</c:v>
                </c:pt>
                <c:pt idx="7">
                  <c:v>Tuition Assistance</c:v>
                </c:pt>
              </c:strCache>
            </c:strRef>
          </c:cat>
          <c:val>
            <c:numRef>
              <c:f>Sheet1!$B$3:$B$10</c:f>
              <c:numCache>
                <c:formatCode>General</c:formatCode>
                <c:ptCount val="8"/>
                <c:pt idx="0">
                  <c:v>2</c:v>
                </c:pt>
                <c:pt idx="1">
                  <c:v>50</c:v>
                </c:pt>
                <c:pt idx="2">
                  <c:v>157</c:v>
                </c:pt>
                <c:pt idx="3">
                  <c:v>112</c:v>
                </c:pt>
                <c:pt idx="4">
                  <c:v>68</c:v>
                </c:pt>
                <c:pt idx="5">
                  <c:v>149</c:v>
                </c:pt>
                <c:pt idx="6">
                  <c:v>94</c:v>
                </c:pt>
                <c:pt idx="7">
                  <c:v>5</c:v>
                </c:pt>
              </c:numCache>
            </c:numRef>
          </c:val>
          <c:extLst>
            <c:ext xmlns:c16="http://schemas.microsoft.com/office/drawing/2014/chart" uri="{C3380CC4-5D6E-409C-BE32-E72D297353CC}">
              <c16:uniqueId val="{00000000-B67D-47DC-A4AD-9AB0ECDAAB03}"/>
            </c:ext>
          </c:extLst>
        </c:ser>
        <c:dLbls>
          <c:showLegendKey val="0"/>
          <c:showVal val="0"/>
          <c:showCatName val="0"/>
          <c:showSerName val="0"/>
          <c:showPercent val="0"/>
          <c:showBubbleSize val="0"/>
        </c:dLbls>
        <c:gapWidth val="326"/>
        <c:overlap val="-58"/>
        <c:axId val="666048591"/>
        <c:axId val="666048111"/>
      </c:barChart>
      <c:catAx>
        <c:axId val="666048591"/>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666048111"/>
        <c:crosses val="autoZero"/>
        <c:auto val="1"/>
        <c:lblAlgn val="ctr"/>
        <c:lblOffset val="100"/>
        <c:noMultiLvlLbl val="0"/>
      </c:catAx>
      <c:valAx>
        <c:axId val="666048111"/>
        <c:scaling>
          <c:orientation val="minMax"/>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666048591"/>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en-US" dirty="0">
                <a:solidFill>
                  <a:schemeClr val="accent2"/>
                </a:solidFill>
                <a:latin typeface="+mj-lt"/>
              </a:rPr>
              <a:t>CALLER TYPES</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a:gsLst>
                  <a:gs pos="100000">
                    <a:schemeClr val="accent1">
                      <a:shade val="65000"/>
                      <a:lumMod val="60000"/>
                      <a:lumOff val="40000"/>
                    </a:schemeClr>
                  </a:gs>
                  <a:gs pos="0">
                    <a:schemeClr val="accent1">
                      <a:shade val="65000"/>
                    </a:schemeClr>
                  </a:gs>
                </a:gsLst>
                <a:lin ang="5400000" scaled="0"/>
              </a:gradFill>
              <a:ln w="19050">
                <a:solidFill>
                  <a:schemeClr val="lt1"/>
                </a:solidFill>
              </a:ln>
              <a:effectLst/>
            </c:spPr>
            <c:extLst>
              <c:ext xmlns:c16="http://schemas.microsoft.com/office/drawing/2014/chart" uri="{C3380CC4-5D6E-409C-BE32-E72D297353CC}">
                <c16:uniqueId val="{00000001-4D60-4DBC-A3C6-48B1F9B26054}"/>
              </c:ext>
            </c:extLst>
          </c:dPt>
          <c:dPt>
            <c:idx val="1"/>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3-4D60-4DBC-A3C6-48B1F9B26054}"/>
              </c:ext>
            </c:extLst>
          </c:dPt>
          <c:dPt>
            <c:idx val="2"/>
            <c:bubble3D val="0"/>
            <c:spPr>
              <a:gradFill>
                <a:gsLst>
                  <a:gs pos="100000">
                    <a:schemeClr val="accent1">
                      <a:tint val="65000"/>
                      <a:lumMod val="60000"/>
                      <a:lumOff val="40000"/>
                    </a:schemeClr>
                  </a:gs>
                  <a:gs pos="0">
                    <a:schemeClr val="accent1">
                      <a:tint val="65000"/>
                    </a:schemeClr>
                  </a:gs>
                </a:gsLst>
                <a:lin ang="5400000" scaled="0"/>
              </a:gradFill>
              <a:ln w="19050">
                <a:solidFill>
                  <a:schemeClr val="lt1"/>
                </a:solidFill>
              </a:ln>
              <a:effectLst/>
            </c:spPr>
            <c:extLst>
              <c:ext xmlns:c16="http://schemas.microsoft.com/office/drawing/2014/chart" uri="{C3380CC4-5D6E-409C-BE32-E72D297353CC}">
                <c16:uniqueId val="{00000005-4D60-4DBC-A3C6-48B1F9B26054}"/>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Veteran</c:v>
                </c:pt>
                <c:pt idx="1">
                  <c:v>Dependent</c:v>
                </c:pt>
                <c:pt idx="2">
                  <c:v>Prospective</c:v>
                </c:pt>
              </c:strCache>
            </c:strRef>
          </c:cat>
          <c:val>
            <c:numRef>
              <c:f>Sheet1!$B$2:$B$4</c:f>
              <c:numCache>
                <c:formatCode>General</c:formatCode>
                <c:ptCount val="3"/>
                <c:pt idx="0">
                  <c:v>168</c:v>
                </c:pt>
                <c:pt idx="1">
                  <c:v>135</c:v>
                </c:pt>
                <c:pt idx="2">
                  <c:v>27</c:v>
                </c:pt>
              </c:numCache>
            </c:numRef>
          </c:val>
          <c:extLst>
            <c:ext xmlns:c16="http://schemas.microsoft.com/office/drawing/2014/chart" uri="{C3380CC4-5D6E-409C-BE32-E72D297353CC}">
              <c16:uniqueId val="{00000000-F411-4BDB-9C34-6E6A71DBD21A}"/>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en-US" dirty="0">
                <a:solidFill>
                  <a:schemeClr val="accent2"/>
                </a:solidFill>
                <a:latin typeface="+mj-lt"/>
              </a:rPr>
              <a:t>REASON FOR CALLING</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en-US"/>
        </a:p>
      </c:txPr>
    </c:title>
    <c:autoTitleDeleted val="0"/>
    <c:plotArea>
      <c:layout/>
      <c:pieChart>
        <c:varyColors val="1"/>
        <c:ser>
          <c:idx val="0"/>
          <c:order val="0"/>
          <c:tx>
            <c:strRef>
              <c:f>Sheet1!$B$1</c:f>
              <c:strCache>
                <c:ptCount val="1"/>
                <c:pt idx="0">
                  <c:v>REASON FOR CALLING</c:v>
                </c:pt>
              </c:strCache>
            </c:strRef>
          </c:tx>
          <c:dPt>
            <c:idx val="0"/>
            <c:bubble3D val="0"/>
            <c:spPr>
              <a:gradFill>
                <a:gsLst>
                  <a:gs pos="100000">
                    <a:schemeClr val="accent1">
                      <a:shade val="58000"/>
                      <a:lumMod val="60000"/>
                      <a:lumOff val="40000"/>
                    </a:schemeClr>
                  </a:gs>
                  <a:gs pos="0">
                    <a:schemeClr val="accent1">
                      <a:shade val="58000"/>
                    </a:schemeClr>
                  </a:gs>
                </a:gsLst>
                <a:lin ang="5400000" scaled="0"/>
              </a:gradFill>
              <a:ln w="19050">
                <a:solidFill>
                  <a:schemeClr val="lt1"/>
                </a:solidFill>
              </a:ln>
              <a:effectLst/>
            </c:spPr>
            <c:extLst>
              <c:ext xmlns:c16="http://schemas.microsoft.com/office/drawing/2014/chart" uri="{C3380CC4-5D6E-409C-BE32-E72D297353CC}">
                <c16:uniqueId val="{00000001-AA2D-45BF-ADDD-D2A6DD9F3C4F}"/>
              </c:ext>
            </c:extLst>
          </c:dPt>
          <c:dPt>
            <c:idx val="1"/>
            <c:bubble3D val="0"/>
            <c:spPr>
              <a:gradFill>
                <a:gsLst>
                  <a:gs pos="100000">
                    <a:schemeClr val="accent1">
                      <a:shade val="86000"/>
                      <a:lumMod val="60000"/>
                      <a:lumOff val="40000"/>
                    </a:schemeClr>
                  </a:gs>
                  <a:gs pos="0">
                    <a:schemeClr val="accent1">
                      <a:shade val="86000"/>
                    </a:schemeClr>
                  </a:gs>
                </a:gsLst>
                <a:lin ang="5400000" scaled="0"/>
              </a:gradFill>
              <a:ln w="19050">
                <a:solidFill>
                  <a:schemeClr val="lt1"/>
                </a:solidFill>
              </a:ln>
              <a:effectLst/>
            </c:spPr>
            <c:extLst>
              <c:ext xmlns:c16="http://schemas.microsoft.com/office/drawing/2014/chart" uri="{C3380CC4-5D6E-409C-BE32-E72D297353CC}">
                <c16:uniqueId val="{00000003-AA2D-45BF-ADDD-D2A6DD9F3C4F}"/>
              </c:ext>
            </c:extLst>
          </c:dPt>
          <c:dPt>
            <c:idx val="2"/>
            <c:bubble3D val="0"/>
            <c:spPr>
              <a:gradFill>
                <a:gsLst>
                  <a:gs pos="100000">
                    <a:schemeClr val="accent1">
                      <a:tint val="86000"/>
                      <a:lumMod val="60000"/>
                      <a:lumOff val="40000"/>
                    </a:schemeClr>
                  </a:gs>
                  <a:gs pos="0">
                    <a:schemeClr val="accent1">
                      <a:tint val="86000"/>
                    </a:schemeClr>
                  </a:gs>
                </a:gsLst>
                <a:lin ang="5400000" scaled="0"/>
              </a:gradFill>
              <a:ln w="19050">
                <a:solidFill>
                  <a:schemeClr val="lt1"/>
                </a:solidFill>
              </a:ln>
              <a:effectLst/>
            </c:spPr>
            <c:extLst>
              <c:ext xmlns:c16="http://schemas.microsoft.com/office/drawing/2014/chart" uri="{C3380CC4-5D6E-409C-BE32-E72D297353CC}">
                <c16:uniqueId val="{00000005-AA2D-45BF-ADDD-D2A6DD9F3C4F}"/>
              </c:ext>
            </c:extLst>
          </c:dPt>
          <c:dPt>
            <c:idx val="3"/>
            <c:bubble3D val="0"/>
            <c:spPr>
              <a:gradFill>
                <a:gsLst>
                  <a:gs pos="100000">
                    <a:schemeClr val="accent1">
                      <a:tint val="58000"/>
                      <a:lumMod val="60000"/>
                      <a:lumOff val="40000"/>
                    </a:schemeClr>
                  </a:gs>
                  <a:gs pos="0">
                    <a:schemeClr val="accent1">
                      <a:tint val="58000"/>
                    </a:schemeClr>
                  </a:gs>
                </a:gsLst>
                <a:lin ang="5400000" scaled="0"/>
              </a:gradFill>
              <a:ln w="19050">
                <a:solidFill>
                  <a:schemeClr val="lt1"/>
                </a:solidFill>
              </a:ln>
              <a:effectLst/>
            </c:spPr>
            <c:extLst>
              <c:ext xmlns:c16="http://schemas.microsoft.com/office/drawing/2014/chart" uri="{C3380CC4-5D6E-409C-BE32-E72D297353CC}">
                <c16:uniqueId val="{00000007-AA2D-45BF-ADDD-D2A6DD9F3C4F}"/>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VA Benefits</c:v>
                </c:pt>
                <c:pt idx="1">
                  <c:v>VA Payments</c:v>
                </c:pt>
                <c:pt idx="2">
                  <c:v>Certification</c:v>
                </c:pt>
                <c:pt idx="3">
                  <c:v>Hold on Account</c:v>
                </c:pt>
              </c:strCache>
            </c:strRef>
          </c:cat>
          <c:val>
            <c:numRef>
              <c:f>Sheet1!$B$2:$B$5</c:f>
              <c:numCache>
                <c:formatCode>General</c:formatCode>
                <c:ptCount val="4"/>
                <c:pt idx="0">
                  <c:v>138</c:v>
                </c:pt>
                <c:pt idx="1">
                  <c:v>34</c:v>
                </c:pt>
                <c:pt idx="2">
                  <c:v>137</c:v>
                </c:pt>
                <c:pt idx="3">
                  <c:v>16</c:v>
                </c:pt>
              </c:numCache>
            </c:numRef>
          </c:val>
          <c:extLst>
            <c:ext xmlns:c16="http://schemas.microsoft.com/office/drawing/2014/chart" uri="{C3380CC4-5D6E-409C-BE32-E72D297353CC}">
              <c16:uniqueId val="{00000000-AA04-4208-A544-C75527ACCBCF}"/>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5364182677165356"/>
          <c:y val="0.16926874941481226"/>
          <c:w val="0.71831634645669296"/>
          <c:h val="0.16393058893292969"/>
        </c:manualLayout>
      </c:layout>
      <c:overlay val="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en-US" dirty="0">
                <a:solidFill>
                  <a:schemeClr val="accent2"/>
                </a:solidFill>
                <a:latin typeface="+mj-lt"/>
              </a:rPr>
              <a:t>OFFICE CHECK-INS</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en-US"/>
        </a:p>
      </c:txPr>
    </c:title>
    <c:autoTitleDeleted val="0"/>
    <c:plotArea>
      <c:layout/>
      <c:pieChart>
        <c:varyColors val="1"/>
        <c:ser>
          <c:idx val="0"/>
          <c:order val="0"/>
          <c:tx>
            <c:strRef>
              <c:f>Sheet1!$B$1</c:f>
              <c:strCache>
                <c:ptCount val="1"/>
                <c:pt idx="0">
                  <c:v>Office check-Ins</c:v>
                </c:pt>
              </c:strCache>
            </c:strRef>
          </c:tx>
          <c:dPt>
            <c:idx val="0"/>
            <c:bubble3D val="0"/>
            <c:spPr>
              <a:gradFill>
                <a:gsLst>
                  <a:gs pos="100000">
                    <a:schemeClr val="accent1">
                      <a:shade val="58000"/>
                      <a:lumMod val="60000"/>
                      <a:lumOff val="40000"/>
                    </a:schemeClr>
                  </a:gs>
                  <a:gs pos="0">
                    <a:schemeClr val="accent1">
                      <a:shade val="58000"/>
                    </a:schemeClr>
                  </a:gs>
                </a:gsLst>
                <a:lin ang="5400000" scaled="0"/>
              </a:gradFill>
              <a:ln w="19050">
                <a:solidFill>
                  <a:schemeClr val="lt1"/>
                </a:solidFill>
              </a:ln>
              <a:effectLst/>
            </c:spPr>
            <c:extLst>
              <c:ext xmlns:c16="http://schemas.microsoft.com/office/drawing/2014/chart" uri="{C3380CC4-5D6E-409C-BE32-E72D297353CC}">
                <c16:uniqueId val="{00000001-D809-4D8C-AEC1-C013B2AC2E0D}"/>
              </c:ext>
            </c:extLst>
          </c:dPt>
          <c:dPt>
            <c:idx val="1"/>
            <c:bubble3D val="0"/>
            <c:spPr>
              <a:gradFill>
                <a:gsLst>
                  <a:gs pos="100000">
                    <a:schemeClr val="accent1">
                      <a:shade val="86000"/>
                      <a:lumMod val="60000"/>
                      <a:lumOff val="40000"/>
                    </a:schemeClr>
                  </a:gs>
                  <a:gs pos="0">
                    <a:schemeClr val="accent1">
                      <a:shade val="86000"/>
                    </a:schemeClr>
                  </a:gs>
                </a:gsLst>
                <a:lin ang="5400000" scaled="0"/>
              </a:gradFill>
              <a:ln w="19050">
                <a:solidFill>
                  <a:schemeClr val="lt1"/>
                </a:solidFill>
              </a:ln>
              <a:effectLst/>
            </c:spPr>
            <c:extLst>
              <c:ext xmlns:c16="http://schemas.microsoft.com/office/drawing/2014/chart" uri="{C3380CC4-5D6E-409C-BE32-E72D297353CC}">
                <c16:uniqueId val="{00000003-D809-4D8C-AEC1-C013B2AC2E0D}"/>
              </c:ext>
            </c:extLst>
          </c:dPt>
          <c:dPt>
            <c:idx val="2"/>
            <c:bubble3D val="0"/>
            <c:spPr>
              <a:gradFill>
                <a:gsLst>
                  <a:gs pos="100000">
                    <a:schemeClr val="accent1">
                      <a:tint val="86000"/>
                      <a:lumMod val="60000"/>
                      <a:lumOff val="40000"/>
                    </a:schemeClr>
                  </a:gs>
                  <a:gs pos="0">
                    <a:schemeClr val="accent1">
                      <a:tint val="86000"/>
                    </a:schemeClr>
                  </a:gs>
                </a:gsLst>
                <a:lin ang="5400000" scaled="0"/>
              </a:gradFill>
              <a:ln w="19050">
                <a:solidFill>
                  <a:schemeClr val="lt1"/>
                </a:solidFill>
              </a:ln>
              <a:effectLst/>
            </c:spPr>
            <c:extLst>
              <c:ext xmlns:c16="http://schemas.microsoft.com/office/drawing/2014/chart" uri="{C3380CC4-5D6E-409C-BE32-E72D297353CC}">
                <c16:uniqueId val="{00000005-D809-4D8C-AEC1-C013B2AC2E0D}"/>
              </c:ext>
            </c:extLst>
          </c:dPt>
          <c:dPt>
            <c:idx val="3"/>
            <c:bubble3D val="0"/>
            <c:spPr>
              <a:gradFill>
                <a:gsLst>
                  <a:gs pos="100000">
                    <a:schemeClr val="accent1">
                      <a:tint val="58000"/>
                      <a:lumMod val="60000"/>
                      <a:lumOff val="40000"/>
                    </a:schemeClr>
                  </a:gs>
                  <a:gs pos="0">
                    <a:schemeClr val="accent1">
                      <a:tint val="58000"/>
                    </a:schemeClr>
                  </a:gs>
                </a:gsLst>
                <a:lin ang="5400000" scaled="0"/>
              </a:gradFill>
              <a:ln w="19050">
                <a:solidFill>
                  <a:schemeClr val="lt1"/>
                </a:solidFill>
              </a:ln>
              <a:effectLst/>
            </c:spPr>
            <c:extLst>
              <c:ext xmlns:c16="http://schemas.microsoft.com/office/drawing/2014/chart" uri="{C3380CC4-5D6E-409C-BE32-E72D297353CC}">
                <c16:uniqueId val="{00000007-D809-4D8C-AEC1-C013B2AC2E0D}"/>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General Inquiry</c:v>
                </c:pt>
                <c:pt idx="1">
                  <c:v>Benefits Assistance</c:v>
                </c:pt>
                <c:pt idx="2">
                  <c:v>Utilize Computer</c:v>
                </c:pt>
                <c:pt idx="3">
                  <c:v>Parking Permit</c:v>
                </c:pt>
              </c:strCache>
            </c:strRef>
          </c:cat>
          <c:val>
            <c:numRef>
              <c:f>Sheet1!$B$2:$B$5</c:f>
              <c:numCache>
                <c:formatCode>General</c:formatCode>
                <c:ptCount val="4"/>
                <c:pt idx="0">
                  <c:v>55</c:v>
                </c:pt>
                <c:pt idx="1">
                  <c:v>101</c:v>
                </c:pt>
                <c:pt idx="2">
                  <c:v>12</c:v>
                </c:pt>
                <c:pt idx="3">
                  <c:v>18</c:v>
                </c:pt>
              </c:numCache>
            </c:numRef>
          </c:val>
          <c:extLst>
            <c:ext xmlns:c16="http://schemas.microsoft.com/office/drawing/2014/chart" uri="{C3380CC4-5D6E-409C-BE32-E72D297353CC}">
              <c16:uniqueId val="{00000000-B6A4-438B-BBD7-02A6629D55C9}"/>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accent2"/>
                </a:solidFill>
                <a:latin typeface="+mn-lt"/>
                <a:ea typeface="+mn-ea"/>
                <a:cs typeface="+mn-cs"/>
              </a:defRPr>
            </a:pPr>
            <a:r>
              <a:rPr lang="en-US" dirty="0">
                <a:solidFill>
                  <a:schemeClr val="accent2"/>
                </a:solidFill>
                <a:latin typeface="+mj-lt"/>
              </a:rPr>
              <a:t>BUDGET</a:t>
            </a:r>
          </a:p>
        </c:rich>
      </c:tx>
      <c:overlay val="0"/>
      <c:spPr>
        <a:noFill/>
        <a:ln>
          <a:solidFill>
            <a:schemeClr val="accent6"/>
          </a:solidFill>
        </a:ln>
        <a:effectLst/>
      </c:spPr>
      <c:txPr>
        <a:bodyPr rot="0" spcFirstLastPara="1" vertOverflow="ellipsis" vert="horz" wrap="square" anchor="ctr" anchorCtr="1"/>
        <a:lstStyle/>
        <a:p>
          <a:pPr>
            <a:defRPr sz="2128" b="1" i="0" u="none" strike="noStrike" kern="1200" spc="0" normalizeH="0" baseline="0">
              <a:solidFill>
                <a:schemeClr val="accent2"/>
              </a:solidFill>
              <a:latin typeface="+mn-lt"/>
              <a:ea typeface="+mn-ea"/>
              <a:cs typeface="+mn-cs"/>
            </a:defRPr>
          </a:pPr>
          <a:endParaRPr lang="en-US"/>
        </a:p>
      </c:txPr>
    </c:title>
    <c:autoTitleDeleted val="0"/>
    <c:plotArea>
      <c:layout/>
      <c:pieChart>
        <c:varyColors val="1"/>
        <c:ser>
          <c:idx val="0"/>
          <c:order val="0"/>
          <c:tx>
            <c:strRef>
              <c:f>Sheet1!$B$1</c:f>
              <c:strCache>
                <c:ptCount val="1"/>
                <c:pt idx="0">
                  <c:v>Budget</c:v>
                </c:pt>
              </c:strCache>
            </c:strRef>
          </c:tx>
          <c:dPt>
            <c:idx val="0"/>
            <c:bubble3D val="0"/>
            <c:spPr>
              <a:gradFill>
                <a:gsLst>
                  <a:gs pos="100000">
                    <a:schemeClr val="accent1">
                      <a:shade val="65000"/>
                      <a:lumMod val="60000"/>
                      <a:lumOff val="40000"/>
                    </a:schemeClr>
                  </a:gs>
                  <a:gs pos="0">
                    <a:schemeClr val="accent1">
                      <a:shade val="65000"/>
                    </a:schemeClr>
                  </a:gs>
                </a:gsLst>
                <a:lin ang="5400000" scaled="0"/>
              </a:gradFill>
              <a:ln w="19050">
                <a:solidFill>
                  <a:schemeClr val="lt1"/>
                </a:solidFill>
              </a:ln>
              <a:effectLst/>
            </c:spPr>
            <c:extLst>
              <c:ext xmlns:c16="http://schemas.microsoft.com/office/drawing/2014/chart" uri="{C3380CC4-5D6E-409C-BE32-E72D297353CC}">
                <c16:uniqueId val="{00000001-CC84-4EFF-8AB1-BFA6B3AF1EB0}"/>
              </c:ext>
            </c:extLst>
          </c:dPt>
          <c:dPt>
            <c:idx val="1"/>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3-CC84-4EFF-8AB1-BFA6B3AF1EB0}"/>
              </c:ext>
            </c:extLst>
          </c:dPt>
          <c:dPt>
            <c:idx val="2"/>
            <c:bubble3D val="0"/>
            <c:spPr>
              <a:gradFill>
                <a:gsLst>
                  <a:gs pos="100000">
                    <a:schemeClr val="accent1">
                      <a:tint val="65000"/>
                      <a:lumMod val="60000"/>
                      <a:lumOff val="40000"/>
                    </a:schemeClr>
                  </a:gs>
                  <a:gs pos="0">
                    <a:schemeClr val="accent1">
                      <a:tint val="65000"/>
                    </a:schemeClr>
                  </a:gs>
                </a:gsLst>
                <a:lin ang="5400000" scaled="0"/>
              </a:gradFill>
              <a:ln w="19050">
                <a:solidFill>
                  <a:schemeClr val="lt1"/>
                </a:solidFill>
              </a:ln>
              <a:effectLst/>
            </c:spPr>
            <c:extLst>
              <c:ext xmlns:c16="http://schemas.microsoft.com/office/drawing/2014/chart" uri="{C3380CC4-5D6E-409C-BE32-E72D297353CC}">
                <c16:uniqueId val="{00000005-CC84-4EFF-8AB1-BFA6B3AF1EB0}"/>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Central &amp; General</c:v>
                </c:pt>
                <c:pt idx="1">
                  <c:v>Student Services Fee</c:v>
                </c:pt>
                <c:pt idx="2">
                  <c:v>VA Annual Reporting</c:v>
                </c:pt>
              </c:strCache>
            </c:strRef>
          </c:cat>
          <c:val>
            <c:numRef>
              <c:f>Sheet1!$B$2:$B$4</c:f>
              <c:numCache>
                <c:formatCode>General</c:formatCode>
                <c:ptCount val="3"/>
                <c:pt idx="0">
                  <c:v>195787</c:v>
                </c:pt>
                <c:pt idx="1">
                  <c:v>116303</c:v>
                </c:pt>
                <c:pt idx="2">
                  <c:v>6000</c:v>
                </c:pt>
              </c:numCache>
            </c:numRef>
          </c:val>
          <c:extLst>
            <c:ext xmlns:c16="http://schemas.microsoft.com/office/drawing/2014/chart" uri="{C3380CC4-5D6E-409C-BE32-E72D297353CC}">
              <c16:uniqueId val="{00000000-7460-47B9-BE52-D0864DA0B424}"/>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solidFill>
            <a:schemeClr val="accent6"/>
          </a:solidFill>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673A2E-FDCD-4AEC-AF7E-3ED7E6528F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A06B0A-7781-4C14-880E-16C3E50BC7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4EA95-24DF-4FAE-98A5-DCE39A0625DB}" type="datetimeFigureOut">
              <a:rPr lang="en-US" smtClean="0"/>
              <a:t>10/10/2025</a:t>
            </a:fld>
            <a:endParaRPr lang="en-US"/>
          </a:p>
        </p:txBody>
      </p:sp>
      <p:sp>
        <p:nvSpPr>
          <p:cNvPr id="4" name="Footer Placeholder 3">
            <a:extLst>
              <a:ext uri="{FF2B5EF4-FFF2-40B4-BE49-F238E27FC236}">
                <a16:creationId xmlns:a16="http://schemas.microsoft.com/office/drawing/2014/main" id="{E87A1F0F-338B-4940-9F6E-19CA566CA1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D705AD-8888-45FB-BCC1-70F9E11357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A69697-A700-4A8A-AA62-2177C9EEB600}" type="slidenum">
              <a:rPr lang="en-US" smtClean="0"/>
              <a:t>‹#›</a:t>
            </a:fld>
            <a:endParaRPr lang="en-US"/>
          </a:p>
        </p:txBody>
      </p:sp>
    </p:spTree>
    <p:extLst>
      <p:ext uri="{BB962C8B-B14F-4D97-AF65-F5344CB8AC3E}">
        <p14:creationId xmlns:p14="http://schemas.microsoft.com/office/powerpoint/2010/main" val="39295523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16A7-26B8-40E3-A89C-CFC091945A6A}"/>
              </a:ext>
            </a:extLst>
          </p:cNvPr>
          <p:cNvSpPr>
            <a:spLocks noGrp="1"/>
          </p:cNvSpPr>
          <p:nvPr>
            <p:ph type="title"/>
          </p:nvPr>
        </p:nvSpPr>
        <p:spPr>
          <a:xfrm>
            <a:off x="838201" y="365125"/>
            <a:ext cx="4588041" cy="2397125"/>
          </a:xfrm>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36785CF4-ADF3-46B0-90BC-F018A9E23025}"/>
              </a:ext>
            </a:extLst>
          </p:cNvPr>
          <p:cNvSpPr>
            <a:spLocks noGrp="1"/>
          </p:cNvSpPr>
          <p:nvPr>
            <p:ph type="pic" sz="quarter" idx="10" hasCustomPrompt="1"/>
          </p:nvPr>
        </p:nvSpPr>
        <p:spPr>
          <a:xfrm>
            <a:off x="7171072" y="1431313"/>
            <a:ext cx="3982201" cy="3994422"/>
          </a:xfrm>
          <a:solidFill>
            <a:schemeClr val="bg2"/>
          </a:solidFill>
          <a:ln w="149225" cap="sq">
            <a:solidFill>
              <a:schemeClr val="accent3"/>
            </a:solidFill>
            <a:miter lim="800000"/>
          </a:ln>
        </p:spPr>
        <p:txBody>
          <a:bodyPr anchor="ctr"/>
          <a:lstStyle>
            <a:lvl1pPr marL="0" indent="0" algn="ctr">
              <a:buNone/>
              <a:defRPr>
                <a:solidFill>
                  <a:schemeClr val="tx1"/>
                </a:solidFill>
              </a:defRPr>
            </a:lvl1pPr>
          </a:lstStyle>
          <a:p>
            <a:r>
              <a:rPr lang="en-US" dirty="0"/>
              <a:t>Photo Placeholder</a:t>
            </a:r>
          </a:p>
          <a:p>
            <a:endParaRPr lang="en-US" dirty="0"/>
          </a:p>
          <a:p>
            <a:endParaRPr lang="en-US" dirty="0"/>
          </a:p>
        </p:txBody>
      </p:sp>
    </p:spTree>
    <p:extLst>
      <p:ext uri="{BB962C8B-B14F-4D97-AF65-F5344CB8AC3E}">
        <p14:creationId xmlns:p14="http://schemas.microsoft.com/office/powerpoint/2010/main" val="101808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713CE-26D6-4FC4-9613-93909A61FD77}"/>
              </a:ext>
            </a:extLst>
          </p:cNvPr>
          <p:cNvSpPr>
            <a:spLocks noGrp="1"/>
          </p:cNvSpPr>
          <p:nvPr>
            <p:ph idx="1"/>
          </p:nvPr>
        </p:nvSpPr>
        <p:spPr>
          <a:xfrm>
            <a:off x="3746321" y="1205430"/>
            <a:ext cx="2558869" cy="2223570"/>
          </a:xfrm>
        </p:spPr>
        <p:txBody>
          <a:bodyPr/>
          <a:lstStyle>
            <a:lvl1pPr marL="0" indent="0">
              <a:buNone/>
              <a:defRPr sz="3200">
                <a:solidFill>
                  <a:schemeClr val="accent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p:txBody>
      </p:sp>
      <p:sp>
        <p:nvSpPr>
          <p:cNvPr id="8" name="Rectangle 7">
            <a:extLst>
              <a:ext uri="{FF2B5EF4-FFF2-40B4-BE49-F238E27FC236}">
                <a16:creationId xmlns:a16="http://schemas.microsoft.com/office/drawing/2014/main" id="{49A5FD4D-7A31-45C3-8330-9B9639B623B5}"/>
              </a:ext>
            </a:extLst>
          </p:cNvPr>
          <p:cNvSpPr/>
          <p:nvPr userDrawn="1"/>
        </p:nvSpPr>
        <p:spPr>
          <a:xfrm>
            <a:off x="0" y="0"/>
            <a:ext cx="34050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DFC6BAA7-F5C3-439F-A203-7D123C0834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622" y="6076464"/>
            <a:ext cx="2377241" cy="540282"/>
          </a:xfrm>
          <a:prstGeom prst="rect">
            <a:avLst/>
          </a:prstGeom>
        </p:spPr>
      </p:pic>
      <p:sp>
        <p:nvSpPr>
          <p:cNvPr id="2" name="Title 1">
            <a:extLst>
              <a:ext uri="{FF2B5EF4-FFF2-40B4-BE49-F238E27FC236}">
                <a16:creationId xmlns:a16="http://schemas.microsoft.com/office/drawing/2014/main" id="{ED39C780-C499-4E9F-B21A-2378341C2060}"/>
              </a:ext>
            </a:extLst>
          </p:cNvPr>
          <p:cNvSpPr>
            <a:spLocks noGrp="1"/>
          </p:cNvSpPr>
          <p:nvPr>
            <p:ph type="title"/>
          </p:nvPr>
        </p:nvSpPr>
        <p:spPr>
          <a:xfrm>
            <a:off x="341269" y="353462"/>
            <a:ext cx="2722512" cy="1600200"/>
          </a:xfrm>
        </p:spPr>
        <p:txBody>
          <a:bodyPr anchor="t"/>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EDD9FC2-7DBC-4056-AEF2-CA24E7377193}"/>
              </a:ext>
            </a:extLst>
          </p:cNvPr>
          <p:cNvSpPr>
            <a:spLocks noGrp="1"/>
          </p:cNvSpPr>
          <p:nvPr>
            <p:ph type="body" sz="half" idx="2"/>
          </p:nvPr>
        </p:nvSpPr>
        <p:spPr>
          <a:xfrm>
            <a:off x="341270" y="2057400"/>
            <a:ext cx="272251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Content Placeholder 2">
            <a:extLst>
              <a:ext uri="{FF2B5EF4-FFF2-40B4-BE49-F238E27FC236}">
                <a16:creationId xmlns:a16="http://schemas.microsoft.com/office/drawing/2014/main" id="{32B01905-60F3-4DE5-B2C3-B3839ACB27AB}"/>
              </a:ext>
            </a:extLst>
          </p:cNvPr>
          <p:cNvSpPr>
            <a:spLocks noGrp="1"/>
          </p:cNvSpPr>
          <p:nvPr>
            <p:ph idx="10"/>
          </p:nvPr>
        </p:nvSpPr>
        <p:spPr>
          <a:xfrm>
            <a:off x="6987731" y="1205431"/>
            <a:ext cx="4862995" cy="2223570"/>
          </a:xfrm>
        </p:spPr>
        <p:txBody>
          <a:bodyPr>
            <a:normAutofit/>
          </a:bodyPr>
          <a:lstStyle>
            <a:lvl1pPr marL="0" indent="0">
              <a:buNone/>
              <a:defRPr sz="2000">
                <a:solidFill>
                  <a:schemeClr val="accent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p:txBody>
      </p:sp>
      <p:sp>
        <p:nvSpPr>
          <p:cNvPr id="15" name="Content Placeholder 2">
            <a:extLst>
              <a:ext uri="{FF2B5EF4-FFF2-40B4-BE49-F238E27FC236}">
                <a16:creationId xmlns:a16="http://schemas.microsoft.com/office/drawing/2014/main" id="{674FD484-F702-4AA5-BBFB-C1D6DA44E845}"/>
              </a:ext>
            </a:extLst>
          </p:cNvPr>
          <p:cNvSpPr>
            <a:spLocks noGrp="1"/>
          </p:cNvSpPr>
          <p:nvPr>
            <p:ph idx="11"/>
          </p:nvPr>
        </p:nvSpPr>
        <p:spPr>
          <a:xfrm>
            <a:off x="6987731" y="3645417"/>
            <a:ext cx="4862995" cy="2223570"/>
          </a:xfrm>
        </p:spPr>
        <p:txBody>
          <a:bodyPr>
            <a:normAutofit/>
          </a:bodyPr>
          <a:lstStyle>
            <a:lvl1pPr marL="0" indent="0">
              <a:buNone/>
              <a:defRPr sz="2000">
                <a:solidFill>
                  <a:schemeClr val="accent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p:txBody>
      </p:sp>
    </p:spTree>
    <p:extLst>
      <p:ext uri="{BB962C8B-B14F-4D97-AF65-F5344CB8AC3E}">
        <p14:creationId xmlns:p14="http://schemas.microsoft.com/office/powerpoint/2010/main" val="262273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713CE-26D6-4FC4-9613-93909A61FD77}"/>
              </a:ext>
            </a:extLst>
          </p:cNvPr>
          <p:cNvSpPr>
            <a:spLocks noGrp="1"/>
          </p:cNvSpPr>
          <p:nvPr>
            <p:ph idx="1"/>
          </p:nvPr>
        </p:nvSpPr>
        <p:spPr>
          <a:xfrm>
            <a:off x="3746321" y="1205430"/>
            <a:ext cx="2558869" cy="2223570"/>
          </a:xfrm>
        </p:spPr>
        <p:txBody>
          <a:bodyPr/>
          <a:lstStyle>
            <a:lvl1pPr marL="0" indent="0">
              <a:buNone/>
              <a:defRPr sz="3200">
                <a:solidFill>
                  <a:schemeClr val="accent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p:txBody>
      </p:sp>
      <p:sp>
        <p:nvSpPr>
          <p:cNvPr id="8" name="Rectangle 7">
            <a:extLst>
              <a:ext uri="{FF2B5EF4-FFF2-40B4-BE49-F238E27FC236}">
                <a16:creationId xmlns:a16="http://schemas.microsoft.com/office/drawing/2014/main" id="{49A5FD4D-7A31-45C3-8330-9B9639B623B5}"/>
              </a:ext>
            </a:extLst>
          </p:cNvPr>
          <p:cNvSpPr/>
          <p:nvPr userDrawn="1"/>
        </p:nvSpPr>
        <p:spPr>
          <a:xfrm>
            <a:off x="0" y="0"/>
            <a:ext cx="34050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DFC6BAA7-F5C3-439F-A203-7D123C0834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622" y="6076464"/>
            <a:ext cx="2377241" cy="540282"/>
          </a:xfrm>
          <a:prstGeom prst="rect">
            <a:avLst/>
          </a:prstGeom>
        </p:spPr>
      </p:pic>
      <p:sp>
        <p:nvSpPr>
          <p:cNvPr id="2" name="Title 1">
            <a:extLst>
              <a:ext uri="{FF2B5EF4-FFF2-40B4-BE49-F238E27FC236}">
                <a16:creationId xmlns:a16="http://schemas.microsoft.com/office/drawing/2014/main" id="{ED39C780-C499-4E9F-B21A-2378341C2060}"/>
              </a:ext>
            </a:extLst>
          </p:cNvPr>
          <p:cNvSpPr>
            <a:spLocks noGrp="1"/>
          </p:cNvSpPr>
          <p:nvPr>
            <p:ph type="title"/>
          </p:nvPr>
        </p:nvSpPr>
        <p:spPr>
          <a:xfrm>
            <a:off x="341269" y="353462"/>
            <a:ext cx="2722512" cy="1600200"/>
          </a:xfrm>
        </p:spPr>
        <p:txBody>
          <a:bodyPr anchor="t"/>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EDD9FC2-7DBC-4056-AEF2-CA24E7377193}"/>
              </a:ext>
            </a:extLst>
          </p:cNvPr>
          <p:cNvSpPr>
            <a:spLocks noGrp="1"/>
          </p:cNvSpPr>
          <p:nvPr>
            <p:ph type="body" sz="half" idx="2"/>
          </p:nvPr>
        </p:nvSpPr>
        <p:spPr>
          <a:xfrm>
            <a:off x="341270" y="2057400"/>
            <a:ext cx="272251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79756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035A-5A03-40D8-ACF3-AF7E6B6A1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2D811D-3E8F-4CB4-A6D2-A7D471D58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C4398-0E41-44D9-96F7-663CB8D6B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280E04-AC03-48F1-8BF2-2867007EA0DD}"/>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6" name="Footer Placeholder 5">
            <a:extLst>
              <a:ext uri="{FF2B5EF4-FFF2-40B4-BE49-F238E27FC236}">
                <a16:creationId xmlns:a16="http://schemas.microsoft.com/office/drawing/2014/main" id="{6E248F22-00D2-48D5-849B-3C59A2D1D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006084-F0F5-4973-886C-C04385614859}"/>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203358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B4F2-BE58-4127-975C-F7CE6E55FE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20D484-01FD-4A14-9E5B-D1CA82268C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D80CD-88B3-44ED-AE45-EDEFB80526F9}"/>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5" name="Footer Placeholder 4">
            <a:extLst>
              <a:ext uri="{FF2B5EF4-FFF2-40B4-BE49-F238E27FC236}">
                <a16:creationId xmlns:a16="http://schemas.microsoft.com/office/drawing/2014/main" id="{BEED041A-E689-41AC-8A0C-13C943ABFA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7BED23-5EE5-432E-8298-8D2E9242CE5A}"/>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888346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5E38B-A6CF-4067-B5B0-4AA9E9736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702271-2542-476E-B1CF-BA4B36FA2F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A1CDA-B135-4757-8227-C9C2BED1C725}"/>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5" name="Footer Placeholder 4">
            <a:extLst>
              <a:ext uri="{FF2B5EF4-FFF2-40B4-BE49-F238E27FC236}">
                <a16:creationId xmlns:a16="http://schemas.microsoft.com/office/drawing/2014/main" id="{E559ACE3-3637-422C-B613-26F9A1712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E5D58C-DF05-4F3A-8CDC-2E747487AC0E}"/>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310904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A60"/>
          </a:solidFill>
        </p:spPr>
        <p:txBody>
          <a:bodyPr wrap="square" lIns="0" tIns="0" rIns="0" bIns="0" rtlCol="0"/>
          <a:lstStyle/>
          <a:p>
            <a:endParaRPr sz="1092"/>
          </a:p>
        </p:txBody>
      </p:sp>
      <p:sp>
        <p:nvSpPr>
          <p:cNvPr id="2" name="Holder 2"/>
          <p:cNvSpPr>
            <a:spLocks noGrp="1"/>
          </p:cNvSpPr>
          <p:nvPr>
            <p:ph type="title"/>
          </p:nvPr>
        </p:nvSpPr>
        <p:spPr/>
        <p:txBody>
          <a:bodyPr lIns="0" tIns="0" rIns="0" bIns="0"/>
          <a:lstStyle>
            <a:lvl1pPr>
              <a:defRPr sz="5730" b="0" i="0">
                <a:solidFill>
                  <a:srgbClr val="B0D35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86"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789" b="0" i="0">
                <a:solidFill>
                  <a:schemeClr val="bg1"/>
                </a:solidFill>
                <a:latin typeface="ITC Garamond Std Book Cond"/>
                <a:cs typeface="ITC Garamond Std Book Cond"/>
              </a:defRPr>
            </a:lvl1pPr>
          </a:lstStyle>
          <a:p>
            <a:pPr marL="7701">
              <a:lnSpc>
                <a:spcPts val="1710"/>
              </a:lnSpc>
            </a:pPr>
            <a:r>
              <a:rPr lang="en-US"/>
              <a:t>University</a:t>
            </a:r>
            <a:r>
              <a:rPr lang="en-US" spc="-136"/>
              <a:t> </a:t>
            </a:r>
            <a:r>
              <a:rPr lang="en-US"/>
              <a:t>of</a:t>
            </a:r>
            <a:r>
              <a:rPr lang="en-US" spc="-15"/>
              <a:t> </a:t>
            </a:r>
            <a:r>
              <a:rPr lang="en-US" spc="-6"/>
              <a:t>Houston</a:t>
            </a:r>
          </a:p>
          <a:p>
            <a:pPr marL="11552">
              <a:lnSpc>
                <a:spcPts val="2453"/>
              </a:lnSpc>
            </a:pPr>
            <a:r>
              <a:rPr lang="en-US" sz="2274" spc="39"/>
              <a:t>Clear</a:t>
            </a:r>
            <a:r>
              <a:rPr lang="en-US" sz="2274" spc="27"/>
              <a:t> </a:t>
            </a:r>
            <a:r>
              <a:rPr lang="en-US" sz="2274" spc="30"/>
              <a:t>Lake</a:t>
            </a:r>
            <a:endParaRPr lang="en-US" sz="2274"/>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006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_Master_COT00014">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DCE1D30-204F-465C-A6EC-A42272A73B63}"/>
              </a:ext>
            </a:extLst>
          </p:cNvPr>
          <p:cNvSpPr>
            <a:spLocks noGrp="1"/>
          </p:cNvSpPr>
          <p:nvPr userDrawn="1">
            <p:ph type="pic" sz="quarter" idx="129"/>
          </p:nvPr>
        </p:nvSpPr>
        <p:spPr>
          <a:xfrm>
            <a:off x="5193028" y="2570902"/>
            <a:ext cx="1805944" cy="1805943"/>
          </a:xfrm>
          <a:custGeom>
            <a:avLst/>
            <a:gdLst>
              <a:gd name="connsiteX0" fmla="*/ 677230 w 1354458"/>
              <a:gd name="connsiteY0" fmla="*/ 0 h 1354457"/>
              <a:gd name="connsiteX1" fmla="*/ 1354458 w 1354458"/>
              <a:gd name="connsiteY1" fmla="*/ 677229 h 1354457"/>
              <a:gd name="connsiteX2" fmla="*/ 677230 w 1354458"/>
              <a:gd name="connsiteY2" fmla="*/ 1354457 h 1354457"/>
              <a:gd name="connsiteX3" fmla="*/ 0 w 1354458"/>
              <a:gd name="connsiteY3" fmla="*/ 677229 h 1354457"/>
              <a:gd name="connsiteX4" fmla="*/ 677230 w 1354458"/>
              <a:gd name="connsiteY4" fmla="*/ 0 h 135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458" h="1354457">
                <a:moveTo>
                  <a:pt x="677230" y="0"/>
                </a:moveTo>
                <a:cubicBezTo>
                  <a:pt x="1051252" y="0"/>
                  <a:pt x="1354458" y="303206"/>
                  <a:pt x="1354458" y="677229"/>
                </a:cubicBezTo>
                <a:cubicBezTo>
                  <a:pt x="1354458" y="1051251"/>
                  <a:pt x="1051252" y="1354457"/>
                  <a:pt x="677230" y="1354457"/>
                </a:cubicBezTo>
                <a:cubicBezTo>
                  <a:pt x="303206" y="1354457"/>
                  <a:pt x="0" y="1051251"/>
                  <a:pt x="0" y="677229"/>
                </a:cubicBezTo>
                <a:cubicBezTo>
                  <a:pt x="0" y="303206"/>
                  <a:pt x="303206" y="0"/>
                  <a:pt x="677230"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26" name="Picture Placeholder 25">
            <a:extLst>
              <a:ext uri="{FF2B5EF4-FFF2-40B4-BE49-F238E27FC236}">
                <a16:creationId xmlns:a16="http://schemas.microsoft.com/office/drawing/2014/main" id="{9D5B0288-E854-4D81-8313-D48081E0D9AD}"/>
              </a:ext>
            </a:extLst>
          </p:cNvPr>
          <p:cNvSpPr>
            <a:spLocks noGrp="1"/>
          </p:cNvSpPr>
          <p:nvPr>
            <p:ph type="pic" sz="quarter" idx="130"/>
          </p:nvPr>
        </p:nvSpPr>
        <p:spPr>
          <a:xfrm>
            <a:off x="1947042" y="2078936"/>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25" name="Picture Placeholder 24">
            <a:extLst>
              <a:ext uri="{FF2B5EF4-FFF2-40B4-BE49-F238E27FC236}">
                <a16:creationId xmlns:a16="http://schemas.microsoft.com/office/drawing/2014/main" id="{38DF1181-A020-4B3D-991B-9F564817DE18}"/>
              </a:ext>
            </a:extLst>
          </p:cNvPr>
          <p:cNvSpPr>
            <a:spLocks noGrp="1"/>
          </p:cNvSpPr>
          <p:nvPr>
            <p:ph type="pic" sz="quarter" idx="131"/>
          </p:nvPr>
        </p:nvSpPr>
        <p:spPr>
          <a:xfrm>
            <a:off x="1947042" y="3689339"/>
            <a:ext cx="1092247" cy="1092245"/>
          </a:xfrm>
          <a:custGeom>
            <a:avLst/>
            <a:gdLst>
              <a:gd name="connsiteX0" fmla="*/ 409592 w 819185"/>
              <a:gd name="connsiteY0" fmla="*/ 0 h 819184"/>
              <a:gd name="connsiteX1" fmla="*/ 819185 w 819185"/>
              <a:gd name="connsiteY1" fmla="*/ 409593 h 819184"/>
              <a:gd name="connsiteX2" fmla="*/ 409592 w 819185"/>
              <a:gd name="connsiteY2" fmla="*/ 819184 h 819184"/>
              <a:gd name="connsiteX3" fmla="*/ 0 w 819185"/>
              <a:gd name="connsiteY3" fmla="*/ 409593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3"/>
                </a:cubicBezTo>
                <a:cubicBezTo>
                  <a:pt x="819185" y="635804"/>
                  <a:pt x="635804" y="819184"/>
                  <a:pt x="409592" y="819184"/>
                </a:cubicBezTo>
                <a:cubicBezTo>
                  <a:pt x="183381" y="819184"/>
                  <a:pt x="0" y="635804"/>
                  <a:pt x="0" y="409593"/>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29" name="Picture Placeholder 28">
            <a:extLst>
              <a:ext uri="{FF2B5EF4-FFF2-40B4-BE49-F238E27FC236}">
                <a16:creationId xmlns:a16="http://schemas.microsoft.com/office/drawing/2014/main" id="{3FCE26A6-B4EC-41CF-93D3-183A8965DCCC}"/>
              </a:ext>
            </a:extLst>
          </p:cNvPr>
          <p:cNvSpPr>
            <a:spLocks noGrp="1"/>
          </p:cNvSpPr>
          <p:nvPr>
            <p:ph type="pic" sz="quarter" idx="132"/>
          </p:nvPr>
        </p:nvSpPr>
        <p:spPr>
          <a:xfrm>
            <a:off x="3182758" y="763347"/>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30" name="Picture Placeholder 29">
            <a:extLst>
              <a:ext uri="{FF2B5EF4-FFF2-40B4-BE49-F238E27FC236}">
                <a16:creationId xmlns:a16="http://schemas.microsoft.com/office/drawing/2014/main" id="{A05AFBF5-395F-4CA6-B209-1A0EA03D934D}"/>
              </a:ext>
            </a:extLst>
          </p:cNvPr>
          <p:cNvSpPr>
            <a:spLocks noGrp="1"/>
          </p:cNvSpPr>
          <p:nvPr>
            <p:ph type="pic" sz="quarter" idx="133"/>
          </p:nvPr>
        </p:nvSpPr>
        <p:spPr>
          <a:xfrm>
            <a:off x="3182758" y="5002410"/>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33" name="Picture Placeholder 32">
            <a:extLst>
              <a:ext uri="{FF2B5EF4-FFF2-40B4-BE49-F238E27FC236}">
                <a16:creationId xmlns:a16="http://schemas.microsoft.com/office/drawing/2014/main" id="{2579AC73-6A5C-4A12-A76F-01F01AC18630}"/>
              </a:ext>
            </a:extLst>
          </p:cNvPr>
          <p:cNvSpPr>
            <a:spLocks noGrp="1"/>
          </p:cNvSpPr>
          <p:nvPr>
            <p:ph type="pic" sz="quarter" idx="134"/>
          </p:nvPr>
        </p:nvSpPr>
        <p:spPr>
          <a:xfrm>
            <a:off x="7916998" y="763347"/>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37" name="Picture Placeholder 36">
            <a:extLst>
              <a:ext uri="{FF2B5EF4-FFF2-40B4-BE49-F238E27FC236}">
                <a16:creationId xmlns:a16="http://schemas.microsoft.com/office/drawing/2014/main" id="{9E2D62F1-9DDA-400D-BCB3-53AACB69CFDD}"/>
              </a:ext>
            </a:extLst>
          </p:cNvPr>
          <p:cNvSpPr>
            <a:spLocks noGrp="1"/>
          </p:cNvSpPr>
          <p:nvPr>
            <p:ph type="pic" sz="quarter" idx="135"/>
          </p:nvPr>
        </p:nvSpPr>
        <p:spPr>
          <a:xfrm>
            <a:off x="7916998" y="5002410"/>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39" name="Picture Placeholder 38">
            <a:extLst>
              <a:ext uri="{FF2B5EF4-FFF2-40B4-BE49-F238E27FC236}">
                <a16:creationId xmlns:a16="http://schemas.microsoft.com/office/drawing/2014/main" id="{7C0422E5-010C-408E-8EAD-2CCF73363DB6}"/>
              </a:ext>
            </a:extLst>
          </p:cNvPr>
          <p:cNvSpPr>
            <a:spLocks noGrp="1"/>
          </p:cNvSpPr>
          <p:nvPr>
            <p:ph type="pic" sz="quarter" idx="137"/>
          </p:nvPr>
        </p:nvSpPr>
        <p:spPr>
          <a:xfrm>
            <a:off x="9152714" y="3689339"/>
            <a:ext cx="1092247" cy="1092245"/>
          </a:xfrm>
          <a:custGeom>
            <a:avLst/>
            <a:gdLst>
              <a:gd name="connsiteX0" fmla="*/ 409592 w 819185"/>
              <a:gd name="connsiteY0" fmla="*/ 0 h 819184"/>
              <a:gd name="connsiteX1" fmla="*/ 819185 w 819185"/>
              <a:gd name="connsiteY1" fmla="*/ 409593 h 819184"/>
              <a:gd name="connsiteX2" fmla="*/ 409592 w 819185"/>
              <a:gd name="connsiteY2" fmla="*/ 819184 h 819184"/>
              <a:gd name="connsiteX3" fmla="*/ 0 w 819185"/>
              <a:gd name="connsiteY3" fmla="*/ 409593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3"/>
                </a:cubicBezTo>
                <a:cubicBezTo>
                  <a:pt x="819185" y="635804"/>
                  <a:pt x="635804" y="819184"/>
                  <a:pt x="409592" y="819184"/>
                </a:cubicBezTo>
                <a:cubicBezTo>
                  <a:pt x="183381" y="819184"/>
                  <a:pt x="0" y="635804"/>
                  <a:pt x="0" y="409593"/>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
        <p:nvSpPr>
          <p:cNvPr id="40" name="Picture Placeholder 39">
            <a:extLst>
              <a:ext uri="{FF2B5EF4-FFF2-40B4-BE49-F238E27FC236}">
                <a16:creationId xmlns:a16="http://schemas.microsoft.com/office/drawing/2014/main" id="{2A3A92A2-E010-4E1D-9219-A144DF805F10}"/>
              </a:ext>
            </a:extLst>
          </p:cNvPr>
          <p:cNvSpPr>
            <a:spLocks noGrp="1"/>
          </p:cNvSpPr>
          <p:nvPr>
            <p:ph type="pic" sz="quarter" idx="136"/>
          </p:nvPr>
        </p:nvSpPr>
        <p:spPr>
          <a:xfrm>
            <a:off x="9152714" y="2078936"/>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txBody>
          <a:bodyPr wrap="square" lIns="0" tIns="0" rIns="0" bIns="0" anchor="ctr">
            <a:noAutofit/>
          </a:bodyPr>
          <a:lstStyle>
            <a:lvl1pPr marL="0" indent="0" algn="ctr" rtl="0">
              <a:buFontTx/>
              <a:buNone/>
              <a:defRPr sz="1333" baseline="0"/>
            </a:lvl1pPr>
          </a:lstStyle>
          <a:p>
            <a:endParaRPr lang="en-US" dirty="0"/>
          </a:p>
        </p:txBody>
      </p:sp>
    </p:spTree>
    <p:extLst>
      <p:ext uri="{BB962C8B-B14F-4D97-AF65-F5344CB8AC3E}">
        <p14:creationId xmlns:p14="http://schemas.microsoft.com/office/powerpoint/2010/main" val="196185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16A7-26B8-40E3-A89C-CFC091945A6A}"/>
              </a:ext>
            </a:extLst>
          </p:cNvPr>
          <p:cNvSpPr>
            <a:spLocks noGrp="1"/>
          </p:cNvSpPr>
          <p:nvPr>
            <p:ph type="title"/>
          </p:nvPr>
        </p:nvSpPr>
        <p:spPr>
          <a:xfrm>
            <a:off x="838201" y="365125"/>
            <a:ext cx="4588041" cy="2397125"/>
          </a:xfrm>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36785CF4-ADF3-46B0-90BC-F018A9E23025}"/>
              </a:ext>
            </a:extLst>
          </p:cNvPr>
          <p:cNvSpPr>
            <a:spLocks noGrp="1"/>
          </p:cNvSpPr>
          <p:nvPr>
            <p:ph type="pic" sz="quarter" idx="10" hasCustomPrompt="1"/>
          </p:nvPr>
        </p:nvSpPr>
        <p:spPr>
          <a:xfrm>
            <a:off x="7171072" y="1431313"/>
            <a:ext cx="3982201" cy="3994422"/>
          </a:xfrm>
          <a:solidFill>
            <a:schemeClr val="bg2"/>
          </a:solidFill>
          <a:ln w="149225" cap="sq">
            <a:solidFill>
              <a:schemeClr val="accent1"/>
            </a:solidFill>
            <a:miter lim="800000"/>
          </a:ln>
        </p:spPr>
        <p:txBody>
          <a:bodyPr anchor="ctr"/>
          <a:lstStyle>
            <a:lvl1pPr marL="0" indent="0" algn="ctr">
              <a:buNone/>
              <a:defRPr>
                <a:solidFill>
                  <a:schemeClr val="tx1"/>
                </a:solidFill>
              </a:defRPr>
            </a:lvl1pPr>
          </a:lstStyle>
          <a:p>
            <a:r>
              <a:rPr lang="en-US" dirty="0"/>
              <a:t>Photo Placeholder</a:t>
            </a:r>
          </a:p>
          <a:p>
            <a:endParaRPr lang="en-US" dirty="0"/>
          </a:p>
          <a:p>
            <a:endParaRPr lang="en-US" dirty="0"/>
          </a:p>
        </p:txBody>
      </p:sp>
    </p:spTree>
    <p:extLst>
      <p:ext uri="{BB962C8B-B14F-4D97-AF65-F5344CB8AC3E}">
        <p14:creationId xmlns:p14="http://schemas.microsoft.com/office/powerpoint/2010/main" val="207704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AF5F-BEBD-4B5F-9530-6E48BAE17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FDDA-BAEE-478C-8A47-D40242879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100D4-2E32-412D-88F7-4C79E650E91A}"/>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5" name="Footer Placeholder 4">
            <a:extLst>
              <a:ext uri="{FF2B5EF4-FFF2-40B4-BE49-F238E27FC236}">
                <a16:creationId xmlns:a16="http://schemas.microsoft.com/office/drawing/2014/main" id="{3467CA38-591E-4971-B142-26D6466F6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988F45-A7DD-4EC2-B6F8-DFCD1C38A188}"/>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277718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7883F3-D0C4-42C2-A585-009D6D1D92DD}"/>
              </a:ext>
            </a:extLst>
          </p:cNvPr>
          <p:cNvSpPr/>
          <p:nvPr userDrawn="1"/>
        </p:nvSpPr>
        <p:spPr>
          <a:xfrm>
            <a:off x="0" y="0"/>
            <a:ext cx="34050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4B73AB4-511A-48EF-B931-42CC0222F821}"/>
              </a:ext>
            </a:extLst>
          </p:cNvPr>
          <p:cNvSpPr>
            <a:spLocks noGrp="1"/>
          </p:cNvSpPr>
          <p:nvPr>
            <p:ph type="pic" sz="quarter" idx="10" hasCustomPrompt="1"/>
          </p:nvPr>
        </p:nvSpPr>
        <p:spPr>
          <a:xfrm>
            <a:off x="3405188" y="0"/>
            <a:ext cx="8786812" cy="6858000"/>
          </a:xfrm>
          <a:solidFill>
            <a:schemeClr val="bg2"/>
          </a:solidFill>
          <a:ln>
            <a:noFill/>
          </a:ln>
        </p:spPr>
        <p:txBody>
          <a:bodyPr anchor="ctr"/>
          <a:lstStyle>
            <a:lvl1pPr marL="0" indent="0" algn="ctr">
              <a:buNone/>
              <a:defRPr/>
            </a:lvl1pPr>
          </a:lstStyle>
          <a:p>
            <a:r>
              <a:rPr lang="en-US" dirty="0"/>
              <a:t>Photo Placeholder</a:t>
            </a:r>
          </a:p>
          <a:p>
            <a:endParaRPr lang="en-US" dirty="0"/>
          </a:p>
          <a:p>
            <a:endParaRPr lang="en-US" dirty="0"/>
          </a:p>
        </p:txBody>
      </p:sp>
      <p:sp>
        <p:nvSpPr>
          <p:cNvPr id="2" name="Title 1">
            <a:extLst>
              <a:ext uri="{FF2B5EF4-FFF2-40B4-BE49-F238E27FC236}">
                <a16:creationId xmlns:a16="http://schemas.microsoft.com/office/drawing/2014/main" id="{C4726DCD-0DC0-417E-9669-9CB1D4956DCB}"/>
              </a:ext>
            </a:extLst>
          </p:cNvPr>
          <p:cNvSpPr>
            <a:spLocks noGrp="1"/>
          </p:cNvSpPr>
          <p:nvPr>
            <p:ph type="title" hasCustomPrompt="1"/>
          </p:nvPr>
        </p:nvSpPr>
        <p:spPr>
          <a:xfrm>
            <a:off x="330926" y="323066"/>
            <a:ext cx="2891245" cy="1766992"/>
          </a:xfrm>
        </p:spPr>
        <p:txBody>
          <a:bodyPr anchor="t">
            <a:noAutofit/>
          </a:bodyPr>
          <a:lstStyle>
            <a:lvl1pPr>
              <a:lnSpc>
                <a:spcPts val="4400"/>
              </a:lnSpc>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7F49D-29FC-452B-80C1-F94BA0DA7C9D}"/>
              </a:ext>
            </a:extLst>
          </p:cNvPr>
          <p:cNvSpPr>
            <a:spLocks noGrp="1"/>
          </p:cNvSpPr>
          <p:nvPr>
            <p:ph idx="1"/>
          </p:nvPr>
        </p:nvSpPr>
        <p:spPr>
          <a:xfrm>
            <a:off x="330926" y="2820248"/>
            <a:ext cx="2891245" cy="2075226"/>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932800AF-3A80-475A-B91B-5D10350FD4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622" y="6076464"/>
            <a:ext cx="2377241" cy="540282"/>
          </a:xfrm>
          <a:prstGeom prst="rect">
            <a:avLst/>
          </a:prstGeom>
        </p:spPr>
      </p:pic>
    </p:spTree>
    <p:extLst>
      <p:ext uri="{BB962C8B-B14F-4D97-AF65-F5344CB8AC3E}">
        <p14:creationId xmlns:p14="http://schemas.microsoft.com/office/powerpoint/2010/main" val="212970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CA16-0BB4-4880-83A6-E300263B65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1925DF-7EF2-4473-B995-0C10DC86A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D77345-82E2-4376-9DB8-270A8F7036D5}"/>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5" name="Footer Placeholder 4">
            <a:extLst>
              <a:ext uri="{FF2B5EF4-FFF2-40B4-BE49-F238E27FC236}">
                <a16:creationId xmlns:a16="http://schemas.microsoft.com/office/drawing/2014/main" id="{D63B4D7E-3BCB-47CE-8B41-F430918E4F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51D7CC-971E-401C-BC3E-B77306F0A0F3}"/>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84468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C55F04-549E-4F49-A646-66DB2279BE7E}"/>
              </a:ext>
            </a:extLst>
          </p:cNvPr>
          <p:cNvSpPr/>
          <p:nvPr userDrawn="1"/>
        </p:nvSpPr>
        <p:spPr>
          <a:xfrm>
            <a:off x="0" y="0"/>
            <a:ext cx="12192000" cy="56864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33D08-0534-4D68-979E-73E2732A0B95}"/>
              </a:ext>
            </a:extLst>
          </p:cNvPr>
          <p:cNvSpPr>
            <a:spLocks noGrp="1"/>
          </p:cNvSpPr>
          <p:nvPr>
            <p:ph type="title" hasCustomPrompt="1"/>
          </p:nvPr>
        </p:nvSpPr>
        <p:spPr>
          <a:xfrm>
            <a:off x="255158" y="914400"/>
            <a:ext cx="2349137" cy="911225"/>
          </a:xfrm>
        </p:spPr>
        <p:txBody>
          <a:bodyPr anchor="t">
            <a:normAutofit/>
          </a:bodyPr>
          <a:lstStyle>
            <a:lvl1pPr>
              <a:defRPr sz="3200">
                <a:solidFill>
                  <a:schemeClr val="bg1"/>
                </a:solidFill>
              </a:defRPr>
            </a:lvl1pPr>
          </a:lstStyle>
          <a:p>
            <a:r>
              <a:rPr lang="en-US" dirty="0"/>
              <a:t>Column</a:t>
            </a:r>
            <a:br>
              <a:rPr lang="en-US" dirty="0"/>
            </a:br>
            <a:r>
              <a:rPr lang="en-US" dirty="0"/>
              <a:t>One</a:t>
            </a:r>
          </a:p>
        </p:txBody>
      </p:sp>
      <p:sp>
        <p:nvSpPr>
          <p:cNvPr id="3" name="Content Placeholder 2">
            <a:extLst>
              <a:ext uri="{FF2B5EF4-FFF2-40B4-BE49-F238E27FC236}">
                <a16:creationId xmlns:a16="http://schemas.microsoft.com/office/drawing/2014/main" id="{CD70379A-5163-45A3-80DE-4F28EF08817D}"/>
              </a:ext>
            </a:extLst>
          </p:cNvPr>
          <p:cNvSpPr>
            <a:spLocks noGrp="1"/>
          </p:cNvSpPr>
          <p:nvPr>
            <p:ph sz="half" idx="1"/>
          </p:nvPr>
        </p:nvSpPr>
        <p:spPr>
          <a:xfrm>
            <a:off x="255158" y="2006600"/>
            <a:ext cx="2174687" cy="3498845"/>
          </a:xfrm>
        </p:spPr>
        <p:txBody>
          <a:bodyPr>
            <a:normAutofit/>
          </a:bodyPr>
          <a:lstStyle>
            <a:lvl1pPr>
              <a:defRPr sz="2000">
                <a:solidFill>
                  <a:schemeClr val="bg1"/>
                </a:solidFill>
              </a:defRPr>
            </a:lvl1pPr>
            <a:lvl2pPr>
              <a:defRPr sz="2000">
                <a:solidFill>
                  <a:schemeClr val="bg1"/>
                </a:solidFill>
              </a:defRPr>
            </a:lvl2pPr>
            <a:lvl3pPr>
              <a:defRPr sz="1800">
                <a:solidFill>
                  <a:schemeClr val="bg1"/>
                </a:solidFill>
              </a:defRPr>
            </a:lvl3pPr>
          </a:lstStyle>
          <a:p>
            <a:pPr lvl="0"/>
            <a:r>
              <a:rPr lang="en-US" dirty="0"/>
              <a:t>Edit Master text styles</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88412ECA-4422-4243-BECE-5006081232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883" r="31676"/>
          <a:stretch/>
        </p:blipFill>
        <p:spPr>
          <a:xfrm rot="16200000">
            <a:off x="5510219" y="176207"/>
            <a:ext cx="1171576" cy="12192010"/>
          </a:xfrm>
          <a:prstGeom prst="rect">
            <a:avLst/>
          </a:prstGeom>
        </p:spPr>
      </p:pic>
      <p:sp>
        <p:nvSpPr>
          <p:cNvPr id="13" name="Text Placeholder 12">
            <a:extLst>
              <a:ext uri="{FF2B5EF4-FFF2-40B4-BE49-F238E27FC236}">
                <a16:creationId xmlns:a16="http://schemas.microsoft.com/office/drawing/2014/main" id="{D5076AC1-6A96-4D60-9446-670841C23A94}"/>
              </a:ext>
            </a:extLst>
          </p:cNvPr>
          <p:cNvSpPr>
            <a:spLocks noGrp="1"/>
          </p:cNvSpPr>
          <p:nvPr>
            <p:ph type="body" sz="quarter" idx="10"/>
          </p:nvPr>
        </p:nvSpPr>
        <p:spPr>
          <a:xfrm>
            <a:off x="254977" y="585787"/>
            <a:ext cx="2349500" cy="314325"/>
          </a:xfrm>
        </p:spPr>
        <p:txBody>
          <a:bodyPr anchor="b">
            <a:noAutofit/>
          </a:bodyPr>
          <a:lstStyle>
            <a:lvl1pPr marL="0" indent="0">
              <a:buNone/>
              <a:defRPr sz="1400">
                <a:solidFill>
                  <a:schemeClr val="bg1"/>
                </a:solidFill>
                <a:latin typeface="IBM Plex Mono Medium" panose="020B0609050203000203" pitchFamily="49" charset="0"/>
              </a:defRPr>
            </a:lvl1pPr>
            <a:lvl2pPr>
              <a:defRPr sz="1400">
                <a:solidFill>
                  <a:schemeClr val="bg1"/>
                </a:solidFill>
                <a:latin typeface="IBM Plex Mono Medium" panose="020B0609050203000203" pitchFamily="49" charset="0"/>
              </a:defRPr>
            </a:lvl2pPr>
            <a:lvl3pPr>
              <a:defRPr sz="1200">
                <a:solidFill>
                  <a:schemeClr val="bg1"/>
                </a:solidFill>
                <a:latin typeface="IBM Plex Mono Medium" panose="020B0609050203000203" pitchFamily="49" charset="0"/>
              </a:defRPr>
            </a:lvl3pPr>
            <a:lvl4pPr>
              <a:defRPr sz="1100">
                <a:solidFill>
                  <a:schemeClr val="bg1"/>
                </a:solidFill>
                <a:latin typeface="IBM Plex Mono Medium" panose="020B0609050203000203" pitchFamily="49" charset="0"/>
              </a:defRPr>
            </a:lvl4pPr>
            <a:lvl5pPr>
              <a:defRPr sz="1100">
                <a:solidFill>
                  <a:schemeClr val="bg1"/>
                </a:solidFill>
                <a:latin typeface="IBM Plex Mono Medium" panose="020B0609050203000203" pitchFamily="49" charset="0"/>
              </a:defRPr>
            </a:lvl5pPr>
          </a:lstStyle>
          <a:p>
            <a:pPr lvl="0"/>
            <a:r>
              <a:rPr lang="en-US" dirty="0"/>
              <a:t>Edit Master text</a:t>
            </a:r>
          </a:p>
        </p:txBody>
      </p:sp>
      <p:cxnSp>
        <p:nvCxnSpPr>
          <p:cNvPr id="15" name="Straight Connector 14">
            <a:extLst>
              <a:ext uri="{FF2B5EF4-FFF2-40B4-BE49-F238E27FC236}">
                <a16:creationId xmlns:a16="http://schemas.microsoft.com/office/drawing/2014/main" id="{553481EF-EF08-4518-B756-49E75881F43A}"/>
              </a:ext>
            </a:extLst>
          </p:cNvPr>
          <p:cNvCxnSpPr>
            <a:cxnSpLocks/>
          </p:cNvCxnSpPr>
          <p:nvPr userDrawn="1"/>
        </p:nvCxnSpPr>
        <p:spPr>
          <a:xfrm>
            <a:off x="128074" y="1918493"/>
            <a:ext cx="11935853"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72D46B-EA89-467A-B84A-6F032FAB272F}"/>
              </a:ext>
            </a:extLst>
          </p:cNvPr>
          <p:cNvCxnSpPr>
            <a:cxnSpLocks/>
          </p:cNvCxnSpPr>
          <p:nvPr userDrawn="1"/>
        </p:nvCxnSpPr>
        <p:spPr>
          <a:xfrm>
            <a:off x="2534627" y="1918493"/>
            <a:ext cx="0" cy="378817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E987DB16-879F-4AD9-AA08-BCA71C89E703}"/>
              </a:ext>
            </a:extLst>
          </p:cNvPr>
          <p:cNvSpPr>
            <a:spLocks noGrp="1"/>
          </p:cNvSpPr>
          <p:nvPr>
            <p:ph sz="half" idx="11"/>
          </p:nvPr>
        </p:nvSpPr>
        <p:spPr>
          <a:xfrm>
            <a:off x="2645932" y="2006600"/>
            <a:ext cx="2174687" cy="3498845"/>
          </a:xfrm>
        </p:spPr>
        <p:txBody>
          <a:bodyPr>
            <a:normAutofit/>
          </a:bodyPr>
          <a:lstStyle>
            <a:lvl1pPr>
              <a:defRPr sz="2000">
                <a:solidFill>
                  <a:schemeClr val="bg1"/>
                </a:solidFill>
              </a:defRPr>
            </a:lvl1pPr>
            <a:lvl2pPr>
              <a:defRPr sz="2000">
                <a:solidFill>
                  <a:schemeClr val="bg1"/>
                </a:solidFill>
              </a:defRPr>
            </a:lvl2pPr>
            <a:lvl3pPr>
              <a:defRPr sz="1800">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74E7EDAF-90F5-416F-B7A4-5060AADC102F}"/>
              </a:ext>
            </a:extLst>
          </p:cNvPr>
          <p:cNvSpPr>
            <a:spLocks noGrp="1"/>
          </p:cNvSpPr>
          <p:nvPr>
            <p:ph type="body" sz="quarter" idx="12"/>
          </p:nvPr>
        </p:nvSpPr>
        <p:spPr>
          <a:xfrm>
            <a:off x="2645751" y="585787"/>
            <a:ext cx="2349500" cy="314325"/>
          </a:xfrm>
        </p:spPr>
        <p:txBody>
          <a:bodyPr anchor="b">
            <a:noAutofit/>
          </a:bodyPr>
          <a:lstStyle>
            <a:lvl1pPr marL="0" indent="0">
              <a:buNone/>
              <a:defRPr sz="1400">
                <a:solidFill>
                  <a:schemeClr val="bg1"/>
                </a:solidFill>
                <a:latin typeface="IBM Plex Mono Medium" panose="020B0609050203000203" pitchFamily="49" charset="0"/>
              </a:defRPr>
            </a:lvl1pPr>
            <a:lvl2pPr>
              <a:defRPr sz="1400">
                <a:solidFill>
                  <a:schemeClr val="bg1"/>
                </a:solidFill>
                <a:latin typeface="IBM Plex Mono Medium" panose="020B0609050203000203" pitchFamily="49" charset="0"/>
              </a:defRPr>
            </a:lvl2pPr>
            <a:lvl3pPr>
              <a:defRPr sz="1200">
                <a:solidFill>
                  <a:schemeClr val="bg1"/>
                </a:solidFill>
                <a:latin typeface="IBM Plex Mono Medium" panose="020B0609050203000203" pitchFamily="49" charset="0"/>
              </a:defRPr>
            </a:lvl3pPr>
            <a:lvl4pPr>
              <a:defRPr sz="1100">
                <a:solidFill>
                  <a:schemeClr val="bg1"/>
                </a:solidFill>
                <a:latin typeface="IBM Plex Mono Medium" panose="020B0609050203000203" pitchFamily="49" charset="0"/>
              </a:defRPr>
            </a:lvl4pPr>
            <a:lvl5pPr>
              <a:defRPr sz="1100">
                <a:solidFill>
                  <a:schemeClr val="bg1"/>
                </a:solidFill>
                <a:latin typeface="IBM Plex Mono Medium" panose="020B0609050203000203" pitchFamily="49" charset="0"/>
              </a:defRPr>
            </a:lvl5pPr>
          </a:lstStyle>
          <a:p>
            <a:pPr lvl="0"/>
            <a:r>
              <a:rPr lang="en-US" dirty="0"/>
              <a:t>Edit Master text</a:t>
            </a:r>
          </a:p>
        </p:txBody>
      </p:sp>
      <p:cxnSp>
        <p:nvCxnSpPr>
          <p:cNvPr id="27" name="Straight Connector 26">
            <a:extLst>
              <a:ext uri="{FF2B5EF4-FFF2-40B4-BE49-F238E27FC236}">
                <a16:creationId xmlns:a16="http://schemas.microsoft.com/office/drawing/2014/main" id="{D6BAC089-267C-473B-B999-8ACA7AFFE0B6}"/>
              </a:ext>
            </a:extLst>
          </p:cNvPr>
          <p:cNvCxnSpPr>
            <a:cxnSpLocks/>
          </p:cNvCxnSpPr>
          <p:nvPr userDrawn="1"/>
        </p:nvCxnSpPr>
        <p:spPr>
          <a:xfrm>
            <a:off x="4925401" y="1918493"/>
            <a:ext cx="0" cy="378817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D23BA6CF-6351-4CAA-9383-E791DC514411}"/>
              </a:ext>
            </a:extLst>
          </p:cNvPr>
          <p:cNvSpPr>
            <a:spLocks noGrp="1"/>
          </p:cNvSpPr>
          <p:nvPr>
            <p:ph sz="half" idx="13"/>
          </p:nvPr>
        </p:nvSpPr>
        <p:spPr>
          <a:xfrm>
            <a:off x="5036707" y="2006600"/>
            <a:ext cx="2174687" cy="3498845"/>
          </a:xfrm>
        </p:spPr>
        <p:txBody>
          <a:bodyPr>
            <a:normAutofit/>
          </a:bodyPr>
          <a:lstStyle>
            <a:lvl1pPr>
              <a:defRPr sz="2000">
                <a:solidFill>
                  <a:schemeClr val="bg1"/>
                </a:solidFill>
              </a:defRPr>
            </a:lvl1pPr>
            <a:lvl2pPr>
              <a:defRPr sz="2000">
                <a:solidFill>
                  <a:schemeClr val="bg1"/>
                </a:solidFill>
              </a:defRPr>
            </a:lvl2pPr>
            <a:lvl3pPr>
              <a:defRPr sz="1800">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32" name="Text Placeholder 12">
            <a:extLst>
              <a:ext uri="{FF2B5EF4-FFF2-40B4-BE49-F238E27FC236}">
                <a16:creationId xmlns:a16="http://schemas.microsoft.com/office/drawing/2014/main" id="{7679E719-C636-4FB3-9E3A-1FE067719973}"/>
              </a:ext>
            </a:extLst>
          </p:cNvPr>
          <p:cNvSpPr>
            <a:spLocks noGrp="1"/>
          </p:cNvSpPr>
          <p:nvPr>
            <p:ph type="body" sz="quarter" idx="14"/>
          </p:nvPr>
        </p:nvSpPr>
        <p:spPr>
          <a:xfrm>
            <a:off x="5036526" y="585787"/>
            <a:ext cx="2349500" cy="314325"/>
          </a:xfrm>
        </p:spPr>
        <p:txBody>
          <a:bodyPr anchor="b">
            <a:noAutofit/>
          </a:bodyPr>
          <a:lstStyle>
            <a:lvl1pPr marL="0" indent="0">
              <a:buNone/>
              <a:defRPr sz="1400">
                <a:solidFill>
                  <a:schemeClr val="bg1"/>
                </a:solidFill>
                <a:latin typeface="IBM Plex Mono Medium" panose="020B0609050203000203" pitchFamily="49" charset="0"/>
              </a:defRPr>
            </a:lvl1pPr>
            <a:lvl2pPr>
              <a:defRPr sz="1400">
                <a:solidFill>
                  <a:schemeClr val="bg1"/>
                </a:solidFill>
                <a:latin typeface="IBM Plex Mono Medium" panose="020B0609050203000203" pitchFamily="49" charset="0"/>
              </a:defRPr>
            </a:lvl2pPr>
            <a:lvl3pPr>
              <a:defRPr sz="1200">
                <a:solidFill>
                  <a:schemeClr val="bg1"/>
                </a:solidFill>
                <a:latin typeface="IBM Plex Mono Medium" panose="020B0609050203000203" pitchFamily="49" charset="0"/>
              </a:defRPr>
            </a:lvl3pPr>
            <a:lvl4pPr>
              <a:defRPr sz="1100">
                <a:solidFill>
                  <a:schemeClr val="bg1"/>
                </a:solidFill>
                <a:latin typeface="IBM Plex Mono Medium" panose="020B0609050203000203" pitchFamily="49" charset="0"/>
              </a:defRPr>
            </a:lvl4pPr>
            <a:lvl5pPr>
              <a:defRPr sz="1100">
                <a:solidFill>
                  <a:schemeClr val="bg1"/>
                </a:solidFill>
                <a:latin typeface="IBM Plex Mono Medium" panose="020B0609050203000203" pitchFamily="49" charset="0"/>
              </a:defRPr>
            </a:lvl5pPr>
          </a:lstStyle>
          <a:p>
            <a:pPr lvl="0"/>
            <a:r>
              <a:rPr lang="en-US" dirty="0"/>
              <a:t>Edit Master text</a:t>
            </a:r>
          </a:p>
        </p:txBody>
      </p:sp>
      <p:cxnSp>
        <p:nvCxnSpPr>
          <p:cNvPr id="34" name="Straight Connector 33">
            <a:extLst>
              <a:ext uri="{FF2B5EF4-FFF2-40B4-BE49-F238E27FC236}">
                <a16:creationId xmlns:a16="http://schemas.microsoft.com/office/drawing/2014/main" id="{2BD59D62-E4A9-4082-81DB-20F70DD55ADF}"/>
              </a:ext>
            </a:extLst>
          </p:cNvPr>
          <p:cNvCxnSpPr>
            <a:cxnSpLocks/>
          </p:cNvCxnSpPr>
          <p:nvPr userDrawn="1"/>
        </p:nvCxnSpPr>
        <p:spPr>
          <a:xfrm>
            <a:off x="7316176" y="1918493"/>
            <a:ext cx="0" cy="378817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B9E06DE6-C7FF-4117-91F4-E0242BB1E646}"/>
              </a:ext>
            </a:extLst>
          </p:cNvPr>
          <p:cNvSpPr>
            <a:spLocks noGrp="1"/>
          </p:cNvSpPr>
          <p:nvPr>
            <p:ph sz="half" idx="15"/>
          </p:nvPr>
        </p:nvSpPr>
        <p:spPr>
          <a:xfrm>
            <a:off x="7427662" y="2006600"/>
            <a:ext cx="2174687" cy="3498845"/>
          </a:xfrm>
        </p:spPr>
        <p:txBody>
          <a:bodyPr>
            <a:normAutofit/>
          </a:bodyPr>
          <a:lstStyle>
            <a:lvl1pPr>
              <a:defRPr sz="2000">
                <a:solidFill>
                  <a:schemeClr val="bg1"/>
                </a:solidFill>
              </a:defRPr>
            </a:lvl1pPr>
            <a:lvl2pPr>
              <a:defRPr sz="2000">
                <a:solidFill>
                  <a:schemeClr val="bg1"/>
                </a:solidFill>
              </a:defRPr>
            </a:lvl2pPr>
            <a:lvl3pPr>
              <a:defRPr sz="1800">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37" name="Text Placeholder 12">
            <a:extLst>
              <a:ext uri="{FF2B5EF4-FFF2-40B4-BE49-F238E27FC236}">
                <a16:creationId xmlns:a16="http://schemas.microsoft.com/office/drawing/2014/main" id="{C51C0700-E203-40C3-9636-9A641EB1ECFE}"/>
              </a:ext>
            </a:extLst>
          </p:cNvPr>
          <p:cNvSpPr>
            <a:spLocks noGrp="1"/>
          </p:cNvSpPr>
          <p:nvPr>
            <p:ph type="body" sz="quarter" idx="16"/>
          </p:nvPr>
        </p:nvSpPr>
        <p:spPr>
          <a:xfrm>
            <a:off x="7427481" y="585787"/>
            <a:ext cx="2349500" cy="314325"/>
          </a:xfrm>
        </p:spPr>
        <p:txBody>
          <a:bodyPr anchor="b">
            <a:noAutofit/>
          </a:bodyPr>
          <a:lstStyle>
            <a:lvl1pPr marL="0" indent="0">
              <a:buNone/>
              <a:defRPr sz="1400">
                <a:solidFill>
                  <a:schemeClr val="bg1"/>
                </a:solidFill>
                <a:latin typeface="IBM Plex Mono Medium" panose="020B0609050203000203" pitchFamily="49" charset="0"/>
              </a:defRPr>
            </a:lvl1pPr>
            <a:lvl2pPr>
              <a:defRPr sz="1400">
                <a:solidFill>
                  <a:schemeClr val="bg1"/>
                </a:solidFill>
                <a:latin typeface="IBM Plex Mono Medium" panose="020B0609050203000203" pitchFamily="49" charset="0"/>
              </a:defRPr>
            </a:lvl2pPr>
            <a:lvl3pPr>
              <a:defRPr sz="1200">
                <a:solidFill>
                  <a:schemeClr val="bg1"/>
                </a:solidFill>
                <a:latin typeface="IBM Plex Mono Medium" panose="020B0609050203000203" pitchFamily="49" charset="0"/>
              </a:defRPr>
            </a:lvl3pPr>
            <a:lvl4pPr>
              <a:defRPr sz="1100">
                <a:solidFill>
                  <a:schemeClr val="bg1"/>
                </a:solidFill>
                <a:latin typeface="IBM Plex Mono Medium" panose="020B0609050203000203" pitchFamily="49" charset="0"/>
              </a:defRPr>
            </a:lvl4pPr>
            <a:lvl5pPr>
              <a:defRPr sz="1100">
                <a:solidFill>
                  <a:schemeClr val="bg1"/>
                </a:solidFill>
                <a:latin typeface="IBM Plex Mono Medium" panose="020B0609050203000203" pitchFamily="49" charset="0"/>
              </a:defRPr>
            </a:lvl5pPr>
          </a:lstStyle>
          <a:p>
            <a:pPr lvl="0"/>
            <a:r>
              <a:rPr lang="en-US" dirty="0"/>
              <a:t>Edit Master text</a:t>
            </a:r>
          </a:p>
        </p:txBody>
      </p:sp>
      <p:cxnSp>
        <p:nvCxnSpPr>
          <p:cNvPr id="39" name="Straight Connector 38">
            <a:extLst>
              <a:ext uri="{FF2B5EF4-FFF2-40B4-BE49-F238E27FC236}">
                <a16:creationId xmlns:a16="http://schemas.microsoft.com/office/drawing/2014/main" id="{1EB4BB6C-30D4-48F7-B134-C64D03A4F769}"/>
              </a:ext>
            </a:extLst>
          </p:cNvPr>
          <p:cNvCxnSpPr>
            <a:cxnSpLocks/>
          </p:cNvCxnSpPr>
          <p:nvPr userDrawn="1"/>
        </p:nvCxnSpPr>
        <p:spPr>
          <a:xfrm>
            <a:off x="9707131" y="1918493"/>
            <a:ext cx="0" cy="378817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4A9159E6-6EF6-46B2-B2E2-7D34F737B443}"/>
              </a:ext>
            </a:extLst>
          </p:cNvPr>
          <p:cNvSpPr>
            <a:spLocks noGrp="1"/>
          </p:cNvSpPr>
          <p:nvPr>
            <p:ph sz="half" idx="17"/>
          </p:nvPr>
        </p:nvSpPr>
        <p:spPr>
          <a:xfrm>
            <a:off x="9818617" y="2006600"/>
            <a:ext cx="2174687" cy="3498845"/>
          </a:xfrm>
        </p:spPr>
        <p:txBody>
          <a:bodyPr>
            <a:normAutofit/>
          </a:bodyPr>
          <a:lstStyle>
            <a:lvl1pPr>
              <a:defRPr sz="2000">
                <a:solidFill>
                  <a:schemeClr val="bg1"/>
                </a:solidFill>
              </a:defRPr>
            </a:lvl1pPr>
            <a:lvl2pPr>
              <a:defRPr sz="2000">
                <a:solidFill>
                  <a:schemeClr val="bg1"/>
                </a:solidFill>
              </a:defRPr>
            </a:lvl2pPr>
            <a:lvl3pPr>
              <a:defRPr sz="1800">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42" name="Text Placeholder 12">
            <a:extLst>
              <a:ext uri="{FF2B5EF4-FFF2-40B4-BE49-F238E27FC236}">
                <a16:creationId xmlns:a16="http://schemas.microsoft.com/office/drawing/2014/main" id="{1775F1BC-59FC-4A02-8C39-6C7DEBFE2A26}"/>
              </a:ext>
            </a:extLst>
          </p:cNvPr>
          <p:cNvSpPr>
            <a:spLocks noGrp="1"/>
          </p:cNvSpPr>
          <p:nvPr>
            <p:ph type="body" sz="quarter" idx="18"/>
          </p:nvPr>
        </p:nvSpPr>
        <p:spPr>
          <a:xfrm>
            <a:off x="9818436" y="585787"/>
            <a:ext cx="2349500" cy="314325"/>
          </a:xfrm>
        </p:spPr>
        <p:txBody>
          <a:bodyPr anchor="b">
            <a:noAutofit/>
          </a:bodyPr>
          <a:lstStyle>
            <a:lvl1pPr marL="0" indent="0">
              <a:buNone/>
              <a:defRPr sz="1400">
                <a:solidFill>
                  <a:schemeClr val="bg1"/>
                </a:solidFill>
                <a:latin typeface="IBM Plex Mono Medium" panose="020B0609050203000203" pitchFamily="49" charset="0"/>
              </a:defRPr>
            </a:lvl1pPr>
            <a:lvl2pPr>
              <a:defRPr sz="1400">
                <a:solidFill>
                  <a:schemeClr val="bg1"/>
                </a:solidFill>
                <a:latin typeface="IBM Plex Mono Medium" panose="020B0609050203000203" pitchFamily="49" charset="0"/>
              </a:defRPr>
            </a:lvl2pPr>
            <a:lvl3pPr>
              <a:defRPr sz="1200">
                <a:solidFill>
                  <a:schemeClr val="bg1"/>
                </a:solidFill>
                <a:latin typeface="IBM Plex Mono Medium" panose="020B0609050203000203" pitchFamily="49" charset="0"/>
              </a:defRPr>
            </a:lvl3pPr>
            <a:lvl4pPr>
              <a:defRPr sz="1100">
                <a:solidFill>
                  <a:schemeClr val="bg1"/>
                </a:solidFill>
                <a:latin typeface="IBM Plex Mono Medium" panose="020B0609050203000203" pitchFamily="49" charset="0"/>
              </a:defRPr>
            </a:lvl4pPr>
            <a:lvl5pPr>
              <a:defRPr sz="1100">
                <a:solidFill>
                  <a:schemeClr val="bg1"/>
                </a:solidFill>
                <a:latin typeface="IBM Plex Mono Medium" panose="020B0609050203000203" pitchFamily="49" charset="0"/>
              </a:defRPr>
            </a:lvl5pPr>
          </a:lstStyle>
          <a:p>
            <a:pPr lvl="0"/>
            <a:r>
              <a:rPr lang="en-US" dirty="0"/>
              <a:t>Edit Master text</a:t>
            </a:r>
          </a:p>
        </p:txBody>
      </p:sp>
      <p:pic>
        <p:nvPicPr>
          <p:cNvPr id="47" name="Graphic 46">
            <a:extLst>
              <a:ext uri="{FF2B5EF4-FFF2-40B4-BE49-F238E27FC236}">
                <a16:creationId xmlns:a16="http://schemas.microsoft.com/office/drawing/2014/main" id="{5E1CB012-DD40-4CA6-9B13-6A665DDB1A4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622" y="6076464"/>
            <a:ext cx="2377241" cy="540282"/>
          </a:xfrm>
          <a:prstGeom prst="rect">
            <a:avLst/>
          </a:prstGeom>
        </p:spPr>
      </p:pic>
      <p:sp>
        <p:nvSpPr>
          <p:cNvPr id="50" name="Text Placeholder 49">
            <a:extLst>
              <a:ext uri="{FF2B5EF4-FFF2-40B4-BE49-F238E27FC236}">
                <a16:creationId xmlns:a16="http://schemas.microsoft.com/office/drawing/2014/main" id="{3E7BCEBC-F27A-4515-8A5F-10480EDEBA57}"/>
              </a:ext>
            </a:extLst>
          </p:cNvPr>
          <p:cNvSpPr>
            <a:spLocks noGrp="1"/>
          </p:cNvSpPr>
          <p:nvPr>
            <p:ph type="body" sz="quarter" idx="19"/>
          </p:nvPr>
        </p:nvSpPr>
        <p:spPr>
          <a:xfrm>
            <a:off x="2534628" y="914400"/>
            <a:ext cx="2391386" cy="925513"/>
          </a:xfrm>
        </p:spPr>
        <p:txBody>
          <a:bodyPr>
            <a:noAutofit/>
          </a:bodyPr>
          <a:lstStyle>
            <a:lvl1pPr marL="0" indent="0">
              <a:buNone/>
              <a:defRPr sz="32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styles</a:t>
            </a:r>
          </a:p>
        </p:txBody>
      </p:sp>
      <p:sp>
        <p:nvSpPr>
          <p:cNvPr id="51" name="Text Placeholder 49">
            <a:extLst>
              <a:ext uri="{FF2B5EF4-FFF2-40B4-BE49-F238E27FC236}">
                <a16:creationId xmlns:a16="http://schemas.microsoft.com/office/drawing/2014/main" id="{E8A8DF77-71FA-48BF-B31B-AC8AE1DC8C41}"/>
              </a:ext>
            </a:extLst>
          </p:cNvPr>
          <p:cNvSpPr>
            <a:spLocks noGrp="1"/>
          </p:cNvSpPr>
          <p:nvPr>
            <p:ph type="body" sz="quarter" idx="20"/>
          </p:nvPr>
        </p:nvSpPr>
        <p:spPr>
          <a:xfrm>
            <a:off x="4941918" y="914400"/>
            <a:ext cx="2391386" cy="925513"/>
          </a:xfrm>
        </p:spPr>
        <p:txBody>
          <a:bodyPr>
            <a:noAutofit/>
          </a:bodyPr>
          <a:lstStyle>
            <a:lvl1pPr marL="0" indent="0">
              <a:buNone/>
              <a:defRPr sz="32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styles</a:t>
            </a:r>
          </a:p>
        </p:txBody>
      </p:sp>
      <p:sp>
        <p:nvSpPr>
          <p:cNvPr id="52" name="Text Placeholder 49">
            <a:extLst>
              <a:ext uri="{FF2B5EF4-FFF2-40B4-BE49-F238E27FC236}">
                <a16:creationId xmlns:a16="http://schemas.microsoft.com/office/drawing/2014/main" id="{9DA7C12F-3144-4401-ACF9-F5D4A320CEF5}"/>
              </a:ext>
            </a:extLst>
          </p:cNvPr>
          <p:cNvSpPr>
            <a:spLocks noGrp="1"/>
          </p:cNvSpPr>
          <p:nvPr>
            <p:ph type="body" sz="quarter" idx="21"/>
          </p:nvPr>
        </p:nvSpPr>
        <p:spPr>
          <a:xfrm>
            <a:off x="7315745" y="914400"/>
            <a:ext cx="2391386" cy="925513"/>
          </a:xfrm>
        </p:spPr>
        <p:txBody>
          <a:bodyPr>
            <a:noAutofit/>
          </a:bodyPr>
          <a:lstStyle>
            <a:lvl1pPr marL="0" indent="0">
              <a:buNone/>
              <a:defRPr sz="32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styles</a:t>
            </a:r>
          </a:p>
        </p:txBody>
      </p:sp>
      <p:sp>
        <p:nvSpPr>
          <p:cNvPr id="53" name="Text Placeholder 49">
            <a:extLst>
              <a:ext uri="{FF2B5EF4-FFF2-40B4-BE49-F238E27FC236}">
                <a16:creationId xmlns:a16="http://schemas.microsoft.com/office/drawing/2014/main" id="{FB274223-BE83-43AA-B69B-5B3584C148FB}"/>
              </a:ext>
            </a:extLst>
          </p:cNvPr>
          <p:cNvSpPr>
            <a:spLocks noGrp="1"/>
          </p:cNvSpPr>
          <p:nvPr>
            <p:ph type="body" sz="quarter" idx="22"/>
          </p:nvPr>
        </p:nvSpPr>
        <p:spPr>
          <a:xfrm>
            <a:off x="9716809" y="914400"/>
            <a:ext cx="2391386" cy="925513"/>
          </a:xfrm>
        </p:spPr>
        <p:txBody>
          <a:bodyPr>
            <a:noAutofit/>
          </a:bodyPr>
          <a:lstStyle>
            <a:lvl1pPr marL="0" indent="0">
              <a:buNone/>
              <a:defRPr sz="32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2066447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3550-8262-4412-8CF8-2B85ABE1D6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6E740-1F91-4753-BD9A-2DAA19AE0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BE05C8-FB44-423A-97D3-600714950A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1688C-B55A-4211-A922-829CAD884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86FF3D5-0044-449D-9A84-4778A80515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B5E96-5B78-48AC-BE6B-7C6E462ECFCA}"/>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8" name="Footer Placeholder 7">
            <a:extLst>
              <a:ext uri="{FF2B5EF4-FFF2-40B4-BE49-F238E27FC236}">
                <a16:creationId xmlns:a16="http://schemas.microsoft.com/office/drawing/2014/main" id="{E4168404-78BD-494C-8158-07B03EDCA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51A611D-9B0C-4C35-A503-E25F42A03B1D}"/>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344243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32A459-3145-46F1-B20C-BEF664C0D49C}"/>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EB9699B-1CFD-42D9-9102-8A908EF48B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034" r="26851" b="15028"/>
          <a:stretch/>
        </p:blipFill>
        <p:spPr>
          <a:xfrm>
            <a:off x="5931569" y="0"/>
            <a:ext cx="6260431" cy="6858000"/>
          </a:xfrm>
          <a:prstGeom prst="rect">
            <a:avLst/>
          </a:prstGeom>
        </p:spPr>
      </p:pic>
      <p:sp>
        <p:nvSpPr>
          <p:cNvPr id="2" name="Title 1">
            <a:extLst>
              <a:ext uri="{FF2B5EF4-FFF2-40B4-BE49-F238E27FC236}">
                <a16:creationId xmlns:a16="http://schemas.microsoft.com/office/drawing/2014/main" id="{139211BE-AAB6-41B5-981D-FA0A87FF9417}"/>
              </a:ext>
            </a:extLst>
          </p:cNvPr>
          <p:cNvSpPr>
            <a:spLocks noGrp="1"/>
          </p:cNvSpPr>
          <p:nvPr>
            <p:ph type="title"/>
          </p:nvPr>
        </p:nvSpPr>
        <p:spPr>
          <a:xfrm>
            <a:off x="838200" y="2285999"/>
            <a:ext cx="10515600" cy="1325563"/>
          </a:xfrm>
        </p:spPr>
        <p:txBody>
          <a:bodyPr>
            <a:normAutofit/>
          </a:bodyP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9029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9D818-00E7-48A4-B161-2D84BC661296}"/>
              </a:ext>
            </a:extLst>
          </p:cNvPr>
          <p:cNvSpPr>
            <a:spLocks noGrp="1"/>
          </p:cNvSpPr>
          <p:nvPr>
            <p:ph type="dt" sz="half" idx="10"/>
          </p:nvPr>
        </p:nvSpPr>
        <p:spPr>
          <a:xfrm>
            <a:off x="838200" y="6356350"/>
            <a:ext cx="2743200" cy="365125"/>
          </a:xfrm>
          <a:prstGeom prst="rect">
            <a:avLst/>
          </a:prstGeom>
        </p:spPr>
        <p:txBody>
          <a:bodyPr/>
          <a:lstStyle/>
          <a:p>
            <a:fld id="{0455EBBA-B2EB-43E4-A888-6E801EEF3363}" type="datetimeFigureOut">
              <a:rPr lang="en-US" smtClean="0"/>
              <a:t>10/10/2025</a:t>
            </a:fld>
            <a:endParaRPr lang="en-US"/>
          </a:p>
        </p:txBody>
      </p:sp>
      <p:sp>
        <p:nvSpPr>
          <p:cNvPr id="3" name="Footer Placeholder 2">
            <a:extLst>
              <a:ext uri="{FF2B5EF4-FFF2-40B4-BE49-F238E27FC236}">
                <a16:creationId xmlns:a16="http://schemas.microsoft.com/office/drawing/2014/main" id="{795797B1-D539-4BB7-B12B-6D4BCB5DA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ED45AB-B020-4FB0-8BDB-12C2AABC31E1}"/>
              </a:ext>
            </a:extLst>
          </p:cNvPr>
          <p:cNvSpPr>
            <a:spLocks noGrp="1"/>
          </p:cNvSpPr>
          <p:nvPr>
            <p:ph type="sldNum" sz="quarter" idx="12"/>
          </p:nvPr>
        </p:nvSpPr>
        <p:spPr>
          <a:xfrm>
            <a:off x="8610600" y="6356350"/>
            <a:ext cx="2743200" cy="365125"/>
          </a:xfrm>
          <a:prstGeom prst="rect">
            <a:avLst/>
          </a:prstGeom>
        </p:spPr>
        <p:txBody>
          <a:bodyPr/>
          <a:lstStyle/>
          <a:p>
            <a:fld id="{77CABD27-FA16-4891-BE5A-DF837588BAD0}" type="slidenum">
              <a:rPr lang="en-US" smtClean="0"/>
              <a:t>‹#›</a:t>
            </a:fld>
            <a:endParaRPr lang="en-US"/>
          </a:p>
        </p:txBody>
      </p:sp>
    </p:spTree>
    <p:extLst>
      <p:ext uri="{BB962C8B-B14F-4D97-AF65-F5344CB8AC3E}">
        <p14:creationId xmlns:p14="http://schemas.microsoft.com/office/powerpoint/2010/main" val="4202063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FA91B5-C0D1-44A3-82DF-AFCBD7134E5A}"/>
              </a:ext>
            </a:extLst>
          </p:cNvPr>
          <p:cNvSpPr/>
          <p:nvPr userDrawn="1"/>
        </p:nvSpPr>
        <p:spPr>
          <a:xfrm>
            <a:off x="0" y="-1"/>
            <a:ext cx="6096000" cy="6858001"/>
          </a:xfrm>
          <a:prstGeom prst="rect">
            <a:avLst/>
          </a:prstGeom>
          <a:solidFill>
            <a:srgbClr val="003A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7147F51-3862-4646-A914-2600990770DB}"/>
              </a:ext>
            </a:extLst>
          </p:cNvPr>
          <p:cNvSpPr>
            <a:spLocks noGrp="1"/>
          </p:cNvSpPr>
          <p:nvPr>
            <p:ph type="title"/>
          </p:nvPr>
        </p:nvSpPr>
        <p:spPr>
          <a:xfrm>
            <a:off x="838201" y="365125"/>
            <a:ext cx="5257800" cy="23971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D02B110-BA22-4C61-B946-CBA3850291FA}"/>
              </a:ext>
            </a:extLst>
          </p:cNvPr>
          <p:cNvSpPr>
            <a:spLocks noGrp="1"/>
          </p:cNvSpPr>
          <p:nvPr>
            <p:ph type="body" idx="1"/>
          </p:nvPr>
        </p:nvSpPr>
        <p:spPr>
          <a:xfrm>
            <a:off x="838200" y="2762250"/>
            <a:ext cx="5257800" cy="26719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17A4419C-3E30-45E0-B966-03C4FEB1EC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24" y="5841640"/>
            <a:ext cx="3286125" cy="746846"/>
          </a:xfrm>
          <a:prstGeom prst="rect">
            <a:avLst/>
          </a:prstGeom>
        </p:spPr>
      </p:pic>
    </p:spTree>
    <p:extLst>
      <p:ext uri="{BB962C8B-B14F-4D97-AF65-F5344CB8AC3E}">
        <p14:creationId xmlns:p14="http://schemas.microsoft.com/office/powerpoint/2010/main" val="3166442853"/>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ts val="5000"/>
        </a:lnSpc>
        <a:spcBef>
          <a:spcPct val="0"/>
        </a:spcBef>
        <a:buNone/>
        <a:defRPr sz="5400" kern="1200">
          <a:solidFill>
            <a:schemeClr val="bg1"/>
          </a:solidFill>
          <a:latin typeface="DM Sans 36pt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B9D7D7-9C61-46BF-A002-B92C5BF67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0FF686-759C-40A7-B7E8-FF8FE3CA70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410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4" r:id="rId9"/>
    <p:sldLayoutId id="2147483671" r:id="rId10"/>
    <p:sldLayoutId id="2147483672" r:id="rId11"/>
    <p:sldLayoutId id="2147483673"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fif"/><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9A9B0F-E77E-4DC2-A7BE-496ACA5EEF50}"/>
              </a:ext>
            </a:extLst>
          </p:cNvPr>
          <p:cNvSpPr>
            <a:spLocks noGrp="1"/>
          </p:cNvSpPr>
          <p:nvPr>
            <p:ph type="title"/>
          </p:nvPr>
        </p:nvSpPr>
        <p:spPr>
          <a:xfrm>
            <a:off x="117044" y="361793"/>
            <a:ext cx="5745626" cy="3067207"/>
          </a:xfrm>
        </p:spPr>
        <p:txBody>
          <a:bodyPr>
            <a:normAutofit/>
          </a:bodyPr>
          <a:lstStyle/>
          <a:p>
            <a:pPr algn="ctr"/>
            <a:r>
              <a:rPr lang="en-US" sz="3500" dirty="0"/>
              <a:t>Capt. Wendell M. Wilson</a:t>
            </a:r>
            <a:br>
              <a:rPr lang="en-US" sz="3500" dirty="0"/>
            </a:br>
            <a:r>
              <a:rPr lang="en-US" sz="3500" dirty="0"/>
              <a:t>Veteran &amp; Military Resource Center</a:t>
            </a:r>
            <a:br>
              <a:rPr lang="en-US" sz="3500" dirty="0"/>
            </a:br>
            <a:endParaRPr lang="en-US" sz="3500" dirty="0"/>
          </a:p>
        </p:txBody>
      </p:sp>
      <p:cxnSp>
        <p:nvCxnSpPr>
          <p:cNvPr id="3" name="Straight Connector 2">
            <a:extLst>
              <a:ext uri="{FF2B5EF4-FFF2-40B4-BE49-F238E27FC236}">
                <a16:creationId xmlns:a16="http://schemas.microsoft.com/office/drawing/2014/main" id="{01B2DE67-9EA6-8FE8-D00B-E888DC67248A}"/>
              </a:ext>
            </a:extLst>
          </p:cNvPr>
          <p:cNvCxnSpPr/>
          <p:nvPr/>
        </p:nvCxnSpPr>
        <p:spPr>
          <a:xfrm>
            <a:off x="233330" y="2913468"/>
            <a:ext cx="5681892"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Title 3">
            <a:extLst>
              <a:ext uri="{FF2B5EF4-FFF2-40B4-BE49-F238E27FC236}">
                <a16:creationId xmlns:a16="http://schemas.microsoft.com/office/drawing/2014/main" id="{604653DE-40CB-BC1C-B359-F68F12EF3837}"/>
              </a:ext>
            </a:extLst>
          </p:cNvPr>
          <p:cNvSpPr txBox="1">
            <a:spLocks/>
          </p:cNvSpPr>
          <p:nvPr/>
        </p:nvSpPr>
        <p:spPr>
          <a:xfrm>
            <a:off x="117044" y="2314687"/>
            <a:ext cx="5978956" cy="3067207"/>
          </a:xfrm>
          <a:prstGeom prst="rect">
            <a:avLst/>
          </a:prstGeom>
        </p:spPr>
        <p:txBody>
          <a:bodyPr vert="horz" lIns="91440" tIns="45720" rIns="91440" bIns="45720" rtlCol="0" anchor="ctr">
            <a:normAutofit/>
          </a:bodyPr>
          <a:lstStyle>
            <a:lvl1pPr algn="l" defTabSz="914400" rtl="0" eaLnBrk="1" latinLnBrk="0" hangingPunct="1">
              <a:lnSpc>
                <a:spcPts val="5000"/>
              </a:lnSpc>
              <a:spcBef>
                <a:spcPct val="0"/>
              </a:spcBef>
              <a:buNone/>
              <a:defRPr sz="5400" kern="1200">
                <a:solidFill>
                  <a:schemeClr val="bg1"/>
                </a:solidFill>
                <a:latin typeface="DM Sans 36pt Black" pitchFamily="2" charset="0"/>
                <a:ea typeface="+mj-ea"/>
                <a:cs typeface="+mj-cs"/>
              </a:defRPr>
            </a:lvl1pPr>
          </a:lstStyle>
          <a:p>
            <a:pPr algn="ctr"/>
            <a:r>
              <a:rPr lang="en-US" sz="2500" dirty="0"/>
              <a:t>SFAC Presentation 2026-2027</a:t>
            </a:r>
          </a:p>
          <a:p>
            <a:pPr algn="ctr"/>
            <a:r>
              <a:rPr lang="en-US" sz="2500" dirty="0"/>
              <a:t>Luis Polanco De Leon – Director</a:t>
            </a:r>
          </a:p>
          <a:p>
            <a:pPr algn="ctr"/>
            <a:r>
              <a:rPr lang="en-US" sz="2500" dirty="0"/>
              <a:t>Thursday, October 16, 2025</a:t>
            </a:r>
          </a:p>
        </p:txBody>
      </p:sp>
      <p:pic>
        <p:nvPicPr>
          <p:cNvPr id="15" name="Picture Placeholder 5" descr="A person sitting on a bench&#10;&#10;AI-generated content may be incorrect.">
            <a:extLst>
              <a:ext uri="{FF2B5EF4-FFF2-40B4-BE49-F238E27FC236}">
                <a16:creationId xmlns:a16="http://schemas.microsoft.com/office/drawing/2014/main" id="{CC37EB87-F265-809E-FED0-34B2631635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 t="2259" r="-172" b="19255"/>
          <a:stretch>
            <a:fillRect/>
          </a:stretch>
        </p:blipFill>
        <p:spPr>
          <a:xfrm>
            <a:off x="7007679" y="1054126"/>
            <a:ext cx="4607321" cy="4621460"/>
          </a:xfrm>
          <a:ln>
            <a:solidFill>
              <a:schemeClr val="accent1"/>
            </a:solidFill>
          </a:ln>
        </p:spPr>
      </p:pic>
    </p:spTree>
    <p:extLst>
      <p:ext uri="{BB962C8B-B14F-4D97-AF65-F5344CB8AC3E}">
        <p14:creationId xmlns:p14="http://schemas.microsoft.com/office/powerpoint/2010/main" val="2747506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ED00-C5CA-859F-04E4-27A68C64A81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3F66C92-1A8F-E792-5E1C-241038F325FF}"/>
              </a:ext>
            </a:extLst>
          </p:cNvPr>
          <p:cNvSpPr/>
          <p:nvPr/>
        </p:nvSpPr>
        <p:spPr>
          <a:xfrm>
            <a:off x="0" y="0"/>
            <a:ext cx="12192000" cy="64698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BFE1E0C0-3614-BC93-E9BE-9A04826ACBD0}"/>
              </a:ext>
            </a:extLst>
          </p:cNvPr>
          <p:cNvSpPr>
            <a:spLocks noGrp="1"/>
          </p:cNvSpPr>
          <p:nvPr>
            <p:ph type="body" sz="half" idx="4294967295"/>
          </p:nvPr>
        </p:nvSpPr>
        <p:spPr>
          <a:xfrm>
            <a:off x="-94891" y="156622"/>
            <a:ext cx="12286891" cy="916680"/>
          </a:xfrm>
        </p:spPr>
        <p:txBody>
          <a:bodyPr>
            <a:noAutofit/>
          </a:bodyPr>
          <a:lstStyle/>
          <a:p>
            <a:pPr marL="0" indent="0" algn="ctr">
              <a:buNone/>
            </a:pPr>
            <a:r>
              <a:rPr lang="en-US" sz="2500" b="1" dirty="0">
                <a:solidFill>
                  <a:schemeClr val="bg1"/>
                </a:solidFill>
              </a:rPr>
              <a:t>FY26 / FY27 ONE-TIME FUNDING REQUEST – INVESTING IN STUDENT SUCCESS</a:t>
            </a:r>
          </a:p>
        </p:txBody>
      </p:sp>
      <p:sp>
        <p:nvSpPr>
          <p:cNvPr id="19" name="Text Placeholder 22">
            <a:extLst>
              <a:ext uri="{FF2B5EF4-FFF2-40B4-BE49-F238E27FC236}">
                <a16:creationId xmlns:a16="http://schemas.microsoft.com/office/drawing/2014/main" id="{54D11FBE-915C-87CE-DCD4-3EB7E8C386FE}"/>
              </a:ext>
            </a:extLst>
          </p:cNvPr>
          <p:cNvSpPr txBox="1">
            <a:spLocks/>
          </p:cNvSpPr>
          <p:nvPr/>
        </p:nvSpPr>
        <p:spPr>
          <a:xfrm>
            <a:off x="1050720" y="2331632"/>
            <a:ext cx="2282984"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CHALLENGES</a:t>
            </a:r>
          </a:p>
        </p:txBody>
      </p:sp>
      <p:graphicFrame>
        <p:nvGraphicFramePr>
          <p:cNvPr id="3" name="Table 2">
            <a:extLst>
              <a:ext uri="{FF2B5EF4-FFF2-40B4-BE49-F238E27FC236}">
                <a16:creationId xmlns:a16="http://schemas.microsoft.com/office/drawing/2014/main" id="{E78B7291-68DF-2A1D-4648-57E0850B04AE}"/>
              </a:ext>
            </a:extLst>
          </p:cNvPr>
          <p:cNvGraphicFramePr>
            <a:graphicFrameLocks noGrp="1"/>
          </p:cNvGraphicFramePr>
          <p:nvPr>
            <p:extLst>
              <p:ext uri="{D42A27DB-BD31-4B8C-83A1-F6EECF244321}">
                <p14:modId xmlns:p14="http://schemas.microsoft.com/office/powerpoint/2010/main" val="332063721"/>
              </p:ext>
            </p:extLst>
          </p:nvPr>
        </p:nvGraphicFramePr>
        <p:xfrm>
          <a:off x="79204" y="721836"/>
          <a:ext cx="7434402" cy="4626308"/>
        </p:xfrm>
        <a:graphic>
          <a:graphicData uri="http://schemas.openxmlformats.org/drawingml/2006/table">
            <a:tbl>
              <a:tblPr firstRow="1" bandRow="1">
                <a:tableStyleId>{93296810-A885-4BE3-A3E7-6D5BEEA58F35}</a:tableStyleId>
              </a:tblPr>
              <a:tblGrid>
                <a:gridCol w="2478134">
                  <a:extLst>
                    <a:ext uri="{9D8B030D-6E8A-4147-A177-3AD203B41FA5}">
                      <a16:colId xmlns:a16="http://schemas.microsoft.com/office/drawing/2014/main" val="20000"/>
                    </a:ext>
                  </a:extLst>
                </a:gridCol>
                <a:gridCol w="2478134">
                  <a:extLst>
                    <a:ext uri="{9D8B030D-6E8A-4147-A177-3AD203B41FA5}">
                      <a16:colId xmlns:a16="http://schemas.microsoft.com/office/drawing/2014/main" val="20001"/>
                    </a:ext>
                  </a:extLst>
                </a:gridCol>
                <a:gridCol w="2478134">
                  <a:extLst>
                    <a:ext uri="{9D8B030D-6E8A-4147-A177-3AD203B41FA5}">
                      <a16:colId xmlns:a16="http://schemas.microsoft.com/office/drawing/2014/main" val="20002"/>
                    </a:ext>
                  </a:extLst>
                </a:gridCol>
              </a:tblGrid>
              <a:tr h="458989">
                <a:tc>
                  <a:txBody>
                    <a:bodyPr/>
                    <a:lstStyle/>
                    <a:p>
                      <a:pPr>
                        <a:defRPr sz="1600" b="1">
                          <a:solidFill>
                            <a:srgbClr val="FFFFFF"/>
                          </a:solidFill>
                        </a:defRPr>
                      </a:pPr>
                      <a:r>
                        <a:rPr dirty="0"/>
                        <a:t>Fiscal Year</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600" b="1">
                          <a:solidFill>
                            <a:srgbClr val="FFFFFF"/>
                          </a:solidFill>
                        </a:defRPr>
                      </a:pPr>
                      <a:r>
                        <a:t>Amount Requested</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600" b="1">
                          <a:solidFill>
                            <a:srgbClr val="FFFFFF"/>
                          </a:solidFill>
                        </a:defRPr>
                      </a:pPr>
                      <a:r>
                        <a:t>Purpose &amp; Justification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0"/>
                  </a:ext>
                </a:extLst>
              </a:tr>
              <a:tr h="1314120">
                <a:tc>
                  <a:txBody>
                    <a:bodyPr/>
                    <a:lstStyle/>
                    <a:p>
                      <a:pPr>
                        <a:defRPr sz="1300"/>
                      </a:pPr>
                      <a:r>
                        <a:rPr dirty="0">
                          <a:solidFill>
                            <a:schemeClr val="accent2"/>
                          </a:solidFill>
                        </a:rPr>
                        <a:t>FY26</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300"/>
                      </a:pPr>
                      <a:r>
                        <a:rPr dirty="0">
                          <a:solidFill>
                            <a:schemeClr val="accent2"/>
                          </a:solidFill>
                        </a:rPr>
                        <a:t>$10,000</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300"/>
                      </a:pPr>
                      <a:r>
                        <a:rPr lang="en-US" dirty="0">
                          <a:solidFill>
                            <a:schemeClr val="accent2"/>
                          </a:solidFill>
                        </a:rPr>
                        <a:t>Programming support for the Military-Connected Year-End Celebration Dinner – catering, logistics, recognition materials.</a:t>
                      </a:r>
                      <a:endParaRPr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1"/>
                  </a:ext>
                </a:extLst>
              </a:tr>
              <a:tr h="2853199">
                <a:tc>
                  <a:txBody>
                    <a:bodyPr/>
                    <a:lstStyle/>
                    <a:p>
                      <a:pPr>
                        <a:defRPr sz="1300"/>
                      </a:pPr>
                      <a:r>
                        <a:rPr dirty="0">
                          <a:solidFill>
                            <a:schemeClr val="accent2"/>
                          </a:solidFill>
                        </a:rPr>
                        <a:t>FY27</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300"/>
                      </a:pPr>
                      <a:r>
                        <a:rPr dirty="0">
                          <a:solidFill>
                            <a:schemeClr val="accent2"/>
                          </a:solidFill>
                        </a:rPr>
                        <a:t>$35,000</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defRPr sz="1300"/>
                      </a:pPr>
                      <a:r>
                        <a:rPr dirty="0">
                          <a:solidFill>
                            <a:schemeClr val="accent2"/>
                          </a:solidFill>
                        </a:rPr>
                        <a:t>$20,000 – Student Wages: </a:t>
                      </a:r>
                      <a:r>
                        <a:rPr lang="en-US" dirty="0">
                          <a:solidFill>
                            <a:schemeClr val="accent2"/>
                          </a:solidFill>
                        </a:rPr>
                        <a:t>Maintain consistent office coverage and student outreach.</a:t>
                      </a:r>
                    </a:p>
                    <a:p>
                      <a:pPr>
                        <a:defRPr sz="1300"/>
                      </a:pPr>
                      <a:endParaRPr lang="en-US" dirty="0">
                        <a:solidFill>
                          <a:schemeClr val="accent2"/>
                        </a:solidFill>
                      </a:endParaRPr>
                    </a:p>
                    <a:p>
                      <a:pPr>
                        <a:defRPr sz="1300"/>
                      </a:pPr>
                      <a:r>
                        <a:rPr dirty="0">
                          <a:solidFill>
                            <a:schemeClr val="accent2"/>
                          </a:solidFill>
                        </a:rPr>
                        <a:t>$15,000 – Programming &amp; Engagement: </a:t>
                      </a:r>
                      <a:endParaRPr lang="en-US" dirty="0">
                        <a:solidFill>
                          <a:schemeClr val="accent2"/>
                        </a:solidFill>
                      </a:endParaRPr>
                    </a:p>
                    <a:p>
                      <a:pPr>
                        <a:defRPr sz="1300"/>
                      </a:pPr>
                      <a:endParaRPr lang="en-US" dirty="0">
                        <a:solidFill>
                          <a:schemeClr val="accent2"/>
                        </a:solidFill>
                      </a:endParaRPr>
                    </a:p>
                    <a:p>
                      <a:pPr>
                        <a:defRPr sz="1300"/>
                      </a:pPr>
                      <a:r>
                        <a:rPr dirty="0">
                          <a:solidFill>
                            <a:schemeClr val="accent2"/>
                          </a:solidFill>
                        </a:rPr>
                        <a:t>Sustain key initiatives such as Veterans Day events, information sessions, and the Year-End Celebration</a:t>
                      </a:r>
                      <a:r>
                        <a:rPr lang="en-US" dirty="0">
                          <a:solidFill>
                            <a:schemeClr val="accent2"/>
                          </a:solidFill>
                        </a:rPr>
                        <a:t> Dinner</a:t>
                      </a:r>
                      <a:r>
                        <a:rPr dirty="0">
                          <a:solidFill>
                            <a:schemeClr val="accent2"/>
                          </a:solidFill>
                        </a:rPr>
                        <a:t>.</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 name="Picture 9" descr="A group of people sitting around tables&#10;&#10;AI-generated content may be incorrect.">
            <a:extLst>
              <a:ext uri="{FF2B5EF4-FFF2-40B4-BE49-F238E27FC236}">
                <a16:creationId xmlns:a16="http://schemas.microsoft.com/office/drawing/2014/main" id="{A3CD6CB3-5A52-E016-053D-F7115685E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108" y="721837"/>
            <a:ext cx="2095997" cy="1397331"/>
          </a:xfrm>
          <a:prstGeom prst="rect">
            <a:avLst/>
          </a:prstGeom>
          <a:ln>
            <a:solidFill>
              <a:schemeClr val="accent6"/>
            </a:solidFill>
          </a:ln>
        </p:spPr>
      </p:pic>
      <p:pic>
        <p:nvPicPr>
          <p:cNvPr id="12" name="Picture 11" descr="A group of people posing for a photo&#10;&#10;AI-generated content may be incorrect.">
            <a:extLst>
              <a:ext uri="{FF2B5EF4-FFF2-40B4-BE49-F238E27FC236}">
                <a16:creationId xmlns:a16="http://schemas.microsoft.com/office/drawing/2014/main" id="{FC8922A1-76CC-9951-DFA6-4B06C567D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08" y="2194024"/>
            <a:ext cx="2095997" cy="1489584"/>
          </a:xfrm>
          <a:prstGeom prst="rect">
            <a:avLst/>
          </a:prstGeom>
          <a:ln>
            <a:solidFill>
              <a:schemeClr val="accent6"/>
            </a:solidFill>
          </a:ln>
        </p:spPr>
      </p:pic>
      <p:pic>
        <p:nvPicPr>
          <p:cNvPr id="15" name="Picture 14" descr="A group of people sitting at tables in a large room&#10;&#10;AI-generated content may be incorrect.">
            <a:extLst>
              <a:ext uri="{FF2B5EF4-FFF2-40B4-BE49-F238E27FC236}">
                <a16:creationId xmlns:a16="http://schemas.microsoft.com/office/drawing/2014/main" id="{275646E6-583B-3D33-8A79-779B9F15D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561" y="721837"/>
            <a:ext cx="2183979" cy="1378458"/>
          </a:xfrm>
          <a:prstGeom prst="rect">
            <a:avLst/>
          </a:prstGeom>
          <a:ln>
            <a:solidFill>
              <a:schemeClr val="accent6"/>
            </a:solidFill>
          </a:ln>
        </p:spPr>
      </p:pic>
      <p:sp>
        <p:nvSpPr>
          <p:cNvPr id="2" name="TextBox 1">
            <a:extLst>
              <a:ext uri="{FF2B5EF4-FFF2-40B4-BE49-F238E27FC236}">
                <a16:creationId xmlns:a16="http://schemas.microsoft.com/office/drawing/2014/main" id="{B25B2134-A7C5-F429-2347-545652E6A145}"/>
              </a:ext>
            </a:extLst>
          </p:cNvPr>
          <p:cNvSpPr txBox="1"/>
          <p:nvPr/>
        </p:nvSpPr>
        <p:spPr>
          <a:xfrm>
            <a:off x="79204" y="5916548"/>
            <a:ext cx="11911336" cy="553998"/>
          </a:xfrm>
          <a:prstGeom prst="rect">
            <a:avLst/>
          </a:prstGeom>
          <a:noFill/>
          <a:ln>
            <a:solidFill>
              <a:schemeClr val="accent6"/>
            </a:solidFill>
          </a:ln>
        </p:spPr>
        <p:txBody>
          <a:bodyPr wrap="square">
            <a:spAutoFit/>
          </a:bodyPr>
          <a:lstStyle/>
          <a:p>
            <a:pPr algn="ctr"/>
            <a:r>
              <a:rPr lang="en-US" sz="1500" dirty="0">
                <a:solidFill>
                  <a:schemeClr val="accent2"/>
                </a:solidFill>
              </a:rPr>
              <a:t>“This funding directly supports four student workers and over 900 military-connected students annually through meaningful employment, engagement, and recognition.”</a:t>
            </a:r>
          </a:p>
        </p:txBody>
      </p:sp>
      <p:pic>
        <p:nvPicPr>
          <p:cNvPr id="6" name="Picture 5" descr="A group of people sitting at tables in a room&#10;&#10;AI-generated content may be incorrect.">
            <a:extLst>
              <a:ext uri="{FF2B5EF4-FFF2-40B4-BE49-F238E27FC236}">
                <a16:creationId xmlns:a16="http://schemas.microsoft.com/office/drawing/2014/main" id="{A14033F8-F0F2-8031-2836-0E3CED364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407" y="2194024"/>
            <a:ext cx="2206133" cy="1489584"/>
          </a:xfrm>
          <a:prstGeom prst="rect">
            <a:avLst/>
          </a:prstGeom>
          <a:ln>
            <a:solidFill>
              <a:schemeClr val="accent6"/>
            </a:solidFill>
          </a:ln>
        </p:spPr>
      </p:pic>
      <p:pic>
        <p:nvPicPr>
          <p:cNvPr id="1026" name="Picture 2">
            <a:extLst>
              <a:ext uri="{FF2B5EF4-FFF2-40B4-BE49-F238E27FC236}">
                <a16:creationId xmlns:a16="http://schemas.microsoft.com/office/drawing/2014/main" id="{61493559-E6EC-EE2D-DCFB-D780A2B06F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9220" y="3758464"/>
            <a:ext cx="2099885" cy="158968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ED78CE-023E-B420-396E-1513F6125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4719" y="3758464"/>
            <a:ext cx="2225821" cy="158968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6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E935-A14F-0D2D-C0DD-163D629B637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C6DDDD6-4C70-D9D1-9D07-A948DF5C4A60}"/>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203F2958-2C95-FE8B-510F-560A6E77D35A}"/>
              </a:ext>
            </a:extLst>
          </p:cNvPr>
          <p:cNvSpPr>
            <a:spLocks noGrp="1"/>
          </p:cNvSpPr>
          <p:nvPr>
            <p:ph type="body" sz="half" idx="4294967295"/>
          </p:nvPr>
        </p:nvSpPr>
        <p:spPr>
          <a:xfrm>
            <a:off x="71438" y="139700"/>
            <a:ext cx="12120562" cy="777875"/>
          </a:xfrm>
        </p:spPr>
        <p:txBody>
          <a:bodyPr>
            <a:noAutofit/>
          </a:bodyPr>
          <a:lstStyle/>
          <a:p>
            <a:pPr marL="0" indent="0" algn="ctr">
              <a:buNone/>
            </a:pPr>
            <a:r>
              <a:rPr lang="en-US" sz="3500" b="1" dirty="0">
                <a:solidFill>
                  <a:schemeClr val="bg1"/>
                </a:solidFill>
              </a:rPr>
              <a:t>ACCOMMODATING A 5% FY27 BUDGET REDUCTION</a:t>
            </a:r>
          </a:p>
        </p:txBody>
      </p:sp>
      <p:sp>
        <p:nvSpPr>
          <p:cNvPr id="19" name="Text Placeholder 22">
            <a:extLst>
              <a:ext uri="{FF2B5EF4-FFF2-40B4-BE49-F238E27FC236}">
                <a16:creationId xmlns:a16="http://schemas.microsoft.com/office/drawing/2014/main" id="{9A9A3143-2B12-7984-2540-AF0E9C205B10}"/>
              </a:ext>
            </a:extLst>
          </p:cNvPr>
          <p:cNvSpPr txBox="1">
            <a:spLocks/>
          </p:cNvSpPr>
          <p:nvPr/>
        </p:nvSpPr>
        <p:spPr>
          <a:xfrm>
            <a:off x="1050720" y="2331632"/>
            <a:ext cx="2282984"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CHALLENGES</a:t>
            </a:r>
          </a:p>
        </p:txBody>
      </p:sp>
      <p:graphicFrame>
        <p:nvGraphicFramePr>
          <p:cNvPr id="2" name="Table 1">
            <a:extLst>
              <a:ext uri="{FF2B5EF4-FFF2-40B4-BE49-F238E27FC236}">
                <a16:creationId xmlns:a16="http://schemas.microsoft.com/office/drawing/2014/main" id="{DB750D26-8763-A703-F4F5-7AD2C5C9D259}"/>
              </a:ext>
            </a:extLst>
          </p:cNvPr>
          <p:cNvGraphicFramePr>
            <a:graphicFrameLocks noGrp="1"/>
          </p:cNvGraphicFramePr>
          <p:nvPr>
            <p:extLst>
              <p:ext uri="{D42A27DB-BD31-4B8C-83A1-F6EECF244321}">
                <p14:modId xmlns:p14="http://schemas.microsoft.com/office/powerpoint/2010/main" val="552009833"/>
              </p:ext>
            </p:extLst>
          </p:nvPr>
        </p:nvGraphicFramePr>
        <p:xfrm>
          <a:off x="379413" y="1057275"/>
          <a:ext cx="11558586" cy="3692525"/>
        </p:xfrm>
        <a:graphic>
          <a:graphicData uri="http://schemas.openxmlformats.org/drawingml/2006/table">
            <a:tbl>
              <a:tblPr firstRow="1" bandRow="1">
                <a:tableStyleId>{21E4AEA4-8DFA-4A89-87EB-49C32662AFE0}</a:tableStyleId>
              </a:tblPr>
              <a:tblGrid>
                <a:gridCol w="3852862">
                  <a:extLst>
                    <a:ext uri="{9D8B030D-6E8A-4147-A177-3AD203B41FA5}">
                      <a16:colId xmlns:a16="http://schemas.microsoft.com/office/drawing/2014/main" val="20000"/>
                    </a:ext>
                  </a:extLst>
                </a:gridCol>
                <a:gridCol w="3852862">
                  <a:extLst>
                    <a:ext uri="{9D8B030D-6E8A-4147-A177-3AD203B41FA5}">
                      <a16:colId xmlns:a16="http://schemas.microsoft.com/office/drawing/2014/main" val="20001"/>
                    </a:ext>
                  </a:extLst>
                </a:gridCol>
                <a:gridCol w="3852862">
                  <a:extLst>
                    <a:ext uri="{9D8B030D-6E8A-4147-A177-3AD203B41FA5}">
                      <a16:colId xmlns:a16="http://schemas.microsoft.com/office/drawing/2014/main" val="20002"/>
                    </a:ext>
                  </a:extLst>
                </a:gridCol>
              </a:tblGrid>
              <a:tr h="629515">
                <a:tc>
                  <a:txBody>
                    <a:bodyPr/>
                    <a:lstStyle/>
                    <a:p>
                      <a:pPr algn="ctr">
                        <a:defRPr sz="1600" b="1">
                          <a:solidFill>
                            <a:srgbClr val="FFFFFF"/>
                          </a:solidFill>
                        </a:defRPr>
                      </a:pPr>
                      <a:r>
                        <a:rPr sz="2000" dirty="0"/>
                        <a:t>Challenge</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defRPr sz="1600" b="1">
                          <a:solidFill>
                            <a:srgbClr val="FFFFFF"/>
                          </a:solidFill>
                        </a:defRPr>
                      </a:pPr>
                      <a:r>
                        <a:rPr sz="2000" dirty="0"/>
                        <a:t>Adjustment / Response</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defRPr sz="1600" b="1">
                          <a:solidFill>
                            <a:srgbClr val="FFFFFF"/>
                          </a:solidFill>
                        </a:defRPr>
                      </a:pPr>
                      <a:r>
                        <a:rPr sz="2000" dirty="0"/>
                        <a:t>Impact on Services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0"/>
                  </a:ext>
                </a:extLst>
              </a:tr>
              <a:tr h="714940">
                <a:tc>
                  <a:txBody>
                    <a:bodyPr/>
                    <a:lstStyle/>
                    <a:p>
                      <a:pPr algn="l">
                        <a:defRPr sz="1200">
                          <a:solidFill>
                            <a:srgbClr val="000000"/>
                          </a:solidFill>
                        </a:defRPr>
                      </a:pPr>
                      <a:r>
                        <a:rPr dirty="0">
                          <a:solidFill>
                            <a:schemeClr val="accent2"/>
                          </a:solidFill>
                        </a:rPr>
                        <a:t>Limited funding flexibility may reduce capacity for programming and student engagement activities.</a:t>
                      </a:r>
                      <a:endParaRPr lang="en-US"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tc>
                  <a:txBody>
                    <a:bodyPr/>
                    <a:lstStyle/>
                    <a:p>
                      <a:pPr algn="l">
                        <a:defRPr sz="1200">
                          <a:solidFill>
                            <a:srgbClr val="000000"/>
                          </a:solidFill>
                        </a:defRPr>
                      </a:pPr>
                      <a:r>
                        <a:rPr dirty="0">
                          <a:solidFill>
                            <a:schemeClr val="accent2"/>
                          </a:solidFill>
                        </a:rPr>
                        <a:t>Consolidate or scale back smaller programs while preserving flagship events like Veterans Day and the Military-Connected Celebration Dinner.</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tc>
                  <a:txBody>
                    <a:bodyPr/>
                    <a:lstStyle/>
                    <a:p>
                      <a:pPr algn="l">
                        <a:defRPr sz="1200">
                          <a:solidFill>
                            <a:srgbClr val="000000"/>
                          </a:solidFill>
                        </a:defRPr>
                      </a:pPr>
                      <a:r>
                        <a:rPr lang="en-US" dirty="0">
                          <a:solidFill>
                            <a:schemeClr val="accent2"/>
                          </a:solidFill>
                        </a:rPr>
                        <a:t>Programming remains student-centered, with signature events like Veterans Day and the Celebration Dinner preserved.</a:t>
                      </a:r>
                      <a:endParaRPr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extLst>
                  <a:ext uri="{0D108BD9-81ED-4DB2-BD59-A6C34878D82A}">
                    <a16:rowId xmlns:a16="http://schemas.microsoft.com/office/drawing/2014/main" val="10001"/>
                  </a:ext>
                </a:extLst>
              </a:tr>
              <a:tr h="665341">
                <a:tc>
                  <a:txBody>
                    <a:bodyPr/>
                    <a:lstStyle/>
                    <a:p>
                      <a:pPr algn="l">
                        <a:defRPr sz="1200">
                          <a:solidFill>
                            <a:srgbClr val="000000"/>
                          </a:solidFill>
                        </a:defRPr>
                      </a:pPr>
                      <a:r>
                        <a:rPr dirty="0">
                          <a:solidFill>
                            <a:schemeClr val="accent2"/>
                          </a:solidFill>
                        </a:rPr>
                        <a:t>Rising costs for events, supplies, and outreach materials.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a:defRPr sz="1200">
                          <a:solidFill>
                            <a:srgbClr val="000000"/>
                          </a:solidFill>
                        </a:defRPr>
                      </a:pPr>
                      <a:r>
                        <a:rPr dirty="0">
                          <a:solidFill>
                            <a:schemeClr val="accent2"/>
                          </a:solidFill>
                        </a:rPr>
                        <a:t>Seek sponsorships and campus partnerships to offset event and material costs.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a:defRPr sz="1200">
                          <a:solidFill>
                            <a:srgbClr val="000000"/>
                          </a:solidFill>
                        </a:defRPr>
                      </a:pPr>
                      <a:r>
                        <a:rPr lang="en-US" dirty="0">
                          <a:solidFill>
                            <a:schemeClr val="accent2"/>
                          </a:solidFill>
                        </a:rPr>
                        <a:t>Student engagement remains consistent through partnerships and resource-sharing.</a:t>
                      </a:r>
                      <a:endParaRPr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2"/>
                  </a:ext>
                </a:extLst>
              </a:tr>
              <a:tr h="690930">
                <a:tc>
                  <a:txBody>
                    <a:bodyPr/>
                    <a:lstStyle/>
                    <a:p>
                      <a:pPr algn="l">
                        <a:defRPr sz="1200">
                          <a:solidFill>
                            <a:srgbClr val="000000"/>
                          </a:solidFill>
                        </a:defRPr>
                      </a:pPr>
                      <a:r>
                        <a:rPr dirty="0">
                          <a:solidFill>
                            <a:schemeClr val="accent2"/>
                          </a:solidFill>
                        </a:rPr>
                        <a:t>Reduced available funding for non-essential operations.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tc>
                  <a:txBody>
                    <a:bodyPr/>
                    <a:lstStyle/>
                    <a:p>
                      <a:pPr algn="l">
                        <a:defRPr sz="1200">
                          <a:solidFill>
                            <a:srgbClr val="000000"/>
                          </a:solidFill>
                        </a:defRPr>
                      </a:pPr>
                      <a:r>
                        <a:rPr dirty="0">
                          <a:solidFill>
                            <a:schemeClr val="accent2"/>
                          </a:solidFill>
                        </a:rPr>
                        <a:t>Streamline expenditures and optimize student worker hours to maintain service levels.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tc>
                  <a:txBody>
                    <a:bodyPr/>
                    <a:lstStyle/>
                    <a:p>
                      <a:pPr algn="l">
                        <a:defRPr sz="1200">
                          <a:solidFill>
                            <a:srgbClr val="000000"/>
                          </a:solidFill>
                        </a:defRPr>
                      </a:pPr>
                      <a:r>
                        <a:rPr lang="en-US" dirty="0">
                          <a:solidFill>
                            <a:schemeClr val="accent2"/>
                          </a:solidFill>
                        </a:rPr>
                        <a:t>Core operations, certifications, benefit processing, and front-desk service, continue uninterrupted.</a:t>
                      </a:r>
                      <a:endParaRPr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62C9E2"/>
                    </a:solidFill>
                  </a:tcPr>
                </a:tc>
                <a:extLst>
                  <a:ext uri="{0D108BD9-81ED-4DB2-BD59-A6C34878D82A}">
                    <a16:rowId xmlns:a16="http://schemas.microsoft.com/office/drawing/2014/main" val="10003"/>
                  </a:ext>
                </a:extLst>
              </a:tr>
              <a:tr h="991799">
                <a:tc>
                  <a:txBody>
                    <a:bodyPr/>
                    <a:lstStyle/>
                    <a:p>
                      <a:pPr algn="l">
                        <a:defRPr sz="1200">
                          <a:solidFill>
                            <a:srgbClr val="000000"/>
                          </a:solidFill>
                        </a:defRPr>
                      </a:pPr>
                      <a:r>
                        <a:rPr dirty="0">
                          <a:solidFill>
                            <a:schemeClr val="accent2"/>
                          </a:solidFill>
                        </a:rPr>
                        <a:t>Maintaining quality student</a:t>
                      </a:r>
                      <a:r>
                        <a:rPr lang="en-US" dirty="0">
                          <a:solidFill>
                            <a:schemeClr val="accent2"/>
                          </a:solidFill>
                        </a:rPr>
                        <a:t> </a:t>
                      </a:r>
                      <a:r>
                        <a:rPr dirty="0">
                          <a:solidFill>
                            <a:schemeClr val="accent2"/>
                          </a:solidFill>
                        </a:rPr>
                        <a:t>experience amid reduced resources.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l">
                        <a:defRPr sz="1200">
                          <a:solidFill>
                            <a:srgbClr val="000000"/>
                          </a:solidFill>
                        </a:defRPr>
                      </a:pPr>
                      <a:r>
                        <a:rPr dirty="0">
                          <a:solidFill>
                            <a:schemeClr val="accent2"/>
                          </a:solidFill>
                        </a:rPr>
                        <a:t>Focus resources on direct student support, benefit navigation, and high-engagement programs.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l">
                        <a:defRPr sz="1200">
                          <a:solidFill>
                            <a:srgbClr val="000000"/>
                          </a:solidFill>
                        </a:defRPr>
                      </a:pPr>
                      <a:r>
                        <a:rPr lang="en-US" dirty="0">
                          <a:solidFill>
                            <a:schemeClr val="accent2"/>
                          </a:solidFill>
                        </a:rPr>
                        <a:t>Students continue to receive timely, personalized support despite budget adjustments.</a:t>
                      </a:r>
                      <a:endParaRPr dirty="0">
                        <a:solidFill>
                          <a:schemeClr val="accent2"/>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1DCC62E8-CB20-34CA-571E-00FB7C61CAB5}"/>
              </a:ext>
            </a:extLst>
          </p:cNvPr>
          <p:cNvSpPr txBox="1"/>
          <p:nvPr/>
        </p:nvSpPr>
        <p:spPr>
          <a:xfrm>
            <a:off x="1050720" y="4686578"/>
            <a:ext cx="2194130" cy="1569660"/>
          </a:xfrm>
          <a:prstGeom prst="rect">
            <a:avLst/>
          </a:prstGeom>
          <a:noFill/>
        </p:spPr>
        <p:txBody>
          <a:bodyPr wrap="square">
            <a:spAutoFit/>
          </a:bodyPr>
          <a:lstStyle/>
          <a:p>
            <a:r>
              <a:rPr lang="en-US" sz="9600" dirty="0"/>
              <a:t>⚠️</a:t>
            </a:r>
          </a:p>
        </p:txBody>
      </p:sp>
      <p:sp>
        <p:nvSpPr>
          <p:cNvPr id="10" name="TextBox 9">
            <a:extLst>
              <a:ext uri="{FF2B5EF4-FFF2-40B4-BE49-F238E27FC236}">
                <a16:creationId xmlns:a16="http://schemas.microsoft.com/office/drawing/2014/main" id="{46037C21-178B-0FBA-3119-E3BB49E3922B}"/>
              </a:ext>
            </a:extLst>
          </p:cNvPr>
          <p:cNvSpPr txBox="1"/>
          <p:nvPr/>
        </p:nvSpPr>
        <p:spPr>
          <a:xfrm>
            <a:off x="5128815" y="4824263"/>
            <a:ext cx="1742281" cy="1569660"/>
          </a:xfrm>
          <a:prstGeom prst="rect">
            <a:avLst/>
          </a:prstGeom>
          <a:noFill/>
        </p:spPr>
        <p:txBody>
          <a:bodyPr wrap="square">
            <a:spAutoFit/>
          </a:bodyPr>
          <a:lstStyle/>
          <a:p>
            <a:r>
              <a:rPr lang="en-US" sz="9600" dirty="0"/>
              <a:t>🔄</a:t>
            </a:r>
          </a:p>
        </p:txBody>
      </p:sp>
      <p:sp>
        <p:nvSpPr>
          <p:cNvPr id="12" name="TextBox 11">
            <a:extLst>
              <a:ext uri="{FF2B5EF4-FFF2-40B4-BE49-F238E27FC236}">
                <a16:creationId xmlns:a16="http://schemas.microsoft.com/office/drawing/2014/main" id="{7000F722-1898-93FC-B699-39D8D1BEDB0B}"/>
              </a:ext>
            </a:extLst>
          </p:cNvPr>
          <p:cNvSpPr txBox="1"/>
          <p:nvPr/>
        </p:nvSpPr>
        <p:spPr>
          <a:xfrm>
            <a:off x="9139238" y="4824263"/>
            <a:ext cx="2071687" cy="1569660"/>
          </a:xfrm>
          <a:prstGeom prst="rect">
            <a:avLst/>
          </a:prstGeom>
          <a:noFill/>
        </p:spPr>
        <p:txBody>
          <a:bodyPr wrap="square">
            <a:spAutoFit/>
          </a:bodyPr>
          <a:lstStyle/>
          <a:p>
            <a:r>
              <a:rPr lang="en-US" sz="9600" dirty="0"/>
              <a:t>🎯</a:t>
            </a:r>
          </a:p>
        </p:txBody>
      </p:sp>
    </p:spTree>
    <p:extLst>
      <p:ext uri="{BB962C8B-B14F-4D97-AF65-F5344CB8AC3E}">
        <p14:creationId xmlns:p14="http://schemas.microsoft.com/office/powerpoint/2010/main" val="20912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1DDAE39-208E-4B39-B6B5-C548E52A4FA2}"/>
              </a:ext>
            </a:extLst>
          </p:cNvPr>
          <p:cNvSpPr>
            <a:spLocks noGrp="1"/>
          </p:cNvSpPr>
          <p:nvPr>
            <p:ph type="title"/>
          </p:nvPr>
        </p:nvSpPr>
        <p:spPr>
          <a:xfrm>
            <a:off x="1527547" y="4911521"/>
            <a:ext cx="9136906" cy="1861723"/>
          </a:xfrm>
        </p:spPr>
        <p:txBody>
          <a:bodyPr>
            <a:normAutofit fontScale="90000"/>
          </a:bodyPr>
          <a:lstStyle/>
          <a:p>
            <a:r>
              <a:rPr lang="en-US" sz="7200" dirty="0"/>
              <a:t>Thank</a:t>
            </a:r>
            <a:br>
              <a:rPr lang="en-US" sz="7200" dirty="0"/>
            </a:br>
            <a:r>
              <a:rPr lang="en-US" sz="7200" i="1" dirty="0">
                <a:solidFill>
                  <a:schemeClr val="accent6"/>
                </a:solidFill>
                <a:latin typeface="Libre Baskerville" panose="02000000000000000000" pitchFamily="2" charset="0"/>
              </a:rPr>
              <a:t>YOU.</a:t>
            </a:r>
          </a:p>
        </p:txBody>
      </p:sp>
      <p:sp>
        <p:nvSpPr>
          <p:cNvPr id="2" name="Title 16">
            <a:extLst>
              <a:ext uri="{FF2B5EF4-FFF2-40B4-BE49-F238E27FC236}">
                <a16:creationId xmlns:a16="http://schemas.microsoft.com/office/drawing/2014/main" id="{C225AB30-F33D-6AAA-B298-BD9A99F12517}"/>
              </a:ext>
            </a:extLst>
          </p:cNvPr>
          <p:cNvSpPr txBox="1">
            <a:spLocks/>
          </p:cNvSpPr>
          <p:nvPr/>
        </p:nvSpPr>
        <p:spPr>
          <a:xfrm>
            <a:off x="71208" y="-640534"/>
            <a:ext cx="11521965" cy="24770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5000" dirty="0"/>
              <a:t>QUESTIONS</a:t>
            </a:r>
            <a:r>
              <a:rPr lang="en-US" sz="7200" dirty="0"/>
              <a:t>?</a:t>
            </a:r>
            <a:endParaRPr lang="en-US" sz="7200" i="1" dirty="0">
              <a:solidFill>
                <a:schemeClr val="accent6"/>
              </a:solidFill>
              <a:latin typeface="Libre Baskerville" panose="02000000000000000000" pitchFamily="2" charset="0"/>
            </a:endParaRPr>
          </a:p>
        </p:txBody>
      </p:sp>
      <p:pic>
        <p:nvPicPr>
          <p:cNvPr id="3" name="Picture 2" descr="A logo for a veteran's award&#10;&#10;AI-generated content may be incorrect.">
            <a:extLst>
              <a:ext uri="{FF2B5EF4-FFF2-40B4-BE49-F238E27FC236}">
                <a16:creationId xmlns:a16="http://schemas.microsoft.com/office/drawing/2014/main" id="{9D3EF8DD-0C34-9F90-DE29-FD654A8FF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067" y="1836538"/>
            <a:ext cx="3307629" cy="3074983"/>
          </a:xfrm>
          <a:prstGeom prst="rect">
            <a:avLst/>
          </a:prstGeom>
        </p:spPr>
      </p:pic>
      <p:pic>
        <p:nvPicPr>
          <p:cNvPr id="4" name="Content Placeholder 8" descr="A round blue and white logo&#10;&#10;AI-generated content may be incorrect.">
            <a:extLst>
              <a:ext uri="{FF2B5EF4-FFF2-40B4-BE49-F238E27FC236}">
                <a16:creationId xmlns:a16="http://schemas.microsoft.com/office/drawing/2014/main" id="{1FC8B27C-E58C-273E-1A5D-30C6A3F09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04" y="477161"/>
            <a:ext cx="2718749" cy="2718749"/>
          </a:xfrm>
          <a:prstGeom prst="rect">
            <a:avLst/>
          </a:prstGeom>
        </p:spPr>
      </p:pic>
      <p:pic>
        <p:nvPicPr>
          <p:cNvPr id="5" name="Picture 2" descr="silver">
            <a:extLst>
              <a:ext uri="{FF2B5EF4-FFF2-40B4-BE49-F238E27FC236}">
                <a16:creationId xmlns:a16="http://schemas.microsoft.com/office/drawing/2014/main" id="{AF8DB4B2-B5AF-A8CE-9D9D-47C95614B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842" y="33841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744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1">
            <a:extLst>
              <a:ext uri="{FF2B5EF4-FFF2-40B4-BE49-F238E27FC236}">
                <a16:creationId xmlns:a16="http://schemas.microsoft.com/office/drawing/2014/main" id="{A2517EFC-7563-46F4-AA83-46C815881BFB}"/>
              </a:ext>
            </a:extLst>
          </p:cNvPr>
          <p:cNvSpPr/>
          <p:nvPr/>
        </p:nvSpPr>
        <p:spPr>
          <a:xfrm>
            <a:off x="4716370" y="410559"/>
            <a:ext cx="1929699" cy="565540"/>
          </a:xfrm>
          <a:custGeom>
            <a:avLst/>
            <a:gdLst/>
            <a:ahLst/>
            <a:cxnLst/>
            <a:rect l="l" t="t" r="r" b="b"/>
            <a:pathLst>
              <a:path w="7748905" h="1516380">
                <a:moveTo>
                  <a:pt x="758175" y="0"/>
                </a:moveTo>
                <a:lnTo>
                  <a:pt x="710227" y="1491"/>
                </a:lnTo>
                <a:lnTo>
                  <a:pt x="663071" y="5907"/>
                </a:lnTo>
                <a:lnTo>
                  <a:pt x="616797" y="13158"/>
                </a:lnTo>
                <a:lnTo>
                  <a:pt x="571492" y="23155"/>
                </a:lnTo>
                <a:lnTo>
                  <a:pt x="527247" y="35810"/>
                </a:lnTo>
                <a:lnTo>
                  <a:pt x="484149" y="51033"/>
                </a:lnTo>
                <a:lnTo>
                  <a:pt x="442288" y="68737"/>
                </a:lnTo>
                <a:lnTo>
                  <a:pt x="401752" y="88831"/>
                </a:lnTo>
                <a:lnTo>
                  <a:pt x="362631" y="111228"/>
                </a:lnTo>
                <a:lnTo>
                  <a:pt x="325012" y="135839"/>
                </a:lnTo>
                <a:lnTo>
                  <a:pt x="288986" y="162574"/>
                </a:lnTo>
                <a:lnTo>
                  <a:pt x="254640" y="191345"/>
                </a:lnTo>
                <a:lnTo>
                  <a:pt x="222063" y="222063"/>
                </a:lnTo>
                <a:lnTo>
                  <a:pt x="191345" y="254640"/>
                </a:lnTo>
                <a:lnTo>
                  <a:pt x="162574" y="288986"/>
                </a:lnTo>
                <a:lnTo>
                  <a:pt x="135839" y="325012"/>
                </a:lnTo>
                <a:lnTo>
                  <a:pt x="111228" y="362631"/>
                </a:lnTo>
                <a:lnTo>
                  <a:pt x="88831" y="401752"/>
                </a:lnTo>
                <a:lnTo>
                  <a:pt x="68737" y="442288"/>
                </a:lnTo>
                <a:lnTo>
                  <a:pt x="51033" y="484149"/>
                </a:lnTo>
                <a:lnTo>
                  <a:pt x="35810" y="527247"/>
                </a:lnTo>
                <a:lnTo>
                  <a:pt x="23155" y="571492"/>
                </a:lnTo>
                <a:lnTo>
                  <a:pt x="13158" y="616797"/>
                </a:lnTo>
                <a:lnTo>
                  <a:pt x="5907" y="663071"/>
                </a:lnTo>
                <a:lnTo>
                  <a:pt x="1491" y="710227"/>
                </a:lnTo>
                <a:lnTo>
                  <a:pt x="0" y="758175"/>
                </a:lnTo>
                <a:lnTo>
                  <a:pt x="1491" y="806124"/>
                </a:lnTo>
                <a:lnTo>
                  <a:pt x="5907" y="853280"/>
                </a:lnTo>
                <a:lnTo>
                  <a:pt x="13158" y="899555"/>
                </a:lnTo>
                <a:lnTo>
                  <a:pt x="23155" y="944859"/>
                </a:lnTo>
                <a:lnTo>
                  <a:pt x="35810" y="989105"/>
                </a:lnTo>
                <a:lnTo>
                  <a:pt x="51033" y="1032203"/>
                </a:lnTo>
                <a:lnTo>
                  <a:pt x="68737" y="1074065"/>
                </a:lnTo>
                <a:lnTo>
                  <a:pt x="88831" y="1114601"/>
                </a:lnTo>
                <a:lnTo>
                  <a:pt x="111228" y="1153723"/>
                </a:lnTo>
                <a:lnTo>
                  <a:pt x="135839" y="1191342"/>
                </a:lnTo>
                <a:lnTo>
                  <a:pt x="162574" y="1227369"/>
                </a:lnTo>
                <a:lnTo>
                  <a:pt x="191345" y="1261715"/>
                </a:lnTo>
                <a:lnTo>
                  <a:pt x="222063" y="1294293"/>
                </a:lnTo>
                <a:lnTo>
                  <a:pt x="254640" y="1325011"/>
                </a:lnTo>
                <a:lnTo>
                  <a:pt x="288986" y="1353783"/>
                </a:lnTo>
                <a:lnTo>
                  <a:pt x="325012" y="1380519"/>
                </a:lnTo>
                <a:lnTo>
                  <a:pt x="362631" y="1405130"/>
                </a:lnTo>
                <a:lnTo>
                  <a:pt x="401752" y="1427527"/>
                </a:lnTo>
                <a:lnTo>
                  <a:pt x="442288" y="1447623"/>
                </a:lnTo>
                <a:lnTo>
                  <a:pt x="484149" y="1465327"/>
                </a:lnTo>
                <a:lnTo>
                  <a:pt x="527247" y="1480551"/>
                </a:lnTo>
                <a:lnTo>
                  <a:pt x="571492" y="1493206"/>
                </a:lnTo>
                <a:lnTo>
                  <a:pt x="616797" y="1503203"/>
                </a:lnTo>
                <a:lnTo>
                  <a:pt x="663071" y="1510454"/>
                </a:lnTo>
                <a:lnTo>
                  <a:pt x="710227" y="1514870"/>
                </a:lnTo>
                <a:lnTo>
                  <a:pt x="758175" y="1516362"/>
                </a:lnTo>
                <a:lnTo>
                  <a:pt x="6990268" y="1516362"/>
                </a:lnTo>
                <a:lnTo>
                  <a:pt x="7038217" y="1514870"/>
                </a:lnTo>
                <a:lnTo>
                  <a:pt x="7085373" y="1510454"/>
                </a:lnTo>
                <a:lnTo>
                  <a:pt x="7131648" y="1503203"/>
                </a:lnTo>
                <a:lnTo>
                  <a:pt x="7176952" y="1493206"/>
                </a:lnTo>
                <a:lnTo>
                  <a:pt x="7221198" y="1480551"/>
                </a:lnTo>
                <a:lnTo>
                  <a:pt x="7264296" y="1465327"/>
                </a:lnTo>
                <a:lnTo>
                  <a:pt x="7306158" y="1447623"/>
                </a:lnTo>
                <a:lnTo>
                  <a:pt x="7346694" y="1427527"/>
                </a:lnTo>
                <a:lnTo>
                  <a:pt x="7385816" y="1405130"/>
                </a:lnTo>
                <a:lnTo>
                  <a:pt x="7423435" y="1380519"/>
                </a:lnTo>
                <a:lnTo>
                  <a:pt x="7459462" y="1353783"/>
                </a:lnTo>
                <a:lnTo>
                  <a:pt x="7493808" y="1325011"/>
                </a:lnTo>
                <a:lnTo>
                  <a:pt x="7526386" y="1294293"/>
                </a:lnTo>
                <a:lnTo>
                  <a:pt x="7557104" y="1261715"/>
                </a:lnTo>
                <a:lnTo>
                  <a:pt x="7585876" y="1227369"/>
                </a:lnTo>
                <a:lnTo>
                  <a:pt x="7612612" y="1191342"/>
                </a:lnTo>
                <a:lnTo>
                  <a:pt x="7637223" y="1153723"/>
                </a:lnTo>
                <a:lnTo>
                  <a:pt x="7659620" y="1114601"/>
                </a:lnTo>
                <a:lnTo>
                  <a:pt x="7679716" y="1074065"/>
                </a:lnTo>
                <a:lnTo>
                  <a:pt x="7697420" y="1032203"/>
                </a:lnTo>
                <a:lnTo>
                  <a:pt x="7712644" y="989105"/>
                </a:lnTo>
                <a:lnTo>
                  <a:pt x="7725299" y="944859"/>
                </a:lnTo>
                <a:lnTo>
                  <a:pt x="7735296" y="899555"/>
                </a:lnTo>
                <a:lnTo>
                  <a:pt x="7742547" y="853280"/>
                </a:lnTo>
                <a:lnTo>
                  <a:pt x="7746963" y="806124"/>
                </a:lnTo>
                <a:lnTo>
                  <a:pt x="7748455" y="758175"/>
                </a:lnTo>
                <a:lnTo>
                  <a:pt x="7746963" y="710227"/>
                </a:lnTo>
                <a:lnTo>
                  <a:pt x="7742547" y="663071"/>
                </a:lnTo>
                <a:lnTo>
                  <a:pt x="7735296" y="616797"/>
                </a:lnTo>
                <a:lnTo>
                  <a:pt x="7725299" y="571492"/>
                </a:lnTo>
                <a:lnTo>
                  <a:pt x="7712644" y="527247"/>
                </a:lnTo>
                <a:lnTo>
                  <a:pt x="7697420" y="484149"/>
                </a:lnTo>
                <a:lnTo>
                  <a:pt x="7679716" y="442288"/>
                </a:lnTo>
                <a:lnTo>
                  <a:pt x="7659620" y="401752"/>
                </a:lnTo>
                <a:lnTo>
                  <a:pt x="7637223" y="362631"/>
                </a:lnTo>
                <a:lnTo>
                  <a:pt x="7612612" y="325012"/>
                </a:lnTo>
                <a:lnTo>
                  <a:pt x="7585876" y="288986"/>
                </a:lnTo>
                <a:lnTo>
                  <a:pt x="7557104" y="254640"/>
                </a:lnTo>
                <a:lnTo>
                  <a:pt x="7526386" y="222063"/>
                </a:lnTo>
                <a:lnTo>
                  <a:pt x="7493808" y="191345"/>
                </a:lnTo>
                <a:lnTo>
                  <a:pt x="7459462" y="162574"/>
                </a:lnTo>
                <a:lnTo>
                  <a:pt x="7423435" y="135839"/>
                </a:lnTo>
                <a:lnTo>
                  <a:pt x="7385816" y="111228"/>
                </a:lnTo>
                <a:lnTo>
                  <a:pt x="7346694" y="88831"/>
                </a:lnTo>
                <a:lnTo>
                  <a:pt x="7306158" y="68737"/>
                </a:lnTo>
                <a:lnTo>
                  <a:pt x="7264296" y="51033"/>
                </a:lnTo>
                <a:lnTo>
                  <a:pt x="7221198" y="35810"/>
                </a:lnTo>
                <a:lnTo>
                  <a:pt x="7176952" y="23155"/>
                </a:lnTo>
                <a:lnTo>
                  <a:pt x="7131648" y="13158"/>
                </a:lnTo>
                <a:lnTo>
                  <a:pt x="7085373" y="5907"/>
                </a:lnTo>
                <a:lnTo>
                  <a:pt x="7038217" y="1491"/>
                </a:lnTo>
                <a:lnTo>
                  <a:pt x="6990268" y="0"/>
                </a:lnTo>
                <a:lnTo>
                  <a:pt x="758175" y="0"/>
                </a:lnTo>
                <a:close/>
              </a:path>
            </a:pathLst>
          </a:custGeom>
          <a:ln w="52354">
            <a:solidFill>
              <a:schemeClr val="accent6"/>
            </a:solidFill>
          </a:ln>
        </p:spPr>
        <p:txBody>
          <a:bodyPr wrap="square" lIns="0" tIns="0" rIns="0" bIns="0" rtlCol="0" anchor="t"/>
          <a:lstStyle/>
          <a:p>
            <a:endParaRPr lang="en-US">
              <a:solidFill>
                <a:srgbClr val="00B0F0"/>
              </a:solidFill>
            </a:endParaRPr>
          </a:p>
        </p:txBody>
      </p:sp>
      <p:sp>
        <p:nvSpPr>
          <p:cNvPr id="15" name="object 13">
            <a:extLst>
              <a:ext uri="{FF2B5EF4-FFF2-40B4-BE49-F238E27FC236}">
                <a16:creationId xmlns:a16="http://schemas.microsoft.com/office/drawing/2014/main" id="{5367053E-9BF7-4662-8703-39B19578D0AE}"/>
              </a:ext>
            </a:extLst>
          </p:cNvPr>
          <p:cNvSpPr txBox="1">
            <a:spLocks noGrp="1"/>
          </p:cNvSpPr>
          <p:nvPr>
            <p:ph type="title"/>
          </p:nvPr>
        </p:nvSpPr>
        <p:spPr>
          <a:xfrm>
            <a:off x="4722439" y="443372"/>
            <a:ext cx="2035021" cy="473206"/>
          </a:xfrm>
          <a:prstGeom prst="rect">
            <a:avLst/>
          </a:prstGeom>
        </p:spPr>
        <p:txBody>
          <a:bodyPr vert="horz" wrap="square" lIns="0" tIns="11430" rIns="0" bIns="0" rtlCol="0">
            <a:spAutoFit/>
          </a:bodyPr>
          <a:lstStyle/>
          <a:p>
            <a:pPr marL="12700" algn="ctr">
              <a:lnSpc>
                <a:spcPct val="100000"/>
              </a:lnSpc>
              <a:spcBef>
                <a:spcPts val="90"/>
              </a:spcBef>
            </a:pPr>
            <a:r>
              <a:rPr lang="en-US" sz="3000" b="1" dirty="0">
                <a:solidFill>
                  <a:schemeClr val="accent6"/>
                </a:solidFill>
                <a:latin typeface="IBM Plex Mono"/>
                <a:cs typeface="IBM Plex Mono"/>
              </a:rPr>
              <a:t>Mission </a:t>
            </a:r>
            <a:endParaRPr sz="3000" b="1" dirty="0">
              <a:solidFill>
                <a:schemeClr val="accent6"/>
              </a:solidFill>
              <a:latin typeface="IBM Plex Mono"/>
              <a:cs typeface="IBM Plex Mono"/>
            </a:endParaRPr>
          </a:p>
        </p:txBody>
      </p:sp>
      <p:sp>
        <p:nvSpPr>
          <p:cNvPr id="16" name="Rectangle 15">
            <a:extLst>
              <a:ext uri="{FF2B5EF4-FFF2-40B4-BE49-F238E27FC236}">
                <a16:creationId xmlns:a16="http://schemas.microsoft.com/office/drawing/2014/main" id="{E716F49D-2DFD-4AEB-BC39-DB0CEB558567}"/>
              </a:ext>
            </a:extLst>
          </p:cNvPr>
          <p:cNvSpPr/>
          <p:nvPr/>
        </p:nvSpPr>
        <p:spPr>
          <a:xfrm>
            <a:off x="406297" y="1167375"/>
            <a:ext cx="10549846" cy="1938992"/>
          </a:xfrm>
          <a:prstGeom prst="rect">
            <a:avLst/>
          </a:prstGeom>
        </p:spPr>
        <p:txBody>
          <a:bodyPr wrap="square">
            <a:spAutoFit/>
          </a:bodyPr>
          <a:lstStyle/>
          <a:p>
            <a:pPr marL="12700" lvl="0" algn="ctr">
              <a:spcBef>
                <a:spcPts val="780"/>
              </a:spcBef>
              <a:tabLst>
                <a:tab pos="388620" algn="l"/>
                <a:tab pos="1243965" algn="l"/>
                <a:tab pos="3280410" algn="l"/>
              </a:tabLst>
              <a:defRPr/>
            </a:pPr>
            <a:r>
              <a:rPr lang="en-US" sz="3000" dirty="0">
                <a:solidFill>
                  <a:schemeClr val="bg1"/>
                </a:solidFill>
                <a:effectLst>
                  <a:outerShdw blurRad="38100" dist="38100" dir="2700000" algn="tl">
                    <a:srgbClr val="000000">
                      <a:alpha val="43137"/>
                    </a:srgbClr>
                  </a:outerShdw>
                </a:effectLst>
              </a:rPr>
              <a:t>To serve and empower military-connected students by providing comprehensive support, access to campus and community resources, and opportunities for personal and academic success. </a:t>
            </a:r>
            <a:endParaRPr kumimoji="0" lang="en-US" sz="30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pic>
        <p:nvPicPr>
          <p:cNvPr id="2" name="Picture 1" descr="A black background with white text&#10;&#10;AI-generated content may be incorrect.">
            <a:extLst>
              <a:ext uri="{FF2B5EF4-FFF2-40B4-BE49-F238E27FC236}">
                <a16:creationId xmlns:a16="http://schemas.microsoft.com/office/drawing/2014/main" id="{5A8D3330-4C12-2F0F-C233-742348147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514" y="6293125"/>
            <a:ext cx="2644380" cy="356616"/>
          </a:xfrm>
          <a:prstGeom prst="rect">
            <a:avLst/>
          </a:prstGeom>
        </p:spPr>
      </p:pic>
      <p:sp>
        <p:nvSpPr>
          <p:cNvPr id="3" name="object 11">
            <a:extLst>
              <a:ext uri="{FF2B5EF4-FFF2-40B4-BE49-F238E27FC236}">
                <a16:creationId xmlns:a16="http://schemas.microsoft.com/office/drawing/2014/main" id="{A5EF3D48-EA90-9E7A-91AF-D1ECC5756FB0}"/>
              </a:ext>
            </a:extLst>
          </p:cNvPr>
          <p:cNvSpPr/>
          <p:nvPr/>
        </p:nvSpPr>
        <p:spPr>
          <a:xfrm>
            <a:off x="4787478" y="3430739"/>
            <a:ext cx="1969982" cy="508762"/>
          </a:xfrm>
          <a:custGeom>
            <a:avLst/>
            <a:gdLst/>
            <a:ahLst/>
            <a:cxnLst/>
            <a:rect l="l" t="t" r="r" b="b"/>
            <a:pathLst>
              <a:path w="7748905" h="1516380">
                <a:moveTo>
                  <a:pt x="758175" y="0"/>
                </a:moveTo>
                <a:lnTo>
                  <a:pt x="710227" y="1491"/>
                </a:lnTo>
                <a:lnTo>
                  <a:pt x="663071" y="5907"/>
                </a:lnTo>
                <a:lnTo>
                  <a:pt x="616797" y="13158"/>
                </a:lnTo>
                <a:lnTo>
                  <a:pt x="571492" y="23155"/>
                </a:lnTo>
                <a:lnTo>
                  <a:pt x="527247" y="35810"/>
                </a:lnTo>
                <a:lnTo>
                  <a:pt x="484149" y="51033"/>
                </a:lnTo>
                <a:lnTo>
                  <a:pt x="442288" y="68737"/>
                </a:lnTo>
                <a:lnTo>
                  <a:pt x="401752" y="88831"/>
                </a:lnTo>
                <a:lnTo>
                  <a:pt x="362631" y="111228"/>
                </a:lnTo>
                <a:lnTo>
                  <a:pt x="325012" y="135839"/>
                </a:lnTo>
                <a:lnTo>
                  <a:pt x="288986" y="162574"/>
                </a:lnTo>
                <a:lnTo>
                  <a:pt x="254640" y="191345"/>
                </a:lnTo>
                <a:lnTo>
                  <a:pt x="222063" y="222063"/>
                </a:lnTo>
                <a:lnTo>
                  <a:pt x="191345" y="254640"/>
                </a:lnTo>
                <a:lnTo>
                  <a:pt x="162574" y="288986"/>
                </a:lnTo>
                <a:lnTo>
                  <a:pt x="135839" y="325012"/>
                </a:lnTo>
                <a:lnTo>
                  <a:pt x="111228" y="362631"/>
                </a:lnTo>
                <a:lnTo>
                  <a:pt x="88831" y="401752"/>
                </a:lnTo>
                <a:lnTo>
                  <a:pt x="68737" y="442288"/>
                </a:lnTo>
                <a:lnTo>
                  <a:pt x="51033" y="484149"/>
                </a:lnTo>
                <a:lnTo>
                  <a:pt x="35810" y="527247"/>
                </a:lnTo>
                <a:lnTo>
                  <a:pt x="23155" y="571492"/>
                </a:lnTo>
                <a:lnTo>
                  <a:pt x="13158" y="616797"/>
                </a:lnTo>
                <a:lnTo>
                  <a:pt x="5907" y="663071"/>
                </a:lnTo>
                <a:lnTo>
                  <a:pt x="1491" y="710227"/>
                </a:lnTo>
                <a:lnTo>
                  <a:pt x="0" y="758175"/>
                </a:lnTo>
                <a:lnTo>
                  <a:pt x="1491" y="806124"/>
                </a:lnTo>
                <a:lnTo>
                  <a:pt x="5907" y="853280"/>
                </a:lnTo>
                <a:lnTo>
                  <a:pt x="13158" y="899555"/>
                </a:lnTo>
                <a:lnTo>
                  <a:pt x="23155" y="944859"/>
                </a:lnTo>
                <a:lnTo>
                  <a:pt x="35810" y="989105"/>
                </a:lnTo>
                <a:lnTo>
                  <a:pt x="51033" y="1032203"/>
                </a:lnTo>
                <a:lnTo>
                  <a:pt x="68737" y="1074065"/>
                </a:lnTo>
                <a:lnTo>
                  <a:pt x="88831" y="1114601"/>
                </a:lnTo>
                <a:lnTo>
                  <a:pt x="111228" y="1153723"/>
                </a:lnTo>
                <a:lnTo>
                  <a:pt x="135839" y="1191342"/>
                </a:lnTo>
                <a:lnTo>
                  <a:pt x="162574" y="1227369"/>
                </a:lnTo>
                <a:lnTo>
                  <a:pt x="191345" y="1261715"/>
                </a:lnTo>
                <a:lnTo>
                  <a:pt x="222063" y="1294293"/>
                </a:lnTo>
                <a:lnTo>
                  <a:pt x="254640" y="1325011"/>
                </a:lnTo>
                <a:lnTo>
                  <a:pt x="288986" y="1353783"/>
                </a:lnTo>
                <a:lnTo>
                  <a:pt x="325012" y="1380519"/>
                </a:lnTo>
                <a:lnTo>
                  <a:pt x="362631" y="1405130"/>
                </a:lnTo>
                <a:lnTo>
                  <a:pt x="401752" y="1427527"/>
                </a:lnTo>
                <a:lnTo>
                  <a:pt x="442288" y="1447623"/>
                </a:lnTo>
                <a:lnTo>
                  <a:pt x="484149" y="1465327"/>
                </a:lnTo>
                <a:lnTo>
                  <a:pt x="527247" y="1480551"/>
                </a:lnTo>
                <a:lnTo>
                  <a:pt x="571492" y="1493206"/>
                </a:lnTo>
                <a:lnTo>
                  <a:pt x="616797" y="1503203"/>
                </a:lnTo>
                <a:lnTo>
                  <a:pt x="663071" y="1510454"/>
                </a:lnTo>
                <a:lnTo>
                  <a:pt x="710227" y="1514870"/>
                </a:lnTo>
                <a:lnTo>
                  <a:pt x="758175" y="1516362"/>
                </a:lnTo>
                <a:lnTo>
                  <a:pt x="6990268" y="1516362"/>
                </a:lnTo>
                <a:lnTo>
                  <a:pt x="7038217" y="1514870"/>
                </a:lnTo>
                <a:lnTo>
                  <a:pt x="7085373" y="1510454"/>
                </a:lnTo>
                <a:lnTo>
                  <a:pt x="7131648" y="1503203"/>
                </a:lnTo>
                <a:lnTo>
                  <a:pt x="7176952" y="1493206"/>
                </a:lnTo>
                <a:lnTo>
                  <a:pt x="7221198" y="1480551"/>
                </a:lnTo>
                <a:lnTo>
                  <a:pt x="7264296" y="1465327"/>
                </a:lnTo>
                <a:lnTo>
                  <a:pt x="7306158" y="1447623"/>
                </a:lnTo>
                <a:lnTo>
                  <a:pt x="7346694" y="1427527"/>
                </a:lnTo>
                <a:lnTo>
                  <a:pt x="7385816" y="1405130"/>
                </a:lnTo>
                <a:lnTo>
                  <a:pt x="7423435" y="1380519"/>
                </a:lnTo>
                <a:lnTo>
                  <a:pt x="7459462" y="1353783"/>
                </a:lnTo>
                <a:lnTo>
                  <a:pt x="7493808" y="1325011"/>
                </a:lnTo>
                <a:lnTo>
                  <a:pt x="7526386" y="1294293"/>
                </a:lnTo>
                <a:lnTo>
                  <a:pt x="7557104" y="1261715"/>
                </a:lnTo>
                <a:lnTo>
                  <a:pt x="7585876" y="1227369"/>
                </a:lnTo>
                <a:lnTo>
                  <a:pt x="7612612" y="1191342"/>
                </a:lnTo>
                <a:lnTo>
                  <a:pt x="7637223" y="1153723"/>
                </a:lnTo>
                <a:lnTo>
                  <a:pt x="7659620" y="1114601"/>
                </a:lnTo>
                <a:lnTo>
                  <a:pt x="7679716" y="1074065"/>
                </a:lnTo>
                <a:lnTo>
                  <a:pt x="7697420" y="1032203"/>
                </a:lnTo>
                <a:lnTo>
                  <a:pt x="7712644" y="989105"/>
                </a:lnTo>
                <a:lnTo>
                  <a:pt x="7725299" y="944859"/>
                </a:lnTo>
                <a:lnTo>
                  <a:pt x="7735296" y="899555"/>
                </a:lnTo>
                <a:lnTo>
                  <a:pt x="7742547" y="853280"/>
                </a:lnTo>
                <a:lnTo>
                  <a:pt x="7746963" y="806124"/>
                </a:lnTo>
                <a:lnTo>
                  <a:pt x="7748455" y="758175"/>
                </a:lnTo>
                <a:lnTo>
                  <a:pt x="7746963" y="710227"/>
                </a:lnTo>
                <a:lnTo>
                  <a:pt x="7742547" y="663071"/>
                </a:lnTo>
                <a:lnTo>
                  <a:pt x="7735296" y="616797"/>
                </a:lnTo>
                <a:lnTo>
                  <a:pt x="7725299" y="571492"/>
                </a:lnTo>
                <a:lnTo>
                  <a:pt x="7712644" y="527247"/>
                </a:lnTo>
                <a:lnTo>
                  <a:pt x="7697420" y="484149"/>
                </a:lnTo>
                <a:lnTo>
                  <a:pt x="7679716" y="442288"/>
                </a:lnTo>
                <a:lnTo>
                  <a:pt x="7659620" y="401752"/>
                </a:lnTo>
                <a:lnTo>
                  <a:pt x="7637223" y="362631"/>
                </a:lnTo>
                <a:lnTo>
                  <a:pt x="7612612" y="325012"/>
                </a:lnTo>
                <a:lnTo>
                  <a:pt x="7585876" y="288986"/>
                </a:lnTo>
                <a:lnTo>
                  <a:pt x="7557104" y="254640"/>
                </a:lnTo>
                <a:lnTo>
                  <a:pt x="7526386" y="222063"/>
                </a:lnTo>
                <a:lnTo>
                  <a:pt x="7493808" y="191345"/>
                </a:lnTo>
                <a:lnTo>
                  <a:pt x="7459462" y="162574"/>
                </a:lnTo>
                <a:lnTo>
                  <a:pt x="7423435" y="135839"/>
                </a:lnTo>
                <a:lnTo>
                  <a:pt x="7385816" y="111228"/>
                </a:lnTo>
                <a:lnTo>
                  <a:pt x="7346694" y="88831"/>
                </a:lnTo>
                <a:lnTo>
                  <a:pt x="7306158" y="68737"/>
                </a:lnTo>
                <a:lnTo>
                  <a:pt x="7264296" y="51033"/>
                </a:lnTo>
                <a:lnTo>
                  <a:pt x="7221198" y="35810"/>
                </a:lnTo>
                <a:lnTo>
                  <a:pt x="7176952" y="23155"/>
                </a:lnTo>
                <a:lnTo>
                  <a:pt x="7131648" y="13158"/>
                </a:lnTo>
                <a:lnTo>
                  <a:pt x="7085373" y="5907"/>
                </a:lnTo>
                <a:lnTo>
                  <a:pt x="7038217" y="1491"/>
                </a:lnTo>
                <a:lnTo>
                  <a:pt x="6990268" y="0"/>
                </a:lnTo>
                <a:lnTo>
                  <a:pt x="758175" y="0"/>
                </a:lnTo>
                <a:close/>
              </a:path>
            </a:pathLst>
          </a:custGeom>
          <a:ln w="52354">
            <a:solidFill>
              <a:schemeClr val="accent6"/>
            </a:solidFill>
          </a:ln>
        </p:spPr>
        <p:txBody>
          <a:bodyPr wrap="square" lIns="0" tIns="0" rIns="0" bIns="0" rtlCol="0" anchor="t"/>
          <a:lstStyle/>
          <a:p>
            <a:endParaRPr lang="en-US">
              <a:solidFill>
                <a:srgbClr val="00B0F0"/>
              </a:solidFill>
            </a:endParaRPr>
          </a:p>
        </p:txBody>
      </p:sp>
      <p:sp>
        <p:nvSpPr>
          <p:cNvPr id="4" name="object 13">
            <a:extLst>
              <a:ext uri="{FF2B5EF4-FFF2-40B4-BE49-F238E27FC236}">
                <a16:creationId xmlns:a16="http://schemas.microsoft.com/office/drawing/2014/main" id="{2A827B1E-1737-DB8F-F190-0108283AA62E}"/>
              </a:ext>
            </a:extLst>
          </p:cNvPr>
          <p:cNvSpPr txBox="1">
            <a:spLocks/>
          </p:cNvSpPr>
          <p:nvPr/>
        </p:nvSpPr>
        <p:spPr>
          <a:xfrm>
            <a:off x="4077117" y="3428515"/>
            <a:ext cx="3390703" cy="565539"/>
          </a:xfrm>
          <a:prstGeom prst="rect">
            <a:avLst/>
          </a:prstGeom>
        </p:spPr>
        <p:txBody>
          <a:bodyPr vert="horz" wrap="square" lIns="0" tIns="11430" rIns="0" bIns="0" rtlCol="0" anchor="ctr">
            <a:spAutoFit/>
          </a:bodyPr>
          <a:lstStyle>
            <a:lvl1pPr algn="l" defTabSz="914400" rtl="0" eaLnBrk="1" latinLnBrk="0" hangingPunct="1">
              <a:lnSpc>
                <a:spcPct val="90000"/>
              </a:lnSpc>
              <a:spcBef>
                <a:spcPct val="0"/>
              </a:spcBef>
              <a:buNone/>
              <a:defRPr sz="5730" b="0" i="0" kern="1200">
                <a:solidFill>
                  <a:srgbClr val="B0D35C"/>
                </a:solidFill>
                <a:latin typeface="Arial"/>
                <a:ea typeface="+mj-ea"/>
                <a:cs typeface="Arial"/>
              </a:defRPr>
            </a:lvl1pPr>
          </a:lstStyle>
          <a:p>
            <a:pPr marL="12700" algn="ctr">
              <a:lnSpc>
                <a:spcPct val="100000"/>
              </a:lnSpc>
              <a:spcBef>
                <a:spcPts val="90"/>
              </a:spcBef>
            </a:pPr>
            <a:r>
              <a:rPr lang="en-US" sz="3600" b="1" dirty="0">
                <a:solidFill>
                  <a:schemeClr val="accent6"/>
                </a:solidFill>
                <a:latin typeface="DM Sans 18pt Medium"/>
                <a:cs typeface="IBM Plex Mono"/>
              </a:rPr>
              <a:t>Vision </a:t>
            </a:r>
          </a:p>
        </p:txBody>
      </p:sp>
      <p:sp>
        <p:nvSpPr>
          <p:cNvPr id="5" name="Rectangle 4">
            <a:extLst>
              <a:ext uri="{FF2B5EF4-FFF2-40B4-BE49-F238E27FC236}">
                <a16:creationId xmlns:a16="http://schemas.microsoft.com/office/drawing/2014/main" id="{3D967470-E683-9383-25D6-4554BF9C6619}"/>
              </a:ext>
            </a:extLst>
          </p:cNvPr>
          <p:cNvSpPr/>
          <p:nvPr/>
        </p:nvSpPr>
        <p:spPr>
          <a:xfrm>
            <a:off x="271167" y="4316202"/>
            <a:ext cx="10684976" cy="1938992"/>
          </a:xfrm>
          <a:prstGeom prst="rect">
            <a:avLst/>
          </a:prstGeom>
        </p:spPr>
        <p:txBody>
          <a:bodyPr wrap="square">
            <a:spAutoFit/>
          </a:bodyPr>
          <a:lstStyle/>
          <a:p>
            <a:pPr marL="12700" lvl="0" algn="ctr">
              <a:spcBef>
                <a:spcPts val="780"/>
              </a:spcBef>
              <a:tabLst>
                <a:tab pos="388620" algn="l"/>
                <a:tab pos="1243965" algn="l"/>
                <a:tab pos="3280410" algn="l"/>
              </a:tabLst>
              <a:defRPr/>
            </a:pPr>
            <a:r>
              <a:rPr lang="en-US" sz="3000" dirty="0">
                <a:solidFill>
                  <a:schemeClr val="bg1"/>
                </a:solidFill>
              </a:rPr>
              <a:t>To be a leading center for military-connected student success in higher education, promoting achievement, engagement, and meaningful support through dedicated advocacy and innovative services. </a:t>
            </a:r>
            <a:endParaRPr kumimoji="0" lang="en-US" sz="30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9673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Freeform: Shape 277">
            <a:extLst>
              <a:ext uri="{FF2B5EF4-FFF2-40B4-BE49-F238E27FC236}">
                <a16:creationId xmlns:a16="http://schemas.microsoft.com/office/drawing/2014/main" id="{B513B0AE-E1CC-4142-A136-C78FD69FBAC9}"/>
              </a:ext>
            </a:extLst>
          </p:cNvPr>
          <p:cNvSpPr/>
          <p:nvPr/>
        </p:nvSpPr>
        <p:spPr>
          <a:xfrm>
            <a:off x="1755368" y="2484419"/>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accent2">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272" name="Freeform: Shape 271">
            <a:extLst>
              <a:ext uri="{FF2B5EF4-FFF2-40B4-BE49-F238E27FC236}">
                <a16:creationId xmlns:a16="http://schemas.microsoft.com/office/drawing/2014/main" id="{30BE5708-0DAF-4C9E-B1E7-1DAFE2373934}"/>
              </a:ext>
            </a:extLst>
          </p:cNvPr>
          <p:cNvSpPr/>
          <p:nvPr/>
        </p:nvSpPr>
        <p:spPr>
          <a:xfrm flipH="1">
            <a:off x="1728921" y="3272660"/>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273" name="Straight Connector 272">
            <a:extLst>
              <a:ext uri="{FF2B5EF4-FFF2-40B4-BE49-F238E27FC236}">
                <a16:creationId xmlns:a16="http://schemas.microsoft.com/office/drawing/2014/main" id="{A0F71A8F-1EA7-4696-ABD4-6ECFE30D0335}"/>
              </a:ext>
            </a:extLst>
          </p:cNvPr>
          <p:cNvCxnSpPr>
            <a:cxnSpLocks/>
          </p:cNvCxnSpPr>
          <p:nvPr/>
        </p:nvCxnSpPr>
        <p:spPr>
          <a:xfrm flipH="1">
            <a:off x="1439164" y="3341201"/>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E015063D-34A4-4703-9277-ABAB521757E4}"/>
              </a:ext>
            </a:extLst>
          </p:cNvPr>
          <p:cNvSpPr txBox="1"/>
          <p:nvPr/>
        </p:nvSpPr>
        <p:spPr>
          <a:xfrm>
            <a:off x="239189" y="3212667"/>
            <a:ext cx="1180167" cy="340519"/>
          </a:xfrm>
          <a:prstGeom prst="roundRect">
            <a:avLst/>
          </a:prstGeom>
          <a:solidFill>
            <a:schemeClr val="accent2"/>
          </a:solidFill>
        </p:spPr>
        <p:txBody>
          <a:bodyPr wrap="square" lIns="45720" tIns="45720" rIns="45720" bIns="45720" anchor="ctr">
            <a:spAutoFit/>
          </a:bodyPr>
          <a:lstStyle/>
          <a:p>
            <a:pPr algn="r"/>
            <a:r>
              <a:rPr lang="en-US" sz="700" dirty="0">
                <a:solidFill>
                  <a:schemeClr val="bg1"/>
                </a:solidFill>
              </a:rPr>
              <a:t>Coordinator, Veteran &amp; Military Resource Center</a:t>
            </a:r>
          </a:p>
        </p:txBody>
      </p:sp>
      <p:sp>
        <p:nvSpPr>
          <p:cNvPr id="275" name="Freeform: Shape 274">
            <a:extLst>
              <a:ext uri="{FF2B5EF4-FFF2-40B4-BE49-F238E27FC236}">
                <a16:creationId xmlns:a16="http://schemas.microsoft.com/office/drawing/2014/main" id="{ABF1FA38-FA51-4AB9-A285-693AB21EFCE2}"/>
              </a:ext>
            </a:extLst>
          </p:cNvPr>
          <p:cNvSpPr/>
          <p:nvPr/>
        </p:nvSpPr>
        <p:spPr>
          <a:xfrm flipH="1">
            <a:off x="1692602" y="2951458"/>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276" name="Straight Connector 275">
            <a:extLst>
              <a:ext uri="{FF2B5EF4-FFF2-40B4-BE49-F238E27FC236}">
                <a16:creationId xmlns:a16="http://schemas.microsoft.com/office/drawing/2014/main" id="{BF5B8D49-9E49-40B4-85DA-33EE738356B7}"/>
              </a:ext>
            </a:extLst>
          </p:cNvPr>
          <p:cNvCxnSpPr>
            <a:cxnSpLocks/>
          </p:cNvCxnSpPr>
          <p:nvPr/>
        </p:nvCxnSpPr>
        <p:spPr>
          <a:xfrm flipH="1">
            <a:off x="1409715" y="3014913"/>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6223085C-EBC7-4638-A7E9-4501F348F76D}"/>
              </a:ext>
            </a:extLst>
          </p:cNvPr>
          <p:cNvSpPr txBox="1"/>
          <p:nvPr/>
        </p:nvSpPr>
        <p:spPr>
          <a:xfrm>
            <a:off x="582429" y="2863619"/>
            <a:ext cx="781662"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David Losoya</a:t>
            </a:r>
          </a:p>
        </p:txBody>
      </p:sp>
      <p:sp>
        <p:nvSpPr>
          <p:cNvPr id="316" name="Freeform: Shape 315">
            <a:extLst>
              <a:ext uri="{FF2B5EF4-FFF2-40B4-BE49-F238E27FC236}">
                <a16:creationId xmlns:a16="http://schemas.microsoft.com/office/drawing/2014/main" id="{34150D51-A6A5-4679-9FEC-0A579DCA0AC7}"/>
              </a:ext>
            </a:extLst>
          </p:cNvPr>
          <p:cNvSpPr/>
          <p:nvPr/>
        </p:nvSpPr>
        <p:spPr>
          <a:xfrm>
            <a:off x="3135824" y="3166695"/>
            <a:ext cx="1876235" cy="726185"/>
          </a:xfrm>
          <a:custGeom>
            <a:avLst/>
            <a:gdLst>
              <a:gd name="connsiteX0" fmla="*/ 3021952 w 3026661"/>
              <a:gd name="connsiteY0" fmla="*/ 1167107 h 1171450"/>
              <a:gd name="connsiteX1" fmla="*/ 1841519 w 3026661"/>
              <a:gd name="connsiteY1" fmla="*/ 1167107 h 1171450"/>
              <a:gd name="connsiteX2" fmla="*/ 1508648 w 3026661"/>
              <a:gd name="connsiteY2" fmla="*/ 834235 h 1171450"/>
              <a:gd name="connsiteX3" fmla="*/ 1508648 w 3026661"/>
              <a:gd name="connsiteY3" fmla="*/ 328528 h 1171450"/>
              <a:gd name="connsiteX4" fmla="*/ 1175774 w 3026661"/>
              <a:gd name="connsiteY4" fmla="*/ -4343 h 1171450"/>
              <a:gd name="connsiteX5" fmla="*/ -4710 w 3026661"/>
              <a:gd name="connsiteY5" fmla="*/ -4343 h 1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661" h="1171450">
                <a:moveTo>
                  <a:pt x="3021952" y="1167107"/>
                </a:moveTo>
                <a:lnTo>
                  <a:pt x="1841519" y="1167107"/>
                </a:lnTo>
                <a:cubicBezTo>
                  <a:pt x="1657663" y="1167107"/>
                  <a:pt x="1508648" y="1018089"/>
                  <a:pt x="1508648" y="834235"/>
                </a:cubicBezTo>
                <a:lnTo>
                  <a:pt x="1508648" y="328528"/>
                </a:lnTo>
                <a:cubicBezTo>
                  <a:pt x="1508648" y="144675"/>
                  <a:pt x="1359630" y="-4343"/>
                  <a:pt x="1175774"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35" name="Freeform: Shape 334">
            <a:extLst>
              <a:ext uri="{FF2B5EF4-FFF2-40B4-BE49-F238E27FC236}">
                <a16:creationId xmlns:a16="http://schemas.microsoft.com/office/drawing/2014/main" id="{60AE278C-8445-4EA7-9B66-3EB4FBEA8BAF}"/>
              </a:ext>
            </a:extLst>
          </p:cNvPr>
          <p:cNvSpPr/>
          <p:nvPr/>
        </p:nvSpPr>
        <p:spPr>
          <a:xfrm flipH="1">
            <a:off x="9016560" y="1942782"/>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accent6">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343" name="Freeform: Shape 342">
            <a:extLst>
              <a:ext uri="{FF2B5EF4-FFF2-40B4-BE49-F238E27FC236}">
                <a16:creationId xmlns:a16="http://schemas.microsoft.com/office/drawing/2014/main" id="{85C67BB6-8EC6-4A76-B6D8-BAEC92C405B6}"/>
              </a:ext>
            </a:extLst>
          </p:cNvPr>
          <p:cNvSpPr/>
          <p:nvPr/>
        </p:nvSpPr>
        <p:spPr>
          <a:xfrm flipH="1">
            <a:off x="9016560" y="3553186"/>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tx1">
              <a:lumMod val="50000"/>
              <a:lumOff val="50000"/>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360" name="Freeform: Shape 359">
            <a:extLst>
              <a:ext uri="{FF2B5EF4-FFF2-40B4-BE49-F238E27FC236}">
                <a16:creationId xmlns:a16="http://schemas.microsoft.com/office/drawing/2014/main" id="{82612E9B-C0B2-41D9-BD34-85EAA8FD0539}"/>
              </a:ext>
            </a:extLst>
          </p:cNvPr>
          <p:cNvSpPr/>
          <p:nvPr/>
        </p:nvSpPr>
        <p:spPr>
          <a:xfrm flipH="1">
            <a:off x="7140325" y="2620573"/>
            <a:ext cx="1876235" cy="726185"/>
          </a:xfrm>
          <a:custGeom>
            <a:avLst/>
            <a:gdLst>
              <a:gd name="connsiteX0" fmla="*/ 3021952 w 3026661"/>
              <a:gd name="connsiteY0" fmla="*/ 1167107 h 1171450"/>
              <a:gd name="connsiteX1" fmla="*/ 1841519 w 3026661"/>
              <a:gd name="connsiteY1" fmla="*/ 1167107 h 1171450"/>
              <a:gd name="connsiteX2" fmla="*/ 1508648 w 3026661"/>
              <a:gd name="connsiteY2" fmla="*/ 834235 h 1171450"/>
              <a:gd name="connsiteX3" fmla="*/ 1508648 w 3026661"/>
              <a:gd name="connsiteY3" fmla="*/ 328528 h 1171450"/>
              <a:gd name="connsiteX4" fmla="*/ 1175774 w 3026661"/>
              <a:gd name="connsiteY4" fmla="*/ -4343 h 1171450"/>
              <a:gd name="connsiteX5" fmla="*/ -4710 w 3026661"/>
              <a:gd name="connsiteY5" fmla="*/ -4343 h 1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661" h="1171450">
                <a:moveTo>
                  <a:pt x="3021952" y="1167107"/>
                </a:moveTo>
                <a:lnTo>
                  <a:pt x="1841519" y="1167107"/>
                </a:lnTo>
                <a:cubicBezTo>
                  <a:pt x="1657663" y="1167107"/>
                  <a:pt x="1508648" y="1018089"/>
                  <a:pt x="1508648" y="834235"/>
                </a:cubicBezTo>
                <a:lnTo>
                  <a:pt x="1508648" y="328528"/>
                </a:lnTo>
                <a:cubicBezTo>
                  <a:pt x="1508648" y="144675"/>
                  <a:pt x="1359630" y="-4343"/>
                  <a:pt x="1175774"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62" name="Freeform: Shape 361">
            <a:extLst>
              <a:ext uri="{FF2B5EF4-FFF2-40B4-BE49-F238E27FC236}">
                <a16:creationId xmlns:a16="http://schemas.microsoft.com/office/drawing/2014/main" id="{452BCE8D-2002-4856-B7D3-3A1A874ADE8E}"/>
              </a:ext>
            </a:extLst>
          </p:cNvPr>
          <p:cNvSpPr/>
          <p:nvPr/>
        </p:nvSpPr>
        <p:spPr>
          <a:xfrm flipH="1">
            <a:off x="7140325" y="3500198"/>
            <a:ext cx="1876235" cy="726183"/>
          </a:xfrm>
          <a:custGeom>
            <a:avLst/>
            <a:gdLst>
              <a:gd name="connsiteX0" fmla="*/ 3021952 w 3026661"/>
              <a:gd name="connsiteY0" fmla="*/ -4343 h 1171447"/>
              <a:gd name="connsiteX1" fmla="*/ 1841519 w 3026661"/>
              <a:gd name="connsiteY1" fmla="*/ -4343 h 1171447"/>
              <a:gd name="connsiteX2" fmla="*/ 1508648 w 3026661"/>
              <a:gd name="connsiteY2" fmla="*/ 328528 h 1171447"/>
              <a:gd name="connsiteX3" fmla="*/ 1508648 w 3026661"/>
              <a:gd name="connsiteY3" fmla="*/ 834233 h 1171447"/>
              <a:gd name="connsiteX4" fmla="*/ 1175774 w 3026661"/>
              <a:gd name="connsiteY4" fmla="*/ 1167104 h 1171447"/>
              <a:gd name="connsiteX5" fmla="*/ -4710 w 3026661"/>
              <a:gd name="connsiteY5" fmla="*/ 1167104 h 11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661" h="1171447">
                <a:moveTo>
                  <a:pt x="3021952" y="-4343"/>
                </a:moveTo>
                <a:lnTo>
                  <a:pt x="1841519" y="-4343"/>
                </a:lnTo>
                <a:cubicBezTo>
                  <a:pt x="1657663" y="-4343"/>
                  <a:pt x="1508648" y="144672"/>
                  <a:pt x="1508648" y="328528"/>
                </a:cubicBezTo>
                <a:lnTo>
                  <a:pt x="1508648" y="834233"/>
                </a:lnTo>
                <a:cubicBezTo>
                  <a:pt x="1508648" y="1018089"/>
                  <a:pt x="1359630" y="1167104"/>
                  <a:pt x="1175774" y="1167104"/>
                </a:cubicBezTo>
                <a:lnTo>
                  <a:pt x="-4710" y="1167104"/>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127" name="Freeform: Shape 126">
            <a:extLst>
              <a:ext uri="{FF2B5EF4-FFF2-40B4-BE49-F238E27FC236}">
                <a16:creationId xmlns:a16="http://schemas.microsoft.com/office/drawing/2014/main" id="{C7C65BA4-DC4F-443C-AA98-DEE749531153}"/>
              </a:ext>
            </a:extLst>
          </p:cNvPr>
          <p:cNvSpPr/>
          <p:nvPr/>
        </p:nvSpPr>
        <p:spPr>
          <a:xfrm>
            <a:off x="3046603" y="627194"/>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accent1">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147" name="TextBox 146">
            <a:extLst>
              <a:ext uri="{FF2B5EF4-FFF2-40B4-BE49-F238E27FC236}">
                <a16:creationId xmlns:a16="http://schemas.microsoft.com/office/drawing/2014/main" id="{F9180EA9-FA65-4702-AF88-6537640A771A}"/>
              </a:ext>
            </a:extLst>
          </p:cNvPr>
          <p:cNvSpPr txBox="1"/>
          <p:nvPr/>
        </p:nvSpPr>
        <p:spPr>
          <a:xfrm>
            <a:off x="1498999" y="1360103"/>
            <a:ext cx="1183687" cy="340519"/>
          </a:xfrm>
          <a:prstGeom prst="roundRect">
            <a:avLst/>
          </a:prstGeom>
          <a:solidFill>
            <a:schemeClr val="accent1"/>
          </a:solidFill>
        </p:spPr>
        <p:txBody>
          <a:bodyPr wrap="square" lIns="45720" tIns="45720" rIns="45720" bIns="45720" anchor="ctr">
            <a:spAutoFit/>
          </a:bodyPr>
          <a:lstStyle/>
          <a:p>
            <a:pPr algn="r"/>
            <a:r>
              <a:rPr lang="en-US" sz="700" dirty="0">
                <a:solidFill>
                  <a:schemeClr val="bg1"/>
                </a:solidFill>
              </a:rPr>
              <a:t>Coordinator, Veteran &amp; Military Resource Center</a:t>
            </a:r>
          </a:p>
        </p:txBody>
      </p:sp>
      <p:sp>
        <p:nvSpPr>
          <p:cNvPr id="144" name="TextBox 143">
            <a:extLst>
              <a:ext uri="{FF2B5EF4-FFF2-40B4-BE49-F238E27FC236}">
                <a16:creationId xmlns:a16="http://schemas.microsoft.com/office/drawing/2014/main" id="{067B5DA8-5442-4C39-984D-6FCCDCB7E549}"/>
              </a:ext>
            </a:extLst>
          </p:cNvPr>
          <p:cNvSpPr txBox="1"/>
          <p:nvPr/>
        </p:nvSpPr>
        <p:spPr>
          <a:xfrm>
            <a:off x="1667662" y="952165"/>
            <a:ext cx="994805" cy="374571"/>
          </a:xfrm>
          <a:prstGeom prst="roundRect">
            <a:avLst/>
          </a:prstGeom>
          <a:solidFill>
            <a:schemeClr val="accent1"/>
          </a:solidFill>
        </p:spPr>
        <p:txBody>
          <a:bodyPr wrap="square" lIns="45720" tIns="45720" rIns="45720" bIns="45720" anchor="ctr">
            <a:spAutoFit/>
          </a:bodyPr>
          <a:lstStyle/>
          <a:p>
            <a:pPr algn="ctr"/>
            <a:r>
              <a:rPr lang="en-US" sz="800" dirty="0">
                <a:solidFill>
                  <a:schemeClr val="bg1"/>
                </a:solidFill>
              </a:rPr>
              <a:t>Marguerite Alix (Maggie)</a:t>
            </a:r>
          </a:p>
        </p:txBody>
      </p:sp>
      <p:sp>
        <p:nvSpPr>
          <p:cNvPr id="315" name="Freeform: Shape 314">
            <a:extLst>
              <a:ext uri="{FF2B5EF4-FFF2-40B4-BE49-F238E27FC236}">
                <a16:creationId xmlns:a16="http://schemas.microsoft.com/office/drawing/2014/main" id="{A4C9EBAA-9E36-4644-8CF3-354579D2D3D4}"/>
              </a:ext>
            </a:extLst>
          </p:cNvPr>
          <p:cNvSpPr/>
          <p:nvPr/>
        </p:nvSpPr>
        <p:spPr>
          <a:xfrm>
            <a:off x="4407635" y="1309472"/>
            <a:ext cx="644267" cy="1884651"/>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27" name="Freeform: Shape 326">
            <a:extLst>
              <a:ext uri="{FF2B5EF4-FFF2-40B4-BE49-F238E27FC236}">
                <a16:creationId xmlns:a16="http://schemas.microsoft.com/office/drawing/2014/main" id="{26C49390-6D3F-4B17-9BEF-CAD068B15CDE}"/>
              </a:ext>
            </a:extLst>
          </p:cNvPr>
          <p:cNvSpPr/>
          <p:nvPr/>
        </p:nvSpPr>
        <p:spPr>
          <a:xfrm flipH="1">
            <a:off x="7780845" y="627194"/>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accent5">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329" name="Freeform: Shape 328">
            <a:extLst>
              <a:ext uri="{FF2B5EF4-FFF2-40B4-BE49-F238E27FC236}">
                <a16:creationId xmlns:a16="http://schemas.microsoft.com/office/drawing/2014/main" id="{90E54A31-8FCF-499B-A996-67B9A82174BA}"/>
              </a:ext>
            </a:extLst>
          </p:cNvPr>
          <p:cNvSpPr/>
          <p:nvPr/>
        </p:nvSpPr>
        <p:spPr>
          <a:xfrm>
            <a:off x="9050669" y="1410949"/>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331" name="TextBox 330">
            <a:extLst>
              <a:ext uri="{FF2B5EF4-FFF2-40B4-BE49-F238E27FC236}">
                <a16:creationId xmlns:a16="http://schemas.microsoft.com/office/drawing/2014/main" id="{D9B6B351-8986-4371-A341-7BE739CA1FF1}"/>
              </a:ext>
            </a:extLst>
          </p:cNvPr>
          <p:cNvSpPr txBox="1"/>
          <p:nvPr/>
        </p:nvSpPr>
        <p:spPr>
          <a:xfrm flipH="1">
            <a:off x="9529535" y="1360307"/>
            <a:ext cx="994805" cy="238363"/>
          </a:xfrm>
          <a:prstGeom prst="roundRect">
            <a:avLst/>
          </a:prstGeom>
          <a:solidFill>
            <a:schemeClr val="accent5"/>
          </a:solidFill>
        </p:spPr>
        <p:txBody>
          <a:bodyPr wrap="square" lIns="45720" tIns="45720" rIns="45720" bIns="45720" anchor="ctr">
            <a:spAutoFit/>
          </a:bodyPr>
          <a:lstStyle/>
          <a:p>
            <a:r>
              <a:rPr lang="en-US" sz="800" dirty="0">
                <a:solidFill>
                  <a:schemeClr val="bg1"/>
                </a:solidFill>
              </a:rPr>
              <a:t>Student Worker</a:t>
            </a:r>
          </a:p>
        </p:txBody>
      </p:sp>
      <p:sp>
        <p:nvSpPr>
          <p:cNvPr id="332" name="Freeform: Shape 331">
            <a:extLst>
              <a:ext uri="{FF2B5EF4-FFF2-40B4-BE49-F238E27FC236}">
                <a16:creationId xmlns:a16="http://schemas.microsoft.com/office/drawing/2014/main" id="{69A25FA5-9BE0-419A-84BB-E9DD0641585D}"/>
              </a:ext>
            </a:extLst>
          </p:cNvPr>
          <p:cNvSpPr/>
          <p:nvPr/>
        </p:nvSpPr>
        <p:spPr>
          <a:xfrm>
            <a:off x="9050669" y="1070912"/>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cxnSp>
        <p:nvCxnSpPr>
          <p:cNvPr id="333" name="Straight Connector 332">
            <a:extLst>
              <a:ext uri="{FF2B5EF4-FFF2-40B4-BE49-F238E27FC236}">
                <a16:creationId xmlns:a16="http://schemas.microsoft.com/office/drawing/2014/main" id="{64650FBE-05CA-44A0-96D8-77CAE19059CB}"/>
              </a:ext>
            </a:extLst>
          </p:cNvPr>
          <p:cNvCxnSpPr>
            <a:cxnSpLocks/>
          </p:cNvCxnSpPr>
          <p:nvPr/>
        </p:nvCxnSpPr>
        <p:spPr>
          <a:xfrm>
            <a:off x="9219559" y="1139451"/>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4" name="TextBox 333">
            <a:extLst>
              <a:ext uri="{FF2B5EF4-FFF2-40B4-BE49-F238E27FC236}">
                <a16:creationId xmlns:a16="http://schemas.microsoft.com/office/drawing/2014/main" id="{6D4420B6-EAC7-44D6-9606-95366FDEC2C2}"/>
              </a:ext>
            </a:extLst>
          </p:cNvPr>
          <p:cNvSpPr txBox="1"/>
          <p:nvPr/>
        </p:nvSpPr>
        <p:spPr>
          <a:xfrm flipH="1">
            <a:off x="9529535" y="1020269"/>
            <a:ext cx="994805" cy="238363"/>
          </a:xfrm>
          <a:prstGeom prst="roundRect">
            <a:avLst/>
          </a:prstGeom>
          <a:solidFill>
            <a:schemeClr val="accent5"/>
          </a:solidFill>
        </p:spPr>
        <p:txBody>
          <a:bodyPr wrap="square" lIns="45720" tIns="45720" rIns="45720" bIns="45720" anchor="ctr">
            <a:spAutoFit/>
          </a:bodyPr>
          <a:lstStyle/>
          <a:p>
            <a:pPr algn="ctr"/>
            <a:r>
              <a:rPr lang="en-US" sz="800" dirty="0">
                <a:solidFill>
                  <a:schemeClr val="bg1"/>
                </a:solidFill>
              </a:rPr>
              <a:t>Eric Irving</a:t>
            </a:r>
          </a:p>
        </p:txBody>
      </p:sp>
      <p:sp>
        <p:nvSpPr>
          <p:cNvPr id="359" name="Freeform: Shape 358">
            <a:extLst>
              <a:ext uri="{FF2B5EF4-FFF2-40B4-BE49-F238E27FC236}">
                <a16:creationId xmlns:a16="http://schemas.microsoft.com/office/drawing/2014/main" id="{3A68DBA0-5194-4117-92F6-47F63B5395A6}"/>
              </a:ext>
            </a:extLst>
          </p:cNvPr>
          <p:cNvSpPr/>
          <p:nvPr/>
        </p:nvSpPr>
        <p:spPr>
          <a:xfrm flipH="1">
            <a:off x="7140099" y="1309472"/>
            <a:ext cx="644267" cy="1884651"/>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75" name="Freeform: Shape 374">
            <a:extLst>
              <a:ext uri="{FF2B5EF4-FFF2-40B4-BE49-F238E27FC236}">
                <a16:creationId xmlns:a16="http://schemas.microsoft.com/office/drawing/2014/main" id="{2FFD7F0A-3969-4E4B-B5A1-8E6960C28CA3}"/>
              </a:ext>
            </a:extLst>
          </p:cNvPr>
          <p:cNvSpPr/>
          <p:nvPr/>
        </p:nvSpPr>
        <p:spPr>
          <a:xfrm>
            <a:off x="7800199" y="4786350"/>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tx1">
              <a:lumMod val="75000"/>
              <a:lumOff val="25000"/>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cxnSp>
        <p:nvCxnSpPr>
          <p:cNvPr id="378" name="Straight Connector 377">
            <a:extLst>
              <a:ext uri="{FF2B5EF4-FFF2-40B4-BE49-F238E27FC236}">
                <a16:creationId xmlns:a16="http://schemas.microsoft.com/office/drawing/2014/main" id="{28262441-595C-4B5C-8680-4DF95B99782E}"/>
              </a:ext>
            </a:extLst>
          </p:cNvPr>
          <p:cNvCxnSpPr>
            <a:cxnSpLocks/>
          </p:cNvCxnSpPr>
          <p:nvPr/>
        </p:nvCxnSpPr>
        <p:spPr>
          <a:xfrm rot="10800000" flipH="1">
            <a:off x="9219559" y="5378511"/>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9" name="TextBox 378">
            <a:extLst>
              <a:ext uri="{FF2B5EF4-FFF2-40B4-BE49-F238E27FC236}">
                <a16:creationId xmlns:a16="http://schemas.microsoft.com/office/drawing/2014/main" id="{DB33A50F-19BE-4375-A5F5-3850792F2B1A}"/>
              </a:ext>
            </a:extLst>
          </p:cNvPr>
          <p:cNvSpPr txBox="1"/>
          <p:nvPr/>
        </p:nvSpPr>
        <p:spPr>
          <a:xfrm>
            <a:off x="9529535" y="5259329"/>
            <a:ext cx="994805" cy="238363"/>
          </a:xfrm>
          <a:prstGeom prst="roundRect">
            <a:avLst/>
          </a:prstGeom>
          <a:solidFill>
            <a:schemeClr val="tx1">
              <a:lumMod val="75000"/>
              <a:lumOff val="25000"/>
            </a:schemeClr>
          </a:solidFill>
        </p:spPr>
        <p:txBody>
          <a:bodyPr wrap="square" lIns="45720" tIns="45720" rIns="45720" bIns="45720" anchor="ctr">
            <a:spAutoFit/>
          </a:bodyPr>
          <a:lstStyle/>
          <a:p>
            <a:pPr algn="ctr"/>
            <a:r>
              <a:rPr lang="en-US" sz="800" dirty="0">
                <a:solidFill>
                  <a:schemeClr val="bg1"/>
                </a:solidFill>
              </a:rPr>
              <a:t>Tristan Thomas</a:t>
            </a:r>
          </a:p>
        </p:txBody>
      </p:sp>
      <p:cxnSp>
        <p:nvCxnSpPr>
          <p:cNvPr id="381" name="Straight Connector 380">
            <a:extLst>
              <a:ext uri="{FF2B5EF4-FFF2-40B4-BE49-F238E27FC236}">
                <a16:creationId xmlns:a16="http://schemas.microsoft.com/office/drawing/2014/main" id="{4AEE1DE4-351D-4B22-B85F-887C33A68B1B}"/>
              </a:ext>
            </a:extLst>
          </p:cNvPr>
          <p:cNvCxnSpPr>
            <a:cxnSpLocks/>
          </p:cNvCxnSpPr>
          <p:nvPr/>
        </p:nvCxnSpPr>
        <p:spPr>
          <a:xfrm rot="10800000" flipH="1">
            <a:off x="9219559" y="5718549"/>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02DEB85C-9077-4948-B692-739958DDD9D2}"/>
              </a:ext>
            </a:extLst>
          </p:cNvPr>
          <p:cNvSpPr txBox="1"/>
          <p:nvPr/>
        </p:nvSpPr>
        <p:spPr>
          <a:xfrm>
            <a:off x="9529535" y="5599366"/>
            <a:ext cx="994805" cy="238363"/>
          </a:xfrm>
          <a:prstGeom prst="roundRect">
            <a:avLst/>
          </a:prstGeom>
          <a:solidFill>
            <a:schemeClr val="tx1">
              <a:lumMod val="75000"/>
              <a:lumOff val="25000"/>
            </a:schemeClr>
          </a:solidFill>
        </p:spPr>
        <p:txBody>
          <a:bodyPr wrap="square" lIns="45720" tIns="45720" rIns="45720" bIns="45720" anchor="ctr">
            <a:spAutoFit/>
          </a:bodyPr>
          <a:lstStyle/>
          <a:p>
            <a:r>
              <a:rPr lang="en-US" sz="800" dirty="0">
                <a:solidFill>
                  <a:schemeClr val="bg1"/>
                </a:solidFill>
              </a:rPr>
              <a:t>Student worker</a:t>
            </a:r>
          </a:p>
        </p:txBody>
      </p:sp>
      <p:sp>
        <p:nvSpPr>
          <p:cNvPr id="383" name="Freeform: Shape 382">
            <a:extLst>
              <a:ext uri="{FF2B5EF4-FFF2-40B4-BE49-F238E27FC236}">
                <a16:creationId xmlns:a16="http://schemas.microsoft.com/office/drawing/2014/main" id="{D89766B7-D6EE-432A-96D2-BE1357934683}"/>
              </a:ext>
            </a:extLst>
          </p:cNvPr>
          <p:cNvSpPr/>
          <p:nvPr/>
        </p:nvSpPr>
        <p:spPr>
          <a:xfrm rot="10800000">
            <a:off x="7140099" y="3663879"/>
            <a:ext cx="644267" cy="1884651"/>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98" name="Freeform: Shape 397">
            <a:extLst>
              <a:ext uri="{FF2B5EF4-FFF2-40B4-BE49-F238E27FC236}">
                <a16:creationId xmlns:a16="http://schemas.microsoft.com/office/drawing/2014/main" id="{23CAD4A3-D60A-49F3-9AC0-FED478D55947}"/>
              </a:ext>
            </a:extLst>
          </p:cNvPr>
          <p:cNvSpPr/>
          <p:nvPr/>
        </p:nvSpPr>
        <p:spPr>
          <a:xfrm>
            <a:off x="4950968" y="2328842"/>
            <a:ext cx="2290064" cy="2290063"/>
          </a:xfrm>
          <a:custGeom>
            <a:avLst/>
            <a:gdLst>
              <a:gd name="connsiteX0" fmla="*/ 754926 w 1509851"/>
              <a:gd name="connsiteY0" fmla="*/ 0 h 1509851"/>
              <a:gd name="connsiteX1" fmla="*/ 1509851 w 1509851"/>
              <a:gd name="connsiteY1" fmla="*/ 754926 h 1509851"/>
              <a:gd name="connsiteX2" fmla="*/ 754926 w 1509851"/>
              <a:gd name="connsiteY2" fmla="*/ 1509851 h 1509851"/>
              <a:gd name="connsiteX3" fmla="*/ 0 w 1509851"/>
              <a:gd name="connsiteY3" fmla="*/ 754926 h 1509851"/>
              <a:gd name="connsiteX4" fmla="*/ 754926 w 1509851"/>
              <a:gd name="connsiteY4" fmla="*/ 0 h 150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851" h="1509851">
                <a:moveTo>
                  <a:pt x="754926" y="0"/>
                </a:moveTo>
                <a:cubicBezTo>
                  <a:pt x="1171859" y="0"/>
                  <a:pt x="1509851" y="337992"/>
                  <a:pt x="1509851" y="754926"/>
                </a:cubicBezTo>
                <a:cubicBezTo>
                  <a:pt x="1509851" y="1171859"/>
                  <a:pt x="1171859" y="1509851"/>
                  <a:pt x="754926" y="1509851"/>
                </a:cubicBezTo>
                <a:cubicBezTo>
                  <a:pt x="337992" y="1509851"/>
                  <a:pt x="0" y="1171859"/>
                  <a:pt x="0" y="754926"/>
                </a:cubicBezTo>
                <a:cubicBezTo>
                  <a:pt x="0" y="337992"/>
                  <a:pt x="337992" y="0"/>
                  <a:pt x="754926" y="0"/>
                </a:cubicBezTo>
                <a:close/>
              </a:path>
            </a:pathLst>
          </a:custGeom>
          <a:solidFill>
            <a:schemeClr val="bg1">
              <a:lumMod val="95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schemeClr val="bg1"/>
              </a:solidFill>
            </a:endParaRPr>
          </a:p>
        </p:txBody>
      </p:sp>
      <p:sp>
        <p:nvSpPr>
          <p:cNvPr id="87" name="Freeform: Shape 86">
            <a:extLst>
              <a:ext uri="{FF2B5EF4-FFF2-40B4-BE49-F238E27FC236}">
                <a16:creationId xmlns:a16="http://schemas.microsoft.com/office/drawing/2014/main" id="{2ED4F39A-5292-4533-A118-08CA187FD44A}"/>
              </a:ext>
            </a:extLst>
          </p:cNvPr>
          <p:cNvSpPr/>
          <p:nvPr/>
        </p:nvSpPr>
        <p:spPr>
          <a:xfrm flipH="1">
            <a:off x="9050669" y="5309973"/>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tx1">
              <a:lumMod val="75000"/>
              <a:lumOff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88" name="Freeform: Shape 87">
            <a:extLst>
              <a:ext uri="{FF2B5EF4-FFF2-40B4-BE49-F238E27FC236}">
                <a16:creationId xmlns:a16="http://schemas.microsoft.com/office/drawing/2014/main" id="{A8D008B0-8836-47B2-9D18-761B7039BE58}"/>
              </a:ext>
            </a:extLst>
          </p:cNvPr>
          <p:cNvSpPr/>
          <p:nvPr/>
        </p:nvSpPr>
        <p:spPr>
          <a:xfrm flipH="1">
            <a:off x="9050669" y="5650010"/>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tx1">
              <a:lumMod val="75000"/>
              <a:lumOff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89" name="Freeform: Shape 88">
            <a:extLst>
              <a:ext uri="{FF2B5EF4-FFF2-40B4-BE49-F238E27FC236}">
                <a16:creationId xmlns:a16="http://schemas.microsoft.com/office/drawing/2014/main" id="{32EC8626-A4B9-4D62-9F90-F08D1FEA7E24}"/>
              </a:ext>
            </a:extLst>
          </p:cNvPr>
          <p:cNvSpPr/>
          <p:nvPr/>
        </p:nvSpPr>
        <p:spPr>
          <a:xfrm>
            <a:off x="10286384" y="2726538"/>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90" name="Straight Connector 89">
            <a:extLst>
              <a:ext uri="{FF2B5EF4-FFF2-40B4-BE49-F238E27FC236}">
                <a16:creationId xmlns:a16="http://schemas.microsoft.com/office/drawing/2014/main" id="{4313A1E1-0FB0-46CF-AE23-BA3FC1D5C790}"/>
              </a:ext>
            </a:extLst>
          </p:cNvPr>
          <p:cNvCxnSpPr>
            <a:cxnSpLocks/>
          </p:cNvCxnSpPr>
          <p:nvPr/>
        </p:nvCxnSpPr>
        <p:spPr>
          <a:xfrm>
            <a:off x="10455273" y="2795079"/>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7C337026-B8D5-49F4-9273-9AAAB0FD5822}"/>
              </a:ext>
            </a:extLst>
          </p:cNvPr>
          <p:cNvSpPr txBox="1"/>
          <p:nvPr/>
        </p:nvSpPr>
        <p:spPr>
          <a:xfrm flipH="1">
            <a:off x="10765250" y="2675897"/>
            <a:ext cx="994805" cy="238363"/>
          </a:xfrm>
          <a:prstGeom prst="roundRect">
            <a:avLst/>
          </a:prstGeom>
          <a:solidFill>
            <a:schemeClr val="accent6"/>
          </a:solidFill>
        </p:spPr>
        <p:txBody>
          <a:bodyPr wrap="square" lIns="45720" tIns="45720" rIns="45720" bIns="45720" anchor="ctr">
            <a:spAutoFit/>
          </a:bodyPr>
          <a:lstStyle/>
          <a:p>
            <a:r>
              <a:rPr lang="en-US" sz="800" dirty="0">
                <a:solidFill>
                  <a:schemeClr val="bg1"/>
                </a:solidFill>
              </a:rPr>
              <a:t>Student Worker</a:t>
            </a:r>
          </a:p>
        </p:txBody>
      </p:sp>
      <p:sp>
        <p:nvSpPr>
          <p:cNvPr id="92" name="Freeform: Shape 91">
            <a:extLst>
              <a:ext uri="{FF2B5EF4-FFF2-40B4-BE49-F238E27FC236}">
                <a16:creationId xmlns:a16="http://schemas.microsoft.com/office/drawing/2014/main" id="{2E4C3FD8-CFD8-4FAB-8196-46B77D70D3C6}"/>
              </a:ext>
            </a:extLst>
          </p:cNvPr>
          <p:cNvSpPr/>
          <p:nvPr/>
        </p:nvSpPr>
        <p:spPr>
          <a:xfrm>
            <a:off x="10286384" y="2386501"/>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93" name="Straight Connector 92">
            <a:extLst>
              <a:ext uri="{FF2B5EF4-FFF2-40B4-BE49-F238E27FC236}">
                <a16:creationId xmlns:a16="http://schemas.microsoft.com/office/drawing/2014/main" id="{66546B4B-F8C7-4D09-8C10-EDA439545FCF}"/>
              </a:ext>
            </a:extLst>
          </p:cNvPr>
          <p:cNvCxnSpPr>
            <a:cxnSpLocks/>
          </p:cNvCxnSpPr>
          <p:nvPr/>
        </p:nvCxnSpPr>
        <p:spPr>
          <a:xfrm>
            <a:off x="10455273" y="2455040"/>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C2B66A6D-405B-4FA2-9DEC-5F1512584AD7}"/>
              </a:ext>
            </a:extLst>
          </p:cNvPr>
          <p:cNvSpPr txBox="1"/>
          <p:nvPr/>
        </p:nvSpPr>
        <p:spPr>
          <a:xfrm flipH="1">
            <a:off x="10765250" y="2335858"/>
            <a:ext cx="994805" cy="238363"/>
          </a:xfrm>
          <a:prstGeom prst="roundRect">
            <a:avLst/>
          </a:prstGeom>
          <a:solidFill>
            <a:schemeClr val="accent6"/>
          </a:solidFill>
        </p:spPr>
        <p:txBody>
          <a:bodyPr wrap="square" lIns="45720" tIns="45720" rIns="45720" bIns="45720" anchor="ctr">
            <a:spAutoFit/>
          </a:bodyPr>
          <a:lstStyle/>
          <a:p>
            <a:pPr algn="ctr"/>
            <a:r>
              <a:rPr lang="en-US" sz="800" dirty="0">
                <a:solidFill>
                  <a:schemeClr val="bg1"/>
                </a:solidFill>
              </a:rPr>
              <a:t>London </a:t>
            </a:r>
            <a:r>
              <a:rPr lang="en-US" sz="800" dirty="0" err="1">
                <a:solidFill>
                  <a:schemeClr val="bg1"/>
                </a:solidFill>
              </a:rPr>
              <a:t>Fereaud</a:t>
            </a:r>
            <a:endParaRPr lang="en-US" sz="800" dirty="0">
              <a:solidFill>
                <a:schemeClr val="bg1"/>
              </a:solidFill>
            </a:endParaRPr>
          </a:p>
        </p:txBody>
      </p:sp>
      <p:sp>
        <p:nvSpPr>
          <p:cNvPr id="95" name="Freeform: Shape 94">
            <a:extLst>
              <a:ext uri="{FF2B5EF4-FFF2-40B4-BE49-F238E27FC236}">
                <a16:creationId xmlns:a16="http://schemas.microsoft.com/office/drawing/2014/main" id="{7CBF2B31-FD44-4E51-8667-B7E8F679FFFD}"/>
              </a:ext>
            </a:extLst>
          </p:cNvPr>
          <p:cNvSpPr/>
          <p:nvPr/>
        </p:nvSpPr>
        <p:spPr>
          <a:xfrm>
            <a:off x="10286384" y="4336941"/>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96" name="Straight Connector 95">
            <a:extLst>
              <a:ext uri="{FF2B5EF4-FFF2-40B4-BE49-F238E27FC236}">
                <a16:creationId xmlns:a16="http://schemas.microsoft.com/office/drawing/2014/main" id="{39C90E33-517B-4C00-A084-A178963C5592}"/>
              </a:ext>
            </a:extLst>
          </p:cNvPr>
          <p:cNvCxnSpPr>
            <a:cxnSpLocks/>
          </p:cNvCxnSpPr>
          <p:nvPr/>
        </p:nvCxnSpPr>
        <p:spPr>
          <a:xfrm>
            <a:off x="10455273" y="4405481"/>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1A779D0-696B-459D-AAD9-3E1A0DE6FD45}"/>
              </a:ext>
            </a:extLst>
          </p:cNvPr>
          <p:cNvSpPr txBox="1"/>
          <p:nvPr/>
        </p:nvSpPr>
        <p:spPr>
          <a:xfrm flipH="1">
            <a:off x="10765250" y="4286299"/>
            <a:ext cx="994805" cy="238363"/>
          </a:xfrm>
          <a:prstGeom prst="roundRect">
            <a:avLst/>
          </a:prstGeom>
          <a:solidFill>
            <a:schemeClr val="tx1">
              <a:lumMod val="50000"/>
              <a:lumOff val="50000"/>
            </a:schemeClr>
          </a:solidFill>
        </p:spPr>
        <p:txBody>
          <a:bodyPr wrap="square" lIns="45720" tIns="45720" rIns="45720" bIns="45720" anchor="ctr">
            <a:spAutoFit/>
          </a:bodyPr>
          <a:lstStyle/>
          <a:p>
            <a:r>
              <a:rPr lang="en-US" sz="800" dirty="0">
                <a:solidFill>
                  <a:schemeClr val="bg1"/>
                </a:solidFill>
              </a:rPr>
              <a:t>Student Worker</a:t>
            </a:r>
          </a:p>
        </p:txBody>
      </p:sp>
      <p:sp>
        <p:nvSpPr>
          <p:cNvPr id="98" name="Freeform: Shape 97">
            <a:extLst>
              <a:ext uri="{FF2B5EF4-FFF2-40B4-BE49-F238E27FC236}">
                <a16:creationId xmlns:a16="http://schemas.microsoft.com/office/drawing/2014/main" id="{51A5281A-C914-46F8-A4A8-1273157DEE9B}"/>
              </a:ext>
            </a:extLst>
          </p:cNvPr>
          <p:cNvSpPr/>
          <p:nvPr/>
        </p:nvSpPr>
        <p:spPr>
          <a:xfrm>
            <a:off x="10286384" y="3996904"/>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99" name="Straight Connector 98">
            <a:extLst>
              <a:ext uri="{FF2B5EF4-FFF2-40B4-BE49-F238E27FC236}">
                <a16:creationId xmlns:a16="http://schemas.microsoft.com/office/drawing/2014/main" id="{BEA021C7-E0B2-4527-8B47-7497ACC4624B}"/>
              </a:ext>
            </a:extLst>
          </p:cNvPr>
          <p:cNvCxnSpPr>
            <a:cxnSpLocks/>
          </p:cNvCxnSpPr>
          <p:nvPr/>
        </p:nvCxnSpPr>
        <p:spPr>
          <a:xfrm>
            <a:off x="10455273" y="4065443"/>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E357A672-B90B-40ED-BCDF-5C4941C2AF7A}"/>
              </a:ext>
            </a:extLst>
          </p:cNvPr>
          <p:cNvSpPr txBox="1"/>
          <p:nvPr/>
        </p:nvSpPr>
        <p:spPr>
          <a:xfrm flipH="1">
            <a:off x="10765250" y="3946261"/>
            <a:ext cx="994805" cy="238363"/>
          </a:xfrm>
          <a:prstGeom prst="roundRect">
            <a:avLst/>
          </a:prstGeom>
          <a:solidFill>
            <a:schemeClr val="tx1">
              <a:lumMod val="50000"/>
              <a:lumOff val="50000"/>
            </a:schemeClr>
          </a:solidFill>
        </p:spPr>
        <p:txBody>
          <a:bodyPr wrap="square" lIns="45720" tIns="45720" rIns="45720" bIns="45720" anchor="ctr">
            <a:spAutoFit/>
          </a:bodyPr>
          <a:lstStyle/>
          <a:p>
            <a:pPr algn="ctr"/>
            <a:r>
              <a:rPr lang="en-US" sz="800" dirty="0">
                <a:solidFill>
                  <a:schemeClr val="bg1"/>
                </a:solidFill>
              </a:rPr>
              <a:t>Brandon Cates</a:t>
            </a:r>
          </a:p>
        </p:txBody>
      </p:sp>
      <p:cxnSp>
        <p:nvCxnSpPr>
          <p:cNvPr id="103" name="Straight Connector 102">
            <a:extLst>
              <a:ext uri="{FF2B5EF4-FFF2-40B4-BE49-F238E27FC236}">
                <a16:creationId xmlns:a16="http://schemas.microsoft.com/office/drawing/2014/main" id="{A7D055B4-5A71-4CA2-AC2C-150921D3FDEE}"/>
              </a:ext>
            </a:extLst>
          </p:cNvPr>
          <p:cNvCxnSpPr>
            <a:cxnSpLocks/>
          </p:cNvCxnSpPr>
          <p:nvPr/>
        </p:nvCxnSpPr>
        <p:spPr>
          <a:xfrm>
            <a:off x="9219559" y="1479489"/>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5B9D1A59-1C9D-43B4-97F9-C2C64C4363E1}"/>
              </a:ext>
            </a:extLst>
          </p:cNvPr>
          <p:cNvSpPr/>
          <p:nvPr/>
        </p:nvSpPr>
        <p:spPr>
          <a:xfrm flipH="1">
            <a:off x="3004253" y="1410949"/>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cxnSp>
        <p:nvCxnSpPr>
          <p:cNvPr id="109" name="Straight Connector 108">
            <a:extLst>
              <a:ext uri="{FF2B5EF4-FFF2-40B4-BE49-F238E27FC236}">
                <a16:creationId xmlns:a16="http://schemas.microsoft.com/office/drawing/2014/main" id="{975BD06D-0CAC-45AF-9AE6-66CC4A0A68F5}"/>
              </a:ext>
            </a:extLst>
          </p:cNvPr>
          <p:cNvCxnSpPr>
            <a:cxnSpLocks/>
          </p:cNvCxnSpPr>
          <p:nvPr/>
        </p:nvCxnSpPr>
        <p:spPr>
          <a:xfrm flipH="1">
            <a:off x="2714496" y="1479489"/>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0" name="Freeform: Shape 109">
            <a:extLst>
              <a:ext uri="{FF2B5EF4-FFF2-40B4-BE49-F238E27FC236}">
                <a16:creationId xmlns:a16="http://schemas.microsoft.com/office/drawing/2014/main" id="{A5D93869-7B79-41BD-8B6B-D07C46877B77}"/>
              </a:ext>
            </a:extLst>
          </p:cNvPr>
          <p:cNvSpPr/>
          <p:nvPr/>
        </p:nvSpPr>
        <p:spPr>
          <a:xfrm flipH="1">
            <a:off x="3004253" y="1070912"/>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cxnSp>
        <p:nvCxnSpPr>
          <p:cNvPr id="111" name="Straight Connector 110">
            <a:extLst>
              <a:ext uri="{FF2B5EF4-FFF2-40B4-BE49-F238E27FC236}">
                <a16:creationId xmlns:a16="http://schemas.microsoft.com/office/drawing/2014/main" id="{166D79B7-0AC7-4AE8-AC8D-FF9B51B1AEC1}"/>
              </a:ext>
            </a:extLst>
          </p:cNvPr>
          <p:cNvCxnSpPr>
            <a:cxnSpLocks/>
          </p:cNvCxnSpPr>
          <p:nvPr/>
        </p:nvCxnSpPr>
        <p:spPr>
          <a:xfrm flipH="1">
            <a:off x="2714496" y="1139451"/>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3" name="Picture Placeholder 22" descr="A person in a blue shirt&#10;&#10;AI-generated content may be incorrect.">
            <a:extLst>
              <a:ext uri="{FF2B5EF4-FFF2-40B4-BE49-F238E27FC236}">
                <a16:creationId xmlns:a16="http://schemas.microsoft.com/office/drawing/2014/main" id="{00AA47B6-2EFE-242B-899C-CC1C9E9DFD1A}"/>
              </a:ext>
            </a:extLst>
          </p:cNvPr>
          <p:cNvPicPr>
            <a:picLocks noGrp="1" noChangeAspect="1"/>
          </p:cNvPicPr>
          <p:nvPr>
            <p:ph type="pic" sz="quarter" idx="130"/>
          </p:nvPr>
        </p:nvPicPr>
        <p:blipFill>
          <a:blip r:embed="rId2">
            <a:extLst>
              <a:ext uri="{28A0092B-C50C-407E-A947-70E740481C1C}">
                <a14:useLocalDpi xmlns:a14="http://schemas.microsoft.com/office/drawing/2010/main" val="0"/>
              </a:ext>
            </a:extLst>
          </a:blip>
          <a:srcRect l="-1384" t="720" r="1384" b="14654"/>
          <a:stretch/>
        </p:blipFill>
        <p:spPr>
          <a:xfrm>
            <a:off x="1907425" y="2625058"/>
            <a:ext cx="1092247" cy="1092245"/>
          </a:xfrm>
        </p:spPr>
      </p:pic>
      <p:pic>
        <p:nvPicPr>
          <p:cNvPr id="4" name="Picture Placeholder 3" descr="A person in a blue shirt&#10;&#10;AI-generated content may be incorrect.">
            <a:extLst>
              <a:ext uri="{FF2B5EF4-FFF2-40B4-BE49-F238E27FC236}">
                <a16:creationId xmlns:a16="http://schemas.microsoft.com/office/drawing/2014/main" id="{3E11970B-0E3F-A12C-B7E3-3FD8BE22D442}"/>
              </a:ext>
            </a:extLst>
          </p:cNvPr>
          <p:cNvPicPr>
            <a:picLocks noGrp="1" noChangeAspect="1"/>
          </p:cNvPicPr>
          <p:nvPr>
            <p:ph type="pic" sz="quarter" idx="129"/>
          </p:nvPr>
        </p:nvPicPr>
        <p:blipFill>
          <a:blip r:embed="rId3">
            <a:extLst>
              <a:ext uri="{28A0092B-C50C-407E-A947-70E740481C1C}">
                <a14:useLocalDpi xmlns:a14="http://schemas.microsoft.com/office/drawing/2010/main" val="0"/>
              </a:ext>
            </a:extLst>
          </a:blip>
          <a:srcRect l="19117" t="-175" r="14217" b="4680"/>
          <a:stretch/>
        </p:blipFill>
        <p:spPr>
          <a:xfrm>
            <a:off x="5148213" y="2570901"/>
            <a:ext cx="1805944" cy="1805943"/>
          </a:xfrm>
        </p:spPr>
      </p:pic>
      <p:pic>
        <p:nvPicPr>
          <p:cNvPr id="29" name="Picture Placeholder 28" descr="A person standing in front of a blue sign&#10;&#10;AI-generated content may be incorrect.">
            <a:extLst>
              <a:ext uri="{FF2B5EF4-FFF2-40B4-BE49-F238E27FC236}">
                <a16:creationId xmlns:a16="http://schemas.microsoft.com/office/drawing/2014/main" id="{7F4311CB-5B03-C71C-2DFD-0B9815E9FA15}"/>
              </a:ext>
            </a:extLst>
          </p:cNvPr>
          <p:cNvPicPr>
            <a:picLocks noGrp="1" noChangeAspect="1"/>
          </p:cNvPicPr>
          <p:nvPr>
            <p:ph type="pic" sz="quarter" idx="136"/>
          </p:nvPr>
        </p:nvPicPr>
        <p:blipFill>
          <a:blip r:embed="rId4">
            <a:extLst>
              <a:ext uri="{28A0092B-C50C-407E-A947-70E740481C1C}">
                <a14:useLocalDpi xmlns:a14="http://schemas.microsoft.com/office/drawing/2010/main" val="0"/>
              </a:ext>
            </a:extLst>
          </a:blip>
          <a:srcRect t="218" b="218"/>
          <a:stretch>
            <a:fillRect/>
          </a:stretch>
        </p:blipFill>
        <p:spPr/>
      </p:pic>
      <p:pic>
        <p:nvPicPr>
          <p:cNvPr id="31" name="Picture Placeholder 30" descr="A person standing in front of a sign&#10;&#10;AI-generated content may be incorrect.">
            <a:extLst>
              <a:ext uri="{FF2B5EF4-FFF2-40B4-BE49-F238E27FC236}">
                <a16:creationId xmlns:a16="http://schemas.microsoft.com/office/drawing/2014/main" id="{5AFE38C2-0F00-F63D-D528-C1E5B786D8B2}"/>
              </a:ext>
            </a:extLst>
          </p:cNvPr>
          <p:cNvPicPr>
            <a:picLocks noGrp="1" noChangeAspect="1"/>
          </p:cNvPicPr>
          <p:nvPr>
            <p:ph type="pic" sz="quarter" idx="137"/>
          </p:nvPr>
        </p:nvPicPr>
        <p:blipFill>
          <a:blip r:embed="rId5">
            <a:extLst>
              <a:ext uri="{28A0092B-C50C-407E-A947-70E740481C1C}">
                <a14:useLocalDpi xmlns:a14="http://schemas.microsoft.com/office/drawing/2010/main" val="0"/>
              </a:ext>
            </a:extLst>
          </a:blip>
          <a:srcRect l="4494" t="7150" r="834" b="29831"/>
          <a:stretch>
            <a:fillRect/>
          </a:stretch>
        </p:blipFill>
        <p:spPr>
          <a:xfrm>
            <a:off x="9152714" y="3689339"/>
            <a:ext cx="1092247" cy="1092245"/>
          </a:xfrm>
        </p:spPr>
      </p:pic>
      <p:pic>
        <p:nvPicPr>
          <p:cNvPr id="33" name="Picture Placeholder 32" descr="A person standing in front of a blue sign&#10;&#10;AI-generated content may be incorrect.">
            <a:extLst>
              <a:ext uri="{FF2B5EF4-FFF2-40B4-BE49-F238E27FC236}">
                <a16:creationId xmlns:a16="http://schemas.microsoft.com/office/drawing/2014/main" id="{772C8DD7-5666-D1E4-7734-CDD3376D0EAC}"/>
              </a:ext>
            </a:extLst>
          </p:cNvPr>
          <p:cNvPicPr>
            <a:picLocks noGrp="1" noChangeAspect="1"/>
          </p:cNvPicPr>
          <p:nvPr>
            <p:ph type="pic" sz="quarter" idx="135"/>
          </p:nvPr>
        </p:nvPicPr>
        <p:blipFill>
          <a:blip r:embed="rId6">
            <a:extLst>
              <a:ext uri="{28A0092B-C50C-407E-A947-70E740481C1C}">
                <a14:useLocalDpi xmlns:a14="http://schemas.microsoft.com/office/drawing/2010/main" val="0"/>
              </a:ext>
            </a:extLst>
          </a:blip>
          <a:srcRect t="10918" r="12658" b="23575"/>
          <a:stretch/>
        </p:blipFill>
        <p:spPr>
          <a:xfrm>
            <a:off x="7924313" y="4951569"/>
            <a:ext cx="1092247" cy="1092245"/>
          </a:xfrm>
        </p:spPr>
      </p:pic>
      <p:cxnSp>
        <p:nvCxnSpPr>
          <p:cNvPr id="6" name="Straight Connector 5">
            <a:extLst>
              <a:ext uri="{FF2B5EF4-FFF2-40B4-BE49-F238E27FC236}">
                <a16:creationId xmlns:a16="http://schemas.microsoft.com/office/drawing/2014/main" id="{B9EF8A0C-F054-4262-027A-F9C577E4420C}"/>
              </a:ext>
            </a:extLst>
          </p:cNvPr>
          <p:cNvCxnSpPr>
            <a:cxnSpLocks/>
          </p:cNvCxnSpPr>
          <p:nvPr/>
        </p:nvCxnSpPr>
        <p:spPr>
          <a:xfrm>
            <a:off x="5871125" y="1530362"/>
            <a:ext cx="13759" cy="61496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5EDC1F-3419-E22F-38FB-1F7EFAAD6C4D}"/>
              </a:ext>
            </a:extLst>
          </p:cNvPr>
          <p:cNvSpPr txBox="1"/>
          <p:nvPr/>
        </p:nvSpPr>
        <p:spPr>
          <a:xfrm>
            <a:off x="5097807" y="756414"/>
            <a:ext cx="1233688" cy="238363"/>
          </a:xfrm>
          <a:prstGeom prst="roundRect">
            <a:avLst/>
          </a:prstGeom>
          <a:solidFill>
            <a:schemeClr val="accent1"/>
          </a:solidFill>
        </p:spPr>
        <p:txBody>
          <a:bodyPr wrap="square" lIns="45720" tIns="45720" rIns="45720" bIns="45720" anchor="ctr">
            <a:spAutoFit/>
          </a:bodyPr>
          <a:lstStyle/>
          <a:p>
            <a:pPr algn="r"/>
            <a:r>
              <a:rPr lang="en-US" sz="800" dirty="0">
                <a:solidFill>
                  <a:schemeClr val="bg1"/>
                </a:solidFill>
              </a:rPr>
              <a:t>Luis Polanco De Leon</a:t>
            </a:r>
          </a:p>
        </p:txBody>
      </p:sp>
      <p:sp>
        <p:nvSpPr>
          <p:cNvPr id="12" name="TextBox 11">
            <a:extLst>
              <a:ext uri="{FF2B5EF4-FFF2-40B4-BE49-F238E27FC236}">
                <a16:creationId xmlns:a16="http://schemas.microsoft.com/office/drawing/2014/main" id="{A2B0A85A-B4DE-75C1-562A-39D870A6158C}"/>
              </a:ext>
            </a:extLst>
          </p:cNvPr>
          <p:cNvSpPr txBox="1"/>
          <p:nvPr/>
        </p:nvSpPr>
        <p:spPr>
          <a:xfrm>
            <a:off x="5148671" y="1085788"/>
            <a:ext cx="1182824" cy="340519"/>
          </a:xfrm>
          <a:prstGeom prst="roundRect">
            <a:avLst/>
          </a:prstGeom>
          <a:solidFill>
            <a:schemeClr val="accent1"/>
          </a:solidFill>
        </p:spPr>
        <p:txBody>
          <a:bodyPr wrap="square" lIns="45720" tIns="45720" rIns="45720" bIns="45720" anchor="ctr">
            <a:spAutoFit/>
          </a:bodyPr>
          <a:lstStyle/>
          <a:p>
            <a:pPr algn="r"/>
            <a:r>
              <a:rPr lang="en-US" sz="700" dirty="0">
                <a:solidFill>
                  <a:schemeClr val="bg1"/>
                </a:solidFill>
              </a:rPr>
              <a:t>Director, Veteran &amp; Military Resource Center</a:t>
            </a:r>
          </a:p>
        </p:txBody>
      </p:sp>
      <p:pic>
        <p:nvPicPr>
          <p:cNvPr id="21" name="Picture Placeholder 20" descr="A person sitting on a ledge&#10;&#10;AI-generated content may be incorrect.">
            <a:extLst>
              <a:ext uri="{FF2B5EF4-FFF2-40B4-BE49-F238E27FC236}">
                <a16:creationId xmlns:a16="http://schemas.microsoft.com/office/drawing/2014/main" id="{3F6433FC-826D-ACC9-62CD-E3621F17C5AE}"/>
              </a:ext>
            </a:extLst>
          </p:cNvPr>
          <p:cNvPicPr>
            <a:picLocks noGrp="1" noChangeAspect="1"/>
          </p:cNvPicPr>
          <p:nvPr>
            <p:ph type="pic" sz="quarter" idx="132"/>
          </p:nvPr>
        </p:nvPicPr>
        <p:blipFill>
          <a:blip r:embed="rId7">
            <a:extLst>
              <a:ext uri="{28A0092B-C50C-407E-A947-70E740481C1C}">
                <a14:useLocalDpi xmlns:a14="http://schemas.microsoft.com/office/drawing/2010/main" val="0"/>
              </a:ext>
            </a:extLst>
          </a:blip>
          <a:srcRect l="-1288" t="301" r="1288" b="33036"/>
          <a:stretch/>
        </p:blipFill>
        <p:spPr>
          <a:xfrm>
            <a:off x="3179235" y="780612"/>
            <a:ext cx="1097282" cy="1097280"/>
          </a:xfrm>
        </p:spPr>
      </p:pic>
      <p:pic>
        <p:nvPicPr>
          <p:cNvPr id="7" name="Picture Placeholder 6" descr="A person sitting on a bench&#10;&#10;AI-generated content may be incorrect.">
            <a:extLst>
              <a:ext uri="{FF2B5EF4-FFF2-40B4-BE49-F238E27FC236}">
                <a16:creationId xmlns:a16="http://schemas.microsoft.com/office/drawing/2014/main" id="{9FD7FA9F-293F-5A23-05FF-C7BEBB686707}"/>
              </a:ext>
            </a:extLst>
          </p:cNvPr>
          <p:cNvPicPr>
            <a:picLocks noGrp="1" noChangeAspect="1"/>
          </p:cNvPicPr>
          <p:nvPr>
            <p:ph type="pic" sz="quarter" idx="134"/>
          </p:nvPr>
        </p:nvPicPr>
        <p:blipFill>
          <a:blip r:embed="rId8">
            <a:extLst>
              <a:ext uri="{28A0092B-C50C-407E-A947-70E740481C1C}">
                <a14:useLocalDpi xmlns:a14="http://schemas.microsoft.com/office/drawing/2010/main" val="0"/>
              </a:ext>
            </a:extLst>
          </a:blip>
          <a:srcRect l="-1015" t="4004" r="1015" b="17728"/>
          <a:stretch>
            <a:fillRect/>
          </a:stretch>
        </p:blipFill>
        <p:spPr>
          <a:xfrm>
            <a:off x="7947334" y="753784"/>
            <a:ext cx="1092247" cy="1092245"/>
          </a:xfrm>
        </p:spPr>
      </p:pic>
      <p:sp>
        <p:nvSpPr>
          <p:cNvPr id="2" name="Freeform: Shape 1">
            <a:extLst>
              <a:ext uri="{FF2B5EF4-FFF2-40B4-BE49-F238E27FC236}">
                <a16:creationId xmlns:a16="http://schemas.microsoft.com/office/drawing/2014/main" id="{8C50D8AF-4ED2-98F5-2718-3B94F047ABFF}"/>
              </a:ext>
            </a:extLst>
          </p:cNvPr>
          <p:cNvSpPr/>
          <p:nvPr/>
        </p:nvSpPr>
        <p:spPr>
          <a:xfrm rot="10800000">
            <a:off x="6152986" y="4618902"/>
            <a:ext cx="134466" cy="1031107"/>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 name="Freeform: Shape 2">
            <a:extLst>
              <a:ext uri="{FF2B5EF4-FFF2-40B4-BE49-F238E27FC236}">
                <a16:creationId xmlns:a16="http://schemas.microsoft.com/office/drawing/2014/main" id="{2755682B-F4D4-4DC1-F26A-391404D94494}"/>
              </a:ext>
            </a:extLst>
          </p:cNvPr>
          <p:cNvSpPr/>
          <p:nvPr/>
        </p:nvSpPr>
        <p:spPr>
          <a:xfrm>
            <a:off x="6209131" y="5309973"/>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tx1">
              <a:lumMod val="75000"/>
              <a:lumOff val="25000"/>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pic>
        <p:nvPicPr>
          <p:cNvPr id="5" name="Picture Placeholder 32">
            <a:extLst>
              <a:ext uri="{FF2B5EF4-FFF2-40B4-BE49-F238E27FC236}">
                <a16:creationId xmlns:a16="http://schemas.microsoft.com/office/drawing/2014/main" id="{87AE73DD-A786-662B-8655-063829E623E4}"/>
              </a:ext>
            </a:extLst>
          </p:cNvPr>
          <p:cNvPicPr>
            <a:picLocks noChangeAspect="1"/>
          </p:cNvPicPr>
          <p:nvPr/>
        </p:nvPicPr>
        <p:blipFill>
          <a:blip r:embed="rId9">
            <a:extLst>
              <a:ext uri="{28A0092B-C50C-407E-A947-70E740481C1C}">
                <a14:useLocalDpi xmlns:a14="http://schemas.microsoft.com/office/drawing/2010/main" val="0"/>
              </a:ext>
            </a:extLst>
          </a:blip>
          <a:srcRect l="13828" r="13828"/>
          <a:stretch/>
        </p:blipFill>
        <p:spPr>
          <a:xfrm>
            <a:off x="6346813" y="5475998"/>
            <a:ext cx="1092247" cy="1092245"/>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pic>
      <p:sp>
        <p:nvSpPr>
          <p:cNvPr id="13" name="Freeform: Shape 12">
            <a:extLst>
              <a:ext uri="{FF2B5EF4-FFF2-40B4-BE49-F238E27FC236}">
                <a16:creationId xmlns:a16="http://schemas.microsoft.com/office/drawing/2014/main" id="{743F204B-AF83-A0DD-5C67-9E3B7A083854}"/>
              </a:ext>
            </a:extLst>
          </p:cNvPr>
          <p:cNvSpPr/>
          <p:nvPr/>
        </p:nvSpPr>
        <p:spPr>
          <a:xfrm flipH="1">
            <a:off x="7457778" y="6230809"/>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14" name="Freeform: Shape 13">
            <a:extLst>
              <a:ext uri="{FF2B5EF4-FFF2-40B4-BE49-F238E27FC236}">
                <a16:creationId xmlns:a16="http://schemas.microsoft.com/office/drawing/2014/main" id="{3279D05A-270C-8ABF-9D34-888AAD889F58}"/>
              </a:ext>
            </a:extLst>
          </p:cNvPr>
          <p:cNvSpPr/>
          <p:nvPr/>
        </p:nvSpPr>
        <p:spPr>
          <a:xfrm flipH="1">
            <a:off x="7211173" y="6522043"/>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15" name="TextBox 14">
            <a:extLst>
              <a:ext uri="{FF2B5EF4-FFF2-40B4-BE49-F238E27FC236}">
                <a16:creationId xmlns:a16="http://schemas.microsoft.com/office/drawing/2014/main" id="{9C3325BA-AFD7-4AD5-8B0B-B97445F77C97}"/>
              </a:ext>
            </a:extLst>
          </p:cNvPr>
          <p:cNvSpPr txBox="1"/>
          <p:nvPr/>
        </p:nvSpPr>
        <p:spPr>
          <a:xfrm>
            <a:off x="7929175" y="6257439"/>
            <a:ext cx="994805"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Elizabeth Johnson</a:t>
            </a:r>
          </a:p>
        </p:txBody>
      </p:sp>
      <p:cxnSp>
        <p:nvCxnSpPr>
          <p:cNvPr id="16" name="Straight Connector 15">
            <a:extLst>
              <a:ext uri="{FF2B5EF4-FFF2-40B4-BE49-F238E27FC236}">
                <a16:creationId xmlns:a16="http://schemas.microsoft.com/office/drawing/2014/main" id="{2C286485-8621-F28C-D5CF-8027CC7275A1}"/>
              </a:ext>
            </a:extLst>
          </p:cNvPr>
          <p:cNvCxnSpPr>
            <a:cxnSpLocks/>
          </p:cNvCxnSpPr>
          <p:nvPr/>
        </p:nvCxnSpPr>
        <p:spPr>
          <a:xfrm rot="10800000" flipH="1">
            <a:off x="7633044" y="6331015"/>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39CB0F-95DE-E0EE-C2B9-EA7DC4049AF3}"/>
              </a:ext>
            </a:extLst>
          </p:cNvPr>
          <p:cNvSpPr txBox="1"/>
          <p:nvPr/>
        </p:nvSpPr>
        <p:spPr>
          <a:xfrm>
            <a:off x="7965718" y="6568243"/>
            <a:ext cx="994805" cy="238363"/>
          </a:xfrm>
          <a:prstGeom prst="roundRect">
            <a:avLst/>
          </a:prstGeom>
          <a:solidFill>
            <a:schemeClr val="accent2"/>
          </a:solidFill>
        </p:spPr>
        <p:txBody>
          <a:bodyPr wrap="square" lIns="45720" tIns="45720" rIns="45720" bIns="45720" anchor="ctr">
            <a:spAutoFit/>
          </a:bodyPr>
          <a:lstStyle/>
          <a:p>
            <a:r>
              <a:rPr lang="en-US" sz="800" dirty="0">
                <a:solidFill>
                  <a:schemeClr val="bg1"/>
                </a:solidFill>
              </a:rPr>
              <a:t>VA Work-Study</a:t>
            </a:r>
          </a:p>
        </p:txBody>
      </p:sp>
      <p:cxnSp>
        <p:nvCxnSpPr>
          <p:cNvPr id="18" name="Straight Connector 17">
            <a:extLst>
              <a:ext uri="{FF2B5EF4-FFF2-40B4-BE49-F238E27FC236}">
                <a16:creationId xmlns:a16="http://schemas.microsoft.com/office/drawing/2014/main" id="{4363680F-0D4B-9E4B-9FF8-1DDFDC412E88}"/>
              </a:ext>
            </a:extLst>
          </p:cNvPr>
          <p:cNvCxnSpPr>
            <a:cxnSpLocks/>
          </p:cNvCxnSpPr>
          <p:nvPr/>
        </p:nvCxnSpPr>
        <p:spPr>
          <a:xfrm>
            <a:off x="7419315" y="6605951"/>
            <a:ext cx="471676" cy="1543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670794F8-241A-1B03-4409-05E48CFCD4C0}"/>
              </a:ext>
            </a:extLst>
          </p:cNvPr>
          <p:cNvSpPr/>
          <p:nvPr/>
        </p:nvSpPr>
        <p:spPr>
          <a:xfrm flipH="1">
            <a:off x="5809463" y="2285235"/>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700"/>
          </a:p>
        </p:txBody>
      </p:sp>
      <p:sp>
        <p:nvSpPr>
          <p:cNvPr id="38" name="Freeform: Shape 37">
            <a:extLst>
              <a:ext uri="{FF2B5EF4-FFF2-40B4-BE49-F238E27FC236}">
                <a16:creationId xmlns:a16="http://schemas.microsoft.com/office/drawing/2014/main" id="{1E18F4BD-6409-5FA9-1232-8777EC7563DB}"/>
              </a:ext>
            </a:extLst>
          </p:cNvPr>
          <p:cNvSpPr/>
          <p:nvPr/>
        </p:nvSpPr>
        <p:spPr>
          <a:xfrm rot="13207689">
            <a:off x="5486550" y="4515545"/>
            <a:ext cx="134466" cy="1031107"/>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D4E2D2B4-5BA8-59CD-55CE-9C9296C84CAE}"/>
              </a:ext>
            </a:extLst>
          </p:cNvPr>
          <p:cNvSpPr/>
          <p:nvPr/>
        </p:nvSpPr>
        <p:spPr>
          <a:xfrm>
            <a:off x="4715903" y="5451111"/>
            <a:ext cx="1364552" cy="1364551"/>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tx1">
              <a:lumMod val="75000"/>
              <a:lumOff val="25000"/>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pic>
        <p:nvPicPr>
          <p:cNvPr id="40" name="Picture Placeholder 32">
            <a:extLst>
              <a:ext uri="{FF2B5EF4-FFF2-40B4-BE49-F238E27FC236}">
                <a16:creationId xmlns:a16="http://schemas.microsoft.com/office/drawing/2014/main" id="{3A46B556-9FDD-66E4-D1E7-17EC0DF2B729}"/>
              </a:ext>
            </a:extLst>
          </p:cNvPr>
          <p:cNvPicPr>
            <a:picLocks noChangeAspect="1"/>
          </p:cNvPicPr>
          <p:nvPr/>
        </p:nvPicPr>
        <p:blipFill>
          <a:blip r:embed="rId10">
            <a:extLst>
              <a:ext uri="{28A0092B-C50C-407E-A947-70E740481C1C}">
                <a14:useLocalDpi xmlns:a14="http://schemas.microsoft.com/office/drawing/2010/main" val="0"/>
              </a:ext>
            </a:extLst>
          </a:blip>
          <a:srcRect l="586" t="-1040" r="-586" b="13808"/>
          <a:stretch>
            <a:fillRect/>
          </a:stretch>
        </p:blipFill>
        <p:spPr>
          <a:xfrm>
            <a:off x="4878233" y="5586388"/>
            <a:ext cx="1070158" cy="1088136"/>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solidFill>
            <a:schemeClr val="bg2">
              <a:lumMod val="85000"/>
            </a:schemeClr>
          </a:solidFill>
          <a:ln w="19050">
            <a:noFill/>
          </a:ln>
        </p:spPr>
      </p:pic>
      <p:sp>
        <p:nvSpPr>
          <p:cNvPr id="41" name="Freeform: Shape 40">
            <a:extLst>
              <a:ext uri="{FF2B5EF4-FFF2-40B4-BE49-F238E27FC236}">
                <a16:creationId xmlns:a16="http://schemas.microsoft.com/office/drawing/2014/main" id="{FD8EE5AB-2571-E2F4-4910-AAEFF5E8E790}"/>
              </a:ext>
            </a:extLst>
          </p:cNvPr>
          <p:cNvSpPr/>
          <p:nvPr/>
        </p:nvSpPr>
        <p:spPr>
          <a:xfrm flipH="1">
            <a:off x="4749817" y="5735768"/>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sp>
        <p:nvSpPr>
          <p:cNvPr id="42" name="Freeform: Shape 41">
            <a:extLst>
              <a:ext uri="{FF2B5EF4-FFF2-40B4-BE49-F238E27FC236}">
                <a16:creationId xmlns:a16="http://schemas.microsoft.com/office/drawing/2014/main" id="{DF680293-0AE1-879F-EE2C-F3F1D27AF66E}"/>
              </a:ext>
            </a:extLst>
          </p:cNvPr>
          <p:cNvSpPr/>
          <p:nvPr/>
        </p:nvSpPr>
        <p:spPr>
          <a:xfrm flipH="1">
            <a:off x="4652063" y="6157506"/>
            <a:ext cx="137081" cy="137081"/>
          </a:xfrm>
          <a:custGeom>
            <a:avLst/>
            <a:gdLst>
              <a:gd name="connsiteX0" fmla="*/ 0 w 924718"/>
              <a:gd name="connsiteY0" fmla="*/ 462359 h 924718"/>
              <a:gd name="connsiteX1" fmla="*/ 462359 w 924718"/>
              <a:gd name="connsiteY1" fmla="*/ 0 h 924718"/>
              <a:gd name="connsiteX2" fmla="*/ 924718 w 924718"/>
              <a:gd name="connsiteY2" fmla="*/ 462359 h 924718"/>
              <a:gd name="connsiteX3" fmla="*/ 462359 w 924718"/>
              <a:gd name="connsiteY3" fmla="*/ 924718 h 924718"/>
              <a:gd name="connsiteX4" fmla="*/ 0 w 924718"/>
              <a:gd name="connsiteY4" fmla="*/ 462359 h 92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18" h="924718">
                <a:moveTo>
                  <a:pt x="0" y="462359"/>
                </a:moveTo>
                <a:cubicBezTo>
                  <a:pt x="0" y="207005"/>
                  <a:pt x="207005" y="0"/>
                  <a:pt x="462359" y="0"/>
                </a:cubicBezTo>
                <a:cubicBezTo>
                  <a:pt x="717713" y="0"/>
                  <a:pt x="924718" y="207005"/>
                  <a:pt x="924718" y="462359"/>
                </a:cubicBezTo>
                <a:cubicBezTo>
                  <a:pt x="924718" y="717713"/>
                  <a:pt x="717713" y="924718"/>
                  <a:pt x="462359" y="924718"/>
                </a:cubicBezTo>
                <a:cubicBezTo>
                  <a:pt x="207005" y="924718"/>
                  <a:pt x="0" y="717713"/>
                  <a:pt x="0" y="462359"/>
                </a:cubicBez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012" tIns="157012" rIns="157012" bIns="157012" numCol="1" spcCol="1270" anchor="ctr" anchorCtr="0">
            <a:noAutofit/>
          </a:bodyPr>
          <a:lstStyle/>
          <a:p>
            <a:pPr algn="r" defTabSz="755632">
              <a:lnSpc>
                <a:spcPct val="90000"/>
              </a:lnSpc>
              <a:spcBef>
                <a:spcPct val="0"/>
              </a:spcBef>
              <a:spcAft>
                <a:spcPct val="35000"/>
              </a:spcAft>
            </a:pPr>
            <a:endParaRPr lang="en-US" sz="1467"/>
          </a:p>
        </p:txBody>
      </p:sp>
      <p:cxnSp>
        <p:nvCxnSpPr>
          <p:cNvPr id="43" name="Straight Connector 42">
            <a:extLst>
              <a:ext uri="{FF2B5EF4-FFF2-40B4-BE49-F238E27FC236}">
                <a16:creationId xmlns:a16="http://schemas.microsoft.com/office/drawing/2014/main" id="{8BB96B46-BE07-55ED-5BC8-21486CA1C22D}"/>
              </a:ext>
            </a:extLst>
          </p:cNvPr>
          <p:cNvCxnSpPr>
            <a:cxnSpLocks/>
          </p:cNvCxnSpPr>
          <p:nvPr/>
        </p:nvCxnSpPr>
        <p:spPr>
          <a:xfrm flipH="1">
            <a:off x="4414518" y="6226046"/>
            <a:ext cx="206678"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9EFA925-0EB8-857F-BB6E-938068F405FA}"/>
              </a:ext>
            </a:extLst>
          </p:cNvPr>
          <p:cNvCxnSpPr>
            <a:cxnSpLocks/>
          </p:cNvCxnSpPr>
          <p:nvPr/>
        </p:nvCxnSpPr>
        <p:spPr>
          <a:xfrm flipH="1">
            <a:off x="4471821" y="5812344"/>
            <a:ext cx="25794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10613C8-4944-F696-AC85-32BD4BC6C4F6}"/>
              </a:ext>
            </a:extLst>
          </p:cNvPr>
          <p:cNvSpPr txBox="1"/>
          <p:nvPr/>
        </p:nvSpPr>
        <p:spPr>
          <a:xfrm flipH="1">
            <a:off x="3419713" y="5702347"/>
            <a:ext cx="994805" cy="238363"/>
          </a:xfrm>
          <a:prstGeom prst="roundRect">
            <a:avLst/>
          </a:prstGeom>
          <a:solidFill>
            <a:schemeClr val="accent1">
              <a:lumMod val="60000"/>
              <a:lumOff val="40000"/>
            </a:schemeClr>
          </a:solidFill>
        </p:spPr>
        <p:txBody>
          <a:bodyPr wrap="square" lIns="45720" tIns="45720" rIns="45720" bIns="45720" anchor="ctr">
            <a:spAutoFit/>
          </a:bodyPr>
          <a:lstStyle/>
          <a:p>
            <a:pPr algn="ctr"/>
            <a:r>
              <a:rPr lang="en-US" sz="800" dirty="0">
                <a:solidFill>
                  <a:schemeClr val="bg1"/>
                </a:solidFill>
              </a:rPr>
              <a:t>Jared Browning</a:t>
            </a:r>
          </a:p>
        </p:txBody>
      </p:sp>
      <p:sp>
        <p:nvSpPr>
          <p:cNvPr id="46" name="TextBox 45">
            <a:extLst>
              <a:ext uri="{FF2B5EF4-FFF2-40B4-BE49-F238E27FC236}">
                <a16:creationId xmlns:a16="http://schemas.microsoft.com/office/drawing/2014/main" id="{68E44680-BBAC-E66A-916C-9A12C992C3EB}"/>
              </a:ext>
            </a:extLst>
          </p:cNvPr>
          <p:cNvSpPr txBox="1"/>
          <p:nvPr/>
        </p:nvSpPr>
        <p:spPr>
          <a:xfrm>
            <a:off x="3410195" y="6072619"/>
            <a:ext cx="994805" cy="238363"/>
          </a:xfrm>
          <a:prstGeom prst="roundRect">
            <a:avLst/>
          </a:prstGeom>
          <a:solidFill>
            <a:schemeClr val="accent1">
              <a:lumMod val="60000"/>
              <a:lumOff val="40000"/>
            </a:schemeClr>
          </a:solidFill>
        </p:spPr>
        <p:txBody>
          <a:bodyPr wrap="square" lIns="45720" tIns="45720" rIns="45720" bIns="45720" anchor="ctr">
            <a:spAutoFit/>
          </a:bodyPr>
          <a:lstStyle/>
          <a:p>
            <a:r>
              <a:rPr lang="en-US" sz="800" dirty="0">
                <a:solidFill>
                  <a:schemeClr val="bg1"/>
                </a:solidFill>
              </a:rPr>
              <a:t>VA Work-Study</a:t>
            </a:r>
          </a:p>
        </p:txBody>
      </p:sp>
      <p:sp>
        <p:nvSpPr>
          <p:cNvPr id="50" name="TextBox 49">
            <a:extLst>
              <a:ext uri="{FF2B5EF4-FFF2-40B4-BE49-F238E27FC236}">
                <a16:creationId xmlns:a16="http://schemas.microsoft.com/office/drawing/2014/main" id="{DBA08AC9-0109-9B00-7618-C2416600DB3A}"/>
              </a:ext>
            </a:extLst>
          </p:cNvPr>
          <p:cNvSpPr txBox="1"/>
          <p:nvPr/>
        </p:nvSpPr>
        <p:spPr>
          <a:xfrm flipH="1">
            <a:off x="1538688" y="5417318"/>
            <a:ext cx="994805"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Damien Guerrero</a:t>
            </a:r>
          </a:p>
        </p:txBody>
      </p:sp>
      <p:sp>
        <p:nvSpPr>
          <p:cNvPr id="49" name="TextBox 48">
            <a:extLst>
              <a:ext uri="{FF2B5EF4-FFF2-40B4-BE49-F238E27FC236}">
                <a16:creationId xmlns:a16="http://schemas.microsoft.com/office/drawing/2014/main" id="{9F2C3755-25DA-B113-9C09-799A576E8949}"/>
              </a:ext>
            </a:extLst>
          </p:cNvPr>
          <p:cNvSpPr txBox="1"/>
          <p:nvPr/>
        </p:nvSpPr>
        <p:spPr>
          <a:xfrm flipH="1">
            <a:off x="1538688" y="5071610"/>
            <a:ext cx="994805"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Salma Davila</a:t>
            </a:r>
          </a:p>
        </p:txBody>
      </p:sp>
      <p:sp>
        <p:nvSpPr>
          <p:cNvPr id="51" name="TextBox 50">
            <a:extLst>
              <a:ext uri="{FF2B5EF4-FFF2-40B4-BE49-F238E27FC236}">
                <a16:creationId xmlns:a16="http://schemas.microsoft.com/office/drawing/2014/main" id="{14AE7E29-E717-35FC-3171-57C7DE43454F}"/>
              </a:ext>
            </a:extLst>
          </p:cNvPr>
          <p:cNvSpPr txBox="1"/>
          <p:nvPr/>
        </p:nvSpPr>
        <p:spPr>
          <a:xfrm flipH="1">
            <a:off x="1534450" y="5804308"/>
            <a:ext cx="994805"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Moises Cardona</a:t>
            </a:r>
          </a:p>
        </p:txBody>
      </p:sp>
      <p:sp>
        <p:nvSpPr>
          <p:cNvPr id="52" name="TextBox 51">
            <a:extLst>
              <a:ext uri="{FF2B5EF4-FFF2-40B4-BE49-F238E27FC236}">
                <a16:creationId xmlns:a16="http://schemas.microsoft.com/office/drawing/2014/main" id="{0CC67FB5-7EF0-FABF-8546-DB7DCFD58A47}"/>
              </a:ext>
            </a:extLst>
          </p:cNvPr>
          <p:cNvSpPr txBox="1"/>
          <p:nvPr/>
        </p:nvSpPr>
        <p:spPr>
          <a:xfrm flipH="1">
            <a:off x="1534450" y="6175405"/>
            <a:ext cx="994805" cy="238363"/>
          </a:xfrm>
          <a:prstGeom prst="roundRect">
            <a:avLst/>
          </a:prstGeom>
          <a:solidFill>
            <a:schemeClr val="accent2"/>
          </a:solidFill>
        </p:spPr>
        <p:txBody>
          <a:bodyPr wrap="square" lIns="45720" tIns="45720" rIns="45720" bIns="45720" anchor="ctr">
            <a:spAutoFit/>
          </a:bodyPr>
          <a:lstStyle/>
          <a:p>
            <a:pPr algn="ctr"/>
            <a:r>
              <a:rPr lang="en-US" sz="800" dirty="0" err="1">
                <a:solidFill>
                  <a:schemeClr val="bg1"/>
                </a:solidFill>
              </a:rPr>
              <a:t>Jaroy</a:t>
            </a:r>
            <a:r>
              <a:rPr lang="en-US" sz="800" dirty="0">
                <a:solidFill>
                  <a:schemeClr val="bg1"/>
                </a:solidFill>
              </a:rPr>
              <a:t> Taylor</a:t>
            </a:r>
          </a:p>
        </p:txBody>
      </p:sp>
      <p:sp>
        <p:nvSpPr>
          <p:cNvPr id="53" name="TextBox 52">
            <a:extLst>
              <a:ext uri="{FF2B5EF4-FFF2-40B4-BE49-F238E27FC236}">
                <a16:creationId xmlns:a16="http://schemas.microsoft.com/office/drawing/2014/main" id="{6F8775CB-515F-D412-CDB1-7BDBF84914C3}"/>
              </a:ext>
            </a:extLst>
          </p:cNvPr>
          <p:cNvSpPr txBox="1"/>
          <p:nvPr/>
        </p:nvSpPr>
        <p:spPr>
          <a:xfrm>
            <a:off x="1568137" y="4226381"/>
            <a:ext cx="994805" cy="238363"/>
          </a:xfrm>
          <a:prstGeom prst="roundRect">
            <a:avLst/>
          </a:prstGeom>
          <a:solidFill>
            <a:schemeClr val="accent2"/>
          </a:solidFill>
        </p:spPr>
        <p:txBody>
          <a:bodyPr wrap="square" lIns="45720" tIns="45720" rIns="45720" bIns="45720" anchor="ctr">
            <a:spAutoFit/>
          </a:bodyPr>
          <a:lstStyle/>
          <a:p>
            <a:pPr algn="ctr"/>
            <a:r>
              <a:rPr lang="en-US" sz="800" dirty="0">
                <a:solidFill>
                  <a:schemeClr val="bg1"/>
                </a:solidFill>
              </a:rPr>
              <a:t>VA Work-Study</a:t>
            </a:r>
          </a:p>
        </p:txBody>
      </p:sp>
      <p:sp>
        <p:nvSpPr>
          <p:cNvPr id="55" name="Freeform: Shape 54">
            <a:extLst>
              <a:ext uri="{FF2B5EF4-FFF2-40B4-BE49-F238E27FC236}">
                <a16:creationId xmlns:a16="http://schemas.microsoft.com/office/drawing/2014/main" id="{BE8AFDC9-5D64-FC31-7567-B13F6E490461}"/>
              </a:ext>
            </a:extLst>
          </p:cNvPr>
          <p:cNvSpPr/>
          <p:nvPr/>
        </p:nvSpPr>
        <p:spPr>
          <a:xfrm rot="13964365">
            <a:off x="3503214" y="3565896"/>
            <a:ext cx="68544" cy="1782372"/>
          </a:xfrm>
          <a:custGeom>
            <a:avLst/>
            <a:gdLst>
              <a:gd name="connsiteX0" fmla="*/ 1034593 w 1039302"/>
              <a:gd name="connsiteY0" fmla="*/ 3035897 h 3040239"/>
              <a:gd name="connsiteX1" fmla="*/ 847812 w 1039302"/>
              <a:gd name="connsiteY1" fmla="*/ 3035897 h 3040239"/>
              <a:gd name="connsiteX2" fmla="*/ 514940 w 1039302"/>
              <a:gd name="connsiteY2" fmla="*/ 2703130 h 3040239"/>
              <a:gd name="connsiteX3" fmla="*/ 514940 w 1039302"/>
              <a:gd name="connsiteY3" fmla="*/ 2703079 h 3040239"/>
              <a:gd name="connsiteX4" fmla="*/ 514940 w 1039302"/>
              <a:gd name="connsiteY4" fmla="*/ 328528 h 3040239"/>
              <a:gd name="connsiteX5" fmla="*/ 182069 w 1039302"/>
              <a:gd name="connsiteY5" fmla="*/ -4343 h 3040239"/>
              <a:gd name="connsiteX6" fmla="*/ -4710 w 1039302"/>
              <a:gd name="connsiteY6" fmla="*/ -4343 h 30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02" h="3040239">
                <a:moveTo>
                  <a:pt x="1034593" y="3035897"/>
                </a:moveTo>
                <a:lnTo>
                  <a:pt x="847812" y="3035897"/>
                </a:lnTo>
                <a:cubicBezTo>
                  <a:pt x="664009" y="3035950"/>
                  <a:pt x="514994" y="2886932"/>
                  <a:pt x="514940" y="2703130"/>
                </a:cubicBezTo>
                <a:cubicBezTo>
                  <a:pt x="514940" y="2703130"/>
                  <a:pt x="514940" y="2703079"/>
                  <a:pt x="514940" y="2703079"/>
                </a:cubicBezTo>
                <a:lnTo>
                  <a:pt x="514940" y="328528"/>
                </a:lnTo>
                <a:cubicBezTo>
                  <a:pt x="514940" y="144672"/>
                  <a:pt x="365925" y="-4343"/>
                  <a:pt x="182069" y="-4343"/>
                </a:cubicBezTo>
                <a:lnTo>
                  <a:pt x="-4710" y="-4343"/>
                </a:lnTo>
              </a:path>
            </a:pathLst>
          </a:custGeom>
          <a:noFill/>
          <a:ln w="15875" cap="flat">
            <a:solidFill>
              <a:schemeClr val="tx1">
                <a:lumMod val="75000"/>
                <a:lumOff val="25000"/>
              </a:schemeClr>
            </a:solidFill>
            <a:prstDash val="solid"/>
            <a:round/>
          </a:ln>
        </p:spPr>
        <p:txBody>
          <a:bodyPr rtlCol="0" anchor="ctr"/>
          <a:lstStyle/>
          <a:p>
            <a:endParaRPr lang="en-US"/>
          </a:p>
        </p:txBody>
      </p:sp>
      <p:sp>
        <p:nvSpPr>
          <p:cNvPr id="56" name="Freeform: Shape 55">
            <a:extLst>
              <a:ext uri="{FF2B5EF4-FFF2-40B4-BE49-F238E27FC236}">
                <a16:creationId xmlns:a16="http://schemas.microsoft.com/office/drawing/2014/main" id="{114525A7-4C50-E78F-A755-E2D60405CC9B}"/>
              </a:ext>
            </a:extLst>
          </p:cNvPr>
          <p:cNvSpPr/>
          <p:nvPr/>
        </p:nvSpPr>
        <p:spPr>
          <a:xfrm>
            <a:off x="986685" y="4734268"/>
            <a:ext cx="2164259" cy="2041058"/>
          </a:xfrm>
          <a:custGeom>
            <a:avLst/>
            <a:gdLst>
              <a:gd name="connsiteX0" fmla="*/ 521780 w 1043558"/>
              <a:gd name="connsiteY0" fmla="*/ 0 h 1043557"/>
              <a:gd name="connsiteX1" fmla="*/ 1043558 w 1043558"/>
              <a:gd name="connsiteY1" fmla="*/ 521779 h 1043557"/>
              <a:gd name="connsiteX2" fmla="*/ 521780 w 1043558"/>
              <a:gd name="connsiteY2" fmla="*/ 1043557 h 1043557"/>
              <a:gd name="connsiteX3" fmla="*/ 0 w 1043558"/>
              <a:gd name="connsiteY3" fmla="*/ 521779 h 1043557"/>
              <a:gd name="connsiteX4" fmla="*/ 521780 w 1043558"/>
              <a:gd name="connsiteY4" fmla="*/ 0 h 104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558" h="1043557">
                <a:moveTo>
                  <a:pt x="521780" y="0"/>
                </a:moveTo>
                <a:cubicBezTo>
                  <a:pt x="809950" y="0"/>
                  <a:pt x="1043558" y="233608"/>
                  <a:pt x="1043558" y="521779"/>
                </a:cubicBezTo>
                <a:cubicBezTo>
                  <a:pt x="1043558" y="809949"/>
                  <a:pt x="809950" y="1043557"/>
                  <a:pt x="521780" y="1043557"/>
                </a:cubicBezTo>
                <a:cubicBezTo>
                  <a:pt x="233609" y="1043557"/>
                  <a:pt x="0" y="809949"/>
                  <a:pt x="0" y="521779"/>
                </a:cubicBezTo>
                <a:cubicBezTo>
                  <a:pt x="0" y="233608"/>
                  <a:pt x="233609" y="0"/>
                  <a:pt x="521780" y="0"/>
                </a:cubicBezTo>
                <a:close/>
              </a:path>
            </a:pathLst>
          </a:custGeom>
          <a:solidFill>
            <a:schemeClr val="bg1">
              <a:alpha val="17000"/>
            </a:scheme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cxnSp>
        <p:nvCxnSpPr>
          <p:cNvPr id="57" name="Straight Connector 56">
            <a:extLst>
              <a:ext uri="{FF2B5EF4-FFF2-40B4-BE49-F238E27FC236}">
                <a16:creationId xmlns:a16="http://schemas.microsoft.com/office/drawing/2014/main" id="{31C4BCC9-B841-F283-10EB-AECF5849614B}"/>
              </a:ext>
            </a:extLst>
          </p:cNvPr>
          <p:cNvCxnSpPr>
            <a:cxnSpLocks/>
          </p:cNvCxnSpPr>
          <p:nvPr/>
        </p:nvCxnSpPr>
        <p:spPr>
          <a:xfrm>
            <a:off x="2037041" y="4499710"/>
            <a:ext cx="0" cy="18772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DA5A6-E79A-9AD9-9BF1-B92A251F9A4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ED3D65B-1840-48CB-539C-780CF50C04E7}"/>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F330FA33-2569-76DE-4E33-B970B72371FA}"/>
              </a:ext>
            </a:extLst>
          </p:cNvPr>
          <p:cNvSpPr>
            <a:spLocks noGrp="1"/>
          </p:cNvSpPr>
          <p:nvPr>
            <p:ph type="body" sz="half" idx="4294967295"/>
          </p:nvPr>
        </p:nvSpPr>
        <p:spPr>
          <a:xfrm>
            <a:off x="2262188" y="115888"/>
            <a:ext cx="9929812" cy="777875"/>
          </a:xfrm>
        </p:spPr>
        <p:txBody>
          <a:bodyPr>
            <a:noAutofit/>
          </a:bodyPr>
          <a:lstStyle/>
          <a:p>
            <a:pPr marL="0" indent="0">
              <a:buNone/>
            </a:pPr>
            <a:r>
              <a:rPr lang="en-US" sz="3500" b="1" dirty="0">
                <a:solidFill>
                  <a:schemeClr val="bg1"/>
                </a:solidFill>
              </a:rPr>
              <a:t>IMPACT OF STUDENT FEE ALLOCATION</a:t>
            </a:r>
          </a:p>
        </p:txBody>
      </p:sp>
      <p:sp>
        <p:nvSpPr>
          <p:cNvPr id="19" name="Text Placeholder 22">
            <a:extLst>
              <a:ext uri="{FF2B5EF4-FFF2-40B4-BE49-F238E27FC236}">
                <a16:creationId xmlns:a16="http://schemas.microsoft.com/office/drawing/2014/main" id="{BBF9A7C6-C741-46F5-7168-BFEFDEB14BE0}"/>
              </a:ext>
            </a:extLst>
          </p:cNvPr>
          <p:cNvSpPr txBox="1">
            <a:spLocks/>
          </p:cNvSpPr>
          <p:nvPr/>
        </p:nvSpPr>
        <p:spPr>
          <a:xfrm>
            <a:off x="1050720" y="2331632"/>
            <a:ext cx="2282984"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CHALLENGES</a:t>
            </a:r>
          </a:p>
        </p:txBody>
      </p:sp>
      <p:sp>
        <p:nvSpPr>
          <p:cNvPr id="25" name="TextBox 24">
            <a:extLst>
              <a:ext uri="{FF2B5EF4-FFF2-40B4-BE49-F238E27FC236}">
                <a16:creationId xmlns:a16="http://schemas.microsoft.com/office/drawing/2014/main" id="{D1A4E4B1-38A6-979B-66AB-609066A1D08E}"/>
              </a:ext>
            </a:extLst>
          </p:cNvPr>
          <p:cNvSpPr txBox="1"/>
          <p:nvPr/>
        </p:nvSpPr>
        <p:spPr>
          <a:xfrm>
            <a:off x="103368" y="1461890"/>
            <a:ext cx="5732890"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solidFill>
                  <a:schemeClr val="accent2"/>
                </a:solidFill>
              </a:rPr>
              <a:t>Student fee funding allows the Veteran &amp; Military Resource Center (VMRC) to deliver impactful programs that strengthen community and connection among military-connected students. Events such as Veterans Day, the Military-Connected Year-End Celebration Dinner, and resource workshops create meaningful spaces for learning, recognition, and engagement. These programs increase visibility, promote belonging, and enhance the overall UHCL student experience.</a:t>
            </a:r>
          </a:p>
        </p:txBody>
      </p:sp>
      <p:sp>
        <p:nvSpPr>
          <p:cNvPr id="26" name="Rectangle 25">
            <a:extLst>
              <a:ext uri="{FF2B5EF4-FFF2-40B4-BE49-F238E27FC236}">
                <a16:creationId xmlns:a16="http://schemas.microsoft.com/office/drawing/2014/main" id="{938B4040-C1BD-65E4-25A5-32BBAB42BD6F}"/>
              </a:ext>
            </a:extLst>
          </p:cNvPr>
          <p:cNvSpPr/>
          <p:nvPr/>
        </p:nvSpPr>
        <p:spPr>
          <a:xfrm>
            <a:off x="103368" y="1065120"/>
            <a:ext cx="5732890" cy="35418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t>Enhanced Programming &amp; Engagement</a:t>
            </a:r>
          </a:p>
        </p:txBody>
      </p:sp>
      <p:sp>
        <p:nvSpPr>
          <p:cNvPr id="28" name="TextBox 27">
            <a:extLst>
              <a:ext uri="{FF2B5EF4-FFF2-40B4-BE49-F238E27FC236}">
                <a16:creationId xmlns:a16="http://schemas.microsoft.com/office/drawing/2014/main" id="{6FA1738A-FF90-41CB-50A4-3C7ED691B771}"/>
              </a:ext>
            </a:extLst>
          </p:cNvPr>
          <p:cNvSpPr txBox="1"/>
          <p:nvPr/>
        </p:nvSpPr>
        <p:spPr>
          <a:xfrm>
            <a:off x="103368" y="3329338"/>
            <a:ext cx="573289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solidFill>
                  <a:schemeClr val="accent2"/>
                </a:solidFill>
              </a:rPr>
              <a:t>Funding has also enabled the VMRC to hire dedicated student workers who serve as the first point of contact for military-connected students. Their presence allows the office to extend our outreach, improve response time to inquiries, and provide consistent assistance with benefits, resources, and events. This additional support has significantly increased our capacity to reach and assist more students each semester.</a:t>
            </a:r>
          </a:p>
        </p:txBody>
      </p:sp>
      <p:sp>
        <p:nvSpPr>
          <p:cNvPr id="29" name="Rectangle 28">
            <a:extLst>
              <a:ext uri="{FF2B5EF4-FFF2-40B4-BE49-F238E27FC236}">
                <a16:creationId xmlns:a16="http://schemas.microsoft.com/office/drawing/2014/main" id="{976F286D-8A8B-627E-FE04-F7E28F58D15C}"/>
              </a:ext>
            </a:extLst>
          </p:cNvPr>
          <p:cNvSpPr/>
          <p:nvPr/>
        </p:nvSpPr>
        <p:spPr>
          <a:xfrm>
            <a:off x="103368" y="2932568"/>
            <a:ext cx="5732890" cy="35418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t>Expanded Student Support &amp; Outreach</a:t>
            </a:r>
          </a:p>
        </p:txBody>
      </p:sp>
      <p:sp>
        <p:nvSpPr>
          <p:cNvPr id="30" name="Rectangle 29">
            <a:extLst>
              <a:ext uri="{FF2B5EF4-FFF2-40B4-BE49-F238E27FC236}">
                <a16:creationId xmlns:a16="http://schemas.microsoft.com/office/drawing/2014/main" id="{34A47401-B546-3738-6578-C1F17D8A1481}"/>
              </a:ext>
            </a:extLst>
          </p:cNvPr>
          <p:cNvSpPr/>
          <p:nvPr/>
        </p:nvSpPr>
        <p:spPr>
          <a:xfrm>
            <a:off x="103368" y="4622915"/>
            <a:ext cx="5732890" cy="35418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t>Building Sustainable Growth</a:t>
            </a:r>
          </a:p>
        </p:txBody>
      </p:sp>
      <p:sp>
        <p:nvSpPr>
          <p:cNvPr id="31" name="TextBox 30">
            <a:extLst>
              <a:ext uri="{FF2B5EF4-FFF2-40B4-BE49-F238E27FC236}">
                <a16:creationId xmlns:a16="http://schemas.microsoft.com/office/drawing/2014/main" id="{C6CD9F08-7C7A-C3E8-F593-5DFDE43DB2D9}"/>
              </a:ext>
            </a:extLst>
          </p:cNvPr>
          <p:cNvSpPr txBox="1"/>
          <p:nvPr/>
        </p:nvSpPr>
        <p:spPr>
          <a:xfrm>
            <a:off x="103368" y="5052650"/>
            <a:ext cx="573289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solidFill>
                  <a:schemeClr val="accent2"/>
                </a:solidFill>
              </a:rPr>
              <a:t>By combining programming with student employment opportunities, the VMRC continues to strengthen both service delivery and engagement. Each dollar invested expands outreach, enhances program quality, and ensures every military-connected student has access to the guidance and resources they need to succeed.</a:t>
            </a:r>
          </a:p>
        </p:txBody>
      </p:sp>
      <p:sp>
        <p:nvSpPr>
          <p:cNvPr id="32" name="TextBox 31">
            <a:extLst>
              <a:ext uri="{FF2B5EF4-FFF2-40B4-BE49-F238E27FC236}">
                <a16:creationId xmlns:a16="http://schemas.microsoft.com/office/drawing/2014/main" id="{9397C157-58AA-1F14-36DD-E196B7E56BCF}"/>
              </a:ext>
            </a:extLst>
          </p:cNvPr>
          <p:cNvSpPr txBox="1"/>
          <p:nvPr/>
        </p:nvSpPr>
        <p:spPr>
          <a:xfrm>
            <a:off x="6096000" y="1104865"/>
            <a:ext cx="5918200"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sz="1500" dirty="0"/>
          </a:p>
          <a:p>
            <a:pPr algn="ctr"/>
            <a:r>
              <a:rPr lang="en-US" sz="1500" dirty="0">
                <a:solidFill>
                  <a:schemeClr val="accent2"/>
                </a:solidFill>
              </a:rPr>
              <a:t>👥 </a:t>
            </a:r>
            <a:r>
              <a:rPr lang="en-US" sz="1500" b="1" dirty="0">
                <a:solidFill>
                  <a:schemeClr val="accent2"/>
                </a:solidFill>
              </a:rPr>
              <a:t>938 Students Engaged</a:t>
            </a:r>
          </a:p>
          <a:p>
            <a:pPr algn="ctr"/>
            <a:endParaRPr lang="en-US" sz="1500" b="1" dirty="0">
              <a:solidFill>
                <a:schemeClr val="accent2"/>
              </a:solidFill>
            </a:endParaRPr>
          </a:p>
          <a:p>
            <a:pPr algn="ctr"/>
            <a:r>
              <a:rPr lang="en-US" sz="1500" b="1" dirty="0">
                <a:solidFill>
                  <a:schemeClr val="accent2"/>
                </a:solidFill>
              </a:rPr>
              <a:t>🎓 1,000+ VA Certifications Processed</a:t>
            </a:r>
          </a:p>
          <a:p>
            <a:pPr algn="ctr"/>
            <a:endParaRPr lang="en-US" sz="1500" b="1" dirty="0">
              <a:solidFill>
                <a:schemeClr val="accent2"/>
              </a:solidFill>
            </a:endParaRPr>
          </a:p>
          <a:p>
            <a:pPr algn="ctr"/>
            <a:r>
              <a:rPr lang="en-US" sz="1500" b="1" dirty="0">
                <a:solidFill>
                  <a:schemeClr val="accent2"/>
                </a:solidFill>
              </a:rPr>
              <a:t>💼 4 Student Workers Hired</a:t>
            </a:r>
          </a:p>
          <a:p>
            <a:pPr algn="ctr"/>
            <a:endParaRPr lang="en-US" sz="1500" b="1" dirty="0">
              <a:solidFill>
                <a:schemeClr val="accent2"/>
              </a:solidFill>
            </a:endParaRPr>
          </a:p>
          <a:p>
            <a:pPr algn="ctr"/>
            <a:r>
              <a:rPr lang="en-US" sz="1500" b="1" dirty="0">
                <a:solidFill>
                  <a:schemeClr val="accent2"/>
                </a:solidFill>
              </a:rPr>
              <a:t>💬 7 Major Events Hosted</a:t>
            </a:r>
          </a:p>
        </p:txBody>
      </p:sp>
      <p:graphicFrame>
        <p:nvGraphicFramePr>
          <p:cNvPr id="35" name="Chart 34">
            <a:extLst>
              <a:ext uri="{FF2B5EF4-FFF2-40B4-BE49-F238E27FC236}">
                <a16:creationId xmlns:a16="http://schemas.microsoft.com/office/drawing/2014/main" id="{29DC5F1F-1169-A338-DA11-5B6851F3B16B}"/>
              </a:ext>
            </a:extLst>
          </p:cNvPr>
          <p:cNvGraphicFramePr/>
          <p:nvPr>
            <p:extLst>
              <p:ext uri="{D42A27DB-BD31-4B8C-83A1-F6EECF244321}">
                <p14:modId xmlns:p14="http://schemas.microsoft.com/office/powerpoint/2010/main" val="3988429818"/>
              </p:ext>
            </p:extLst>
          </p:nvPr>
        </p:nvGraphicFramePr>
        <p:xfrm>
          <a:off x="6096000" y="3043857"/>
          <a:ext cx="5918200" cy="302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508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1368-117B-3756-CAEB-E58D423E160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696B80A-3114-88D0-81B0-8523652B4393}"/>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45AE8B04-9289-75C0-F61E-0ABA0ECF2DBB}"/>
              </a:ext>
            </a:extLst>
          </p:cNvPr>
          <p:cNvSpPr>
            <a:spLocks noGrp="1"/>
          </p:cNvSpPr>
          <p:nvPr>
            <p:ph type="body" sz="half" idx="4294967295"/>
          </p:nvPr>
        </p:nvSpPr>
        <p:spPr>
          <a:xfrm>
            <a:off x="1487488" y="147638"/>
            <a:ext cx="8570912" cy="777875"/>
          </a:xfrm>
        </p:spPr>
        <p:txBody>
          <a:bodyPr>
            <a:noAutofit/>
          </a:bodyPr>
          <a:lstStyle/>
          <a:p>
            <a:pPr marL="0" indent="0" algn="ctr">
              <a:buNone/>
            </a:pPr>
            <a:r>
              <a:rPr lang="en-US" sz="3500" b="1" dirty="0">
                <a:solidFill>
                  <a:schemeClr val="bg1"/>
                </a:solidFill>
                <a:latin typeface="+mj-lt"/>
              </a:rPr>
              <a:t>STUDENT VOICE</a:t>
            </a:r>
          </a:p>
        </p:txBody>
      </p:sp>
      <p:sp>
        <p:nvSpPr>
          <p:cNvPr id="2" name="Content Placeholder 21">
            <a:extLst>
              <a:ext uri="{FF2B5EF4-FFF2-40B4-BE49-F238E27FC236}">
                <a16:creationId xmlns:a16="http://schemas.microsoft.com/office/drawing/2014/main" id="{8742E61D-2105-9A79-1EBC-C0F1DD93DB9D}"/>
              </a:ext>
            </a:extLst>
          </p:cNvPr>
          <p:cNvSpPr txBox="1">
            <a:spLocks/>
          </p:cNvSpPr>
          <p:nvPr/>
        </p:nvSpPr>
        <p:spPr>
          <a:xfrm>
            <a:off x="3511637" y="1277344"/>
            <a:ext cx="8432711" cy="1221467"/>
          </a:xfrm>
          <a:prstGeom prst="rect">
            <a:avLst/>
          </a:prstGeom>
          <a:ln>
            <a:solidFill>
              <a:schemeClr val="accent6"/>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fontAlgn="base"/>
            <a:r>
              <a:rPr lang="en-US" sz="1600" dirty="0"/>
              <a:t>“The Veteran and Resource Center at UHCL has greatly supported veteran students by guiding us through our GI Bill benefits, assisting with paperwork, and resolving any issues that arise. Their dedication makes the transition from military to college life smoother, allowing veterans to focus on academics instead of financial or administrative concerns.” – Salma Davila</a:t>
            </a:r>
            <a:endParaRPr lang="en-US" sz="1500" dirty="0"/>
          </a:p>
        </p:txBody>
      </p:sp>
      <p:sp>
        <p:nvSpPr>
          <p:cNvPr id="3" name="Content Placeholder 21">
            <a:extLst>
              <a:ext uri="{FF2B5EF4-FFF2-40B4-BE49-F238E27FC236}">
                <a16:creationId xmlns:a16="http://schemas.microsoft.com/office/drawing/2014/main" id="{10D60537-A6FC-C43B-026F-121FFCBE6AFA}"/>
              </a:ext>
            </a:extLst>
          </p:cNvPr>
          <p:cNvSpPr txBox="1">
            <a:spLocks/>
          </p:cNvSpPr>
          <p:nvPr/>
        </p:nvSpPr>
        <p:spPr>
          <a:xfrm>
            <a:off x="222885" y="3362326"/>
            <a:ext cx="7079615" cy="794749"/>
          </a:xfrm>
          <a:prstGeom prst="rect">
            <a:avLst/>
          </a:prstGeom>
          <a:ln>
            <a:solidFill>
              <a:schemeClr val="accent6"/>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dirty="0">
                <a:solidFill>
                  <a:schemeClr val="accent2"/>
                </a:solidFill>
              </a:rPr>
              <a:t>“Thank you so much for such a beautiful evening at the military-connected dinner. I did not expect my Mother to place the stole on me, what a great surprise!” – Maria Luisa</a:t>
            </a:r>
            <a:br>
              <a:rPr lang="en-US" dirty="0">
                <a:solidFill>
                  <a:schemeClr val="accent2"/>
                </a:solidFill>
              </a:rPr>
            </a:br>
            <a:endParaRPr lang="en-US" dirty="0">
              <a:solidFill>
                <a:schemeClr val="accent2"/>
              </a:solidFill>
            </a:endParaRPr>
          </a:p>
        </p:txBody>
      </p:sp>
      <p:sp>
        <p:nvSpPr>
          <p:cNvPr id="6" name="Content Placeholder 21">
            <a:extLst>
              <a:ext uri="{FF2B5EF4-FFF2-40B4-BE49-F238E27FC236}">
                <a16:creationId xmlns:a16="http://schemas.microsoft.com/office/drawing/2014/main" id="{5D10AFEA-A29A-E566-E402-6B73AC3303B0}"/>
              </a:ext>
            </a:extLst>
          </p:cNvPr>
          <p:cNvSpPr txBox="1">
            <a:spLocks/>
          </p:cNvSpPr>
          <p:nvPr/>
        </p:nvSpPr>
        <p:spPr>
          <a:xfrm>
            <a:off x="4039393" y="5522536"/>
            <a:ext cx="7898605" cy="794749"/>
          </a:xfrm>
          <a:prstGeom prst="rect">
            <a:avLst/>
          </a:prstGeom>
          <a:ln>
            <a:solidFill>
              <a:schemeClr val="accent6"/>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fontAlgn="base"/>
            <a:r>
              <a:rPr lang="en-US" sz="1600" dirty="0"/>
              <a:t>“The VMRC at UHCL has been instrumental in helping me navigate my GI Bill benefits. Their informative events and supportive office culture have made a meaningful impact on my academic journey.” – Elizabeth Johnson</a:t>
            </a:r>
            <a:br>
              <a:rPr lang="en-US" dirty="0"/>
            </a:br>
            <a:endParaRPr lang="en-US" dirty="0"/>
          </a:p>
        </p:txBody>
      </p:sp>
      <p:pic>
        <p:nvPicPr>
          <p:cNvPr id="7" name="Picture 6" descr="A person helping another person to put on a jacket&#10;&#10;AI-generated content may be incorrect.">
            <a:extLst>
              <a:ext uri="{FF2B5EF4-FFF2-40B4-BE49-F238E27FC236}">
                <a16:creationId xmlns:a16="http://schemas.microsoft.com/office/drawing/2014/main" id="{355878B5-05E6-5285-0E1D-372E92B61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105" y="2693712"/>
            <a:ext cx="3559045" cy="2372697"/>
          </a:xfrm>
          <a:prstGeom prst="rect">
            <a:avLst/>
          </a:prstGeom>
          <a:ln>
            <a:solidFill>
              <a:schemeClr val="accent6"/>
            </a:solidFill>
          </a:ln>
          <a:effectLst>
            <a:softEdge rad="112500"/>
          </a:effectLst>
        </p:spPr>
      </p:pic>
      <p:pic>
        <p:nvPicPr>
          <p:cNvPr id="9" name="Picture Placeholder 32">
            <a:extLst>
              <a:ext uri="{FF2B5EF4-FFF2-40B4-BE49-F238E27FC236}">
                <a16:creationId xmlns:a16="http://schemas.microsoft.com/office/drawing/2014/main" id="{83DDA105-5544-0903-D8E6-41C7447217F1}"/>
              </a:ext>
            </a:extLst>
          </p:cNvPr>
          <p:cNvPicPr>
            <a:picLocks noChangeAspect="1"/>
          </p:cNvPicPr>
          <p:nvPr/>
        </p:nvPicPr>
        <p:blipFill>
          <a:blip r:embed="rId3">
            <a:extLst>
              <a:ext uri="{28A0092B-C50C-407E-A947-70E740481C1C}">
                <a14:useLocalDpi xmlns:a14="http://schemas.microsoft.com/office/drawing/2010/main" val="0"/>
              </a:ext>
            </a:extLst>
          </a:blip>
          <a:srcRect l="13828" r="13828"/>
          <a:stretch/>
        </p:blipFill>
        <p:spPr>
          <a:xfrm>
            <a:off x="1309688" y="4339618"/>
            <a:ext cx="2379662" cy="2379658"/>
          </a:xfrm>
          <a:prstGeom prst="rect">
            <a:avLst/>
          </a:prstGeom>
          <a:ln>
            <a:solidFill>
              <a:schemeClr val="accent6"/>
            </a:solidFill>
          </a:ln>
          <a:effectLst>
            <a:softEdge rad="112500"/>
          </a:effectLst>
        </p:spPr>
      </p:pic>
      <p:pic>
        <p:nvPicPr>
          <p:cNvPr id="12" name="Picture 11" descr="A person standing in front of a blue and green pole&#10;&#10;AI-generated content may be incorrect.">
            <a:extLst>
              <a:ext uri="{FF2B5EF4-FFF2-40B4-BE49-F238E27FC236}">
                <a16:creationId xmlns:a16="http://schemas.microsoft.com/office/drawing/2014/main" id="{A08E7338-977A-97D3-12C9-A545A7664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1" y="893195"/>
            <a:ext cx="1797742" cy="2207340"/>
          </a:xfrm>
          <a:prstGeom prst="rect">
            <a:avLst/>
          </a:prstGeom>
          <a:ln>
            <a:solidFill>
              <a:schemeClr val="accent6"/>
            </a:solidFill>
          </a:ln>
          <a:effectLst>
            <a:softEdge rad="112500"/>
          </a:effectLst>
        </p:spPr>
      </p:pic>
    </p:spTree>
    <p:extLst>
      <p:ext uri="{BB962C8B-B14F-4D97-AF65-F5344CB8AC3E}">
        <p14:creationId xmlns:p14="http://schemas.microsoft.com/office/powerpoint/2010/main" val="146671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4D21-A181-0D3D-EE66-8308E6481CD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3B2889B-9B58-1878-B4AE-14CCA5F24955}"/>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21103682-E57A-1E5A-C1AA-8A28347635A3}"/>
              </a:ext>
            </a:extLst>
          </p:cNvPr>
          <p:cNvSpPr>
            <a:spLocks noGrp="1"/>
          </p:cNvSpPr>
          <p:nvPr>
            <p:ph type="body" sz="half" idx="4294967295"/>
          </p:nvPr>
        </p:nvSpPr>
        <p:spPr>
          <a:xfrm>
            <a:off x="3011488" y="134938"/>
            <a:ext cx="9929812" cy="777875"/>
          </a:xfrm>
        </p:spPr>
        <p:txBody>
          <a:bodyPr>
            <a:noAutofit/>
          </a:bodyPr>
          <a:lstStyle/>
          <a:p>
            <a:pPr marL="0" indent="0">
              <a:buNone/>
            </a:pPr>
            <a:r>
              <a:rPr lang="en-US" sz="3500" b="1" dirty="0">
                <a:solidFill>
                  <a:schemeClr val="bg1"/>
                </a:solidFill>
              </a:rPr>
              <a:t>VMRC BY THE NUMBER</a:t>
            </a:r>
          </a:p>
        </p:txBody>
      </p:sp>
      <p:sp>
        <p:nvSpPr>
          <p:cNvPr id="19" name="Text Placeholder 22">
            <a:extLst>
              <a:ext uri="{FF2B5EF4-FFF2-40B4-BE49-F238E27FC236}">
                <a16:creationId xmlns:a16="http://schemas.microsoft.com/office/drawing/2014/main" id="{E8AF8D16-C5B0-ECDF-13DD-1B7110D65F77}"/>
              </a:ext>
            </a:extLst>
          </p:cNvPr>
          <p:cNvSpPr txBox="1">
            <a:spLocks/>
          </p:cNvSpPr>
          <p:nvPr/>
        </p:nvSpPr>
        <p:spPr>
          <a:xfrm>
            <a:off x="1050720" y="2331632"/>
            <a:ext cx="2282984"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CHALLENGES</a:t>
            </a:r>
          </a:p>
        </p:txBody>
      </p:sp>
      <p:graphicFrame>
        <p:nvGraphicFramePr>
          <p:cNvPr id="4" name="Chart 3">
            <a:extLst>
              <a:ext uri="{FF2B5EF4-FFF2-40B4-BE49-F238E27FC236}">
                <a16:creationId xmlns:a16="http://schemas.microsoft.com/office/drawing/2014/main" id="{E4C703DE-5C43-0AB5-FE0F-91E005BA5D6B}"/>
              </a:ext>
            </a:extLst>
          </p:cNvPr>
          <p:cNvGraphicFramePr/>
          <p:nvPr>
            <p:extLst>
              <p:ext uri="{D42A27DB-BD31-4B8C-83A1-F6EECF244321}">
                <p14:modId xmlns:p14="http://schemas.microsoft.com/office/powerpoint/2010/main" val="3206587500"/>
              </p:ext>
            </p:extLst>
          </p:nvPr>
        </p:nvGraphicFramePr>
        <p:xfrm>
          <a:off x="57150" y="857249"/>
          <a:ext cx="5645572" cy="27141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698A2B7-3574-1F43-6221-7547EEBB85F0}"/>
              </a:ext>
            </a:extLst>
          </p:cNvPr>
          <p:cNvGraphicFramePr/>
          <p:nvPr>
            <p:extLst>
              <p:ext uri="{D42A27DB-BD31-4B8C-83A1-F6EECF244321}">
                <p14:modId xmlns:p14="http://schemas.microsoft.com/office/powerpoint/2010/main" val="2753586523"/>
              </p:ext>
            </p:extLst>
          </p:nvPr>
        </p:nvGraphicFramePr>
        <p:xfrm>
          <a:off x="5670808" y="857240"/>
          <a:ext cx="6406891" cy="2714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468642C-8070-8ADE-DDFB-93AD0EE3E238}"/>
              </a:ext>
            </a:extLst>
          </p:cNvPr>
          <p:cNvGraphicFramePr/>
          <p:nvPr>
            <p:extLst>
              <p:ext uri="{D42A27DB-BD31-4B8C-83A1-F6EECF244321}">
                <p14:modId xmlns:p14="http://schemas.microsoft.com/office/powerpoint/2010/main" val="2568001608"/>
              </p:ext>
            </p:extLst>
          </p:nvPr>
        </p:nvGraphicFramePr>
        <p:xfrm>
          <a:off x="57150" y="3571348"/>
          <a:ext cx="3149600" cy="32041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EE7BC87B-4ED0-9B73-749E-D06E7F4283A4}"/>
              </a:ext>
            </a:extLst>
          </p:cNvPr>
          <p:cNvGraphicFramePr/>
          <p:nvPr>
            <p:extLst>
              <p:ext uri="{D42A27DB-BD31-4B8C-83A1-F6EECF244321}">
                <p14:modId xmlns:p14="http://schemas.microsoft.com/office/powerpoint/2010/main" val="3612273867"/>
              </p:ext>
            </p:extLst>
          </p:nvPr>
        </p:nvGraphicFramePr>
        <p:xfrm>
          <a:off x="3206750" y="3571347"/>
          <a:ext cx="3968750" cy="32041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0E7489EB-C5EA-57E7-3A3A-D2537C2DD92C}"/>
              </a:ext>
            </a:extLst>
          </p:cNvPr>
          <p:cNvGraphicFramePr/>
          <p:nvPr>
            <p:extLst>
              <p:ext uri="{D42A27DB-BD31-4B8C-83A1-F6EECF244321}">
                <p14:modId xmlns:p14="http://schemas.microsoft.com/office/powerpoint/2010/main" val="518516895"/>
              </p:ext>
            </p:extLst>
          </p:nvPr>
        </p:nvGraphicFramePr>
        <p:xfrm>
          <a:off x="7175500" y="3571344"/>
          <a:ext cx="4902200" cy="32040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35090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4711-9156-7F56-E5A2-84B9F9B087B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C2192F4-C758-FEB8-0DDC-FEA0560AC3C3}"/>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0124E059-2460-5BE2-1436-1C13CDADB836}"/>
              </a:ext>
            </a:extLst>
          </p:cNvPr>
          <p:cNvSpPr>
            <a:spLocks noGrp="1"/>
          </p:cNvSpPr>
          <p:nvPr>
            <p:ph type="body" sz="half" idx="4294967295"/>
          </p:nvPr>
        </p:nvSpPr>
        <p:spPr>
          <a:xfrm>
            <a:off x="1131093" y="84138"/>
            <a:ext cx="9929813" cy="777875"/>
          </a:xfrm>
        </p:spPr>
        <p:txBody>
          <a:bodyPr>
            <a:noAutofit/>
          </a:bodyPr>
          <a:lstStyle/>
          <a:p>
            <a:pPr marL="0" indent="0" algn="ctr">
              <a:buNone/>
            </a:pPr>
            <a:r>
              <a:rPr lang="en-US" sz="5000" b="1" dirty="0">
                <a:solidFill>
                  <a:schemeClr val="bg1"/>
                </a:solidFill>
              </a:rPr>
              <a:t>CHALLENGES &amp; OPPORTUNITIES</a:t>
            </a:r>
          </a:p>
        </p:txBody>
      </p:sp>
      <p:sp>
        <p:nvSpPr>
          <p:cNvPr id="6" name="TextBox 5">
            <a:extLst>
              <a:ext uri="{FF2B5EF4-FFF2-40B4-BE49-F238E27FC236}">
                <a16:creationId xmlns:a16="http://schemas.microsoft.com/office/drawing/2014/main" id="{2E74A3C5-85DB-48BD-87B5-DE8111ADD8D3}"/>
              </a:ext>
            </a:extLst>
          </p:cNvPr>
          <p:cNvSpPr txBox="1"/>
          <p:nvPr/>
        </p:nvSpPr>
        <p:spPr>
          <a:xfrm>
            <a:off x="232913" y="2969329"/>
            <a:ext cx="5564037" cy="33239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500" b="1" dirty="0">
                <a:solidFill>
                  <a:schemeClr val="accent2"/>
                </a:solidFill>
              </a:rPr>
              <a:t>Sustaining student worker funding </a:t>
            </a:r>
            <a:r>
              <a:rPr lang="en-US" sz="1500" dirty="0">
                <a:solidFill>
                  <a:schemeClr val="accent2"/>
                </a:solidFill>
              </a:rPr>
              <a:t>remains a key challenge, as reliance on one-time allocations limits long-term stability for daily operations and event support.</a:t>
            </a:r>
          </a:p>
          <a:p>
            <a:pPr marL="285750" indent="-285750">
              <a:buFont typeface="Arial" panose="020B0604020202020204" pitchFamily="34" charset="0"/>
              <a:buChar char="•"/>
            </a:pPr>
            <a:endParaRPr lang="en-US" sz="1500" dirty="0">
              <a:solidFill>
                <a:schemeClr val="accent2"/>
              </a:solidFill>
            </a:endParaRPr>
          </a:p>
          <a:p>
            <a:endParaRPr lang="en-US" sz="1500" dirty="0">
              <a:solidFill>
                <a:schemeClr val="accent2"/>
              </a:solidFill>
            </a:endParaRPr>
          </a:p>
          <a:p>
            <a:pPr marL="285750" indent="-285750">
              <a:buFont typeface="Arial" panose="020B0604020202020204" pitchFamily="34" charset="0"/>
              <a:buChar char="•"/>
            </a:pPr>
            <a:r>
              <a:rPr lang="en-US" sz="1500" b="1" dirty="0">
                <a:solidFill>
                  <a:schemeClr val="accent2"/>
                </a:solidFill>
              </a:rPr>
              <a:t>Short-term funding cycles </a:t>
            </a:r>
            <a:r>
              <a:rPr lang="en-US" sz="1500" dirty="0">
                <a:solidFill>
                  <a:schemeClr val="accent2"/>
                </a:solidFill>
              </a:rPr>
              <a:t>restrict the VMRC’s ability to launch multi-year initiatives and maintain uninterrupted, high-quality service delivery.</a:t>
            </a:r>
          </a:p>
          <a:p>
            <a:endParaRPr lang="en-US" sz="1500" dirty="0">
              <a:solidFill>
                <a:schemeClr val="accent2"/>
              </a:solidFill>
            </a:endParaRPr>
          </a:p>
          <a:p>
            <a:endParaRPr lang="en-US" sz="1500" dirty="0">
              <a:solidFill>
                <a:schemeClr val="accent2"/>
              </a:solidFill>
            </a:endParaRPr>
          </a:p>
          <a:p>
            <a:pPr marL="285750" indent="-285750">
              <a:buFont typeface="Arial" panose="020B0604020202020204" pitchFamily="34" charset="0"/>
              <a:buChar char="•"/>
            </a:pPr>
            <a:r>
              <a:rPr lang="en-US" sz="1500" b="1" dirty="0">
                <a:solidFill>
                  <a:schemeClr val="accent2"/>
                </a:solidFill>
              </a:rPr>
              <a:t>Evolving federal and state benefit processes </a:t>
            </a:r>
            <a:r>
              <a:rPr lang="en-US" sz="1500" dirty="0">
                <a:solidFill>
                  <a:schemeClr val="accent2"/>
                </a:solidFill>
              </a:rPr>
              <a:t>require continuous staff training and system updates to ensure compliance and timely certifications.</a:t>
            </a:r>
          </a:p>
        </p:txBody>
      </p:sp>
      <p:sp>
        <p:nvSpPr>
          <p:cNvPr id="16" name="TextBox 15">
            <a:extLst>
              <a:ext uri="{FF2B5EF4-FFF2-40B4-BE49-F238E27FC236}">
                <a16:creationId xmlns:a16="http://schemas.microsoft.com/office/drawing/2014/main" id="{EAB7B094-63BC-70BE-1F72-E6029FB1E5A0}"/>
              </a:ext>
            </a:extLst>
          </p:cNvPr>
          <p:cNvSpPr txBox="1"/>
          <p:nvPr/>
        </p:nvSpPr>
        <p:spPr>
          <a:xfrm>
            <a:off x="5796951" y="2969329"/>
            <a:ext cx="5863086" cy="33239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500" b="1" dirty="0">
                <a:solidFill>
                  <a:schemeClr val="accent2"/>
                </a:solidFill>
              </a:rPr>
              <a:t>Strengthen partnerships </a:t>
            </a:r>
            <a:r>
              <a:rPr lang="en-US" sz="1500" dirty="0">
                <a:solidFill>
                  <a:schemeClr val="accent2"/>
                </a:solidFill>
              </a:rPr>
              <a:t>with UHCL departments and community organizations to share resources, enhance visibility, and co-host programs that promote student belonging and engagement.</a:t>
            </a:r>
          </a:p>
          <a:p>
            <a:endParaRPr lang="en-US" sz="1500" dirty="0">
              <a:solidFill>
                <a:schemeClr val="accent2"/>
              </a:solidFill>
            </a:endParaRPr>
          </a:p>
          <a:p>
            <a:pPr marL="285750" indent="-285750">
              <a:buFont typeface="Arial" panose="020B0604020202020204" pitchFamily="34" charset="0"/>
              <a:buChar char="•"/>
            </a:pPr>
            <a:r>
              <a:rPr lang="en-US" sz="1500" b="1" dirty="0">
                <a:solidFill>
                  <a:schemeClr val="accent2"/>
                </a:solidFill>
              </a:rPr>
              <a:t>Expand data-informed programming </a:t>
            </a:r>
            <a:r>
              <a:rPr lang="en-US" sz="1500" dirty="0">
                <a:solidFill>
                  <a:schemeClr val="accent2"/>
                </a:solidFill>
              </a:rPr>
              <a:t>by tracking attendance, satisfaction, and outcomes to improve decision-making and align with Student Affairs’ assessment priorities.</a:t>
            </a:r>
          </a:p>
          <a:p>
            <a:endParaRPr lang="en-US" sz="1500" dirty="0">
              <a:solidFill>
                <a:schemeClr val="accent2"/>
              </a:solidFill>
            </a:endParaRPr>
          </a:p>
          <a:p>
            <a:pPr marL="285750" indent="-285750">
              <a:buFont typeface="Arial" panose="020B0604020202020204" pitchFamily="34" charset="0"/>
              <a:buChar char="•"/>
            </a:pPr>
            <a:r>
              <a:rPr lang="en-US" sz="1500" b="1" dirty="0">
                <a:solidFill>
                  <a:schemeClr val="accent2"/>
                </a:solidFill>
              </a:rPr>
              <a:t>Build on new initiatives </a:t>
            </a:r>
            <a:r>
              <a:rPr lang="en-US" sz="1500" dirty="0">
                <a:solidFill>
                  <a:schemeClr val="accent2"/>
                </a:solidFill>
              </a:rPr>
              <a:t>such as Information Sessions and the Military-Connected Celebration Dinner to expand community connection and reinforce UHCL’s supportive campus culture.</a:t>
            </a:r>
          </a:p>
        </p:txBody>
      </p:sp>
      <p:pic>
        <p:nvPicPr>
          <p:cNvPr id="1032" name="Picture 8" descr="Download Free Challenges Icons in PNG &amp; SVG">
            <a:extLst>
              <a:ext uri="{FF2B5EF4-FFF2-40B4-BE49-F238E27FC236}">
                <a16:creationId xmlns:a16="http://schemas.microsoft.com/office/drawing/2014/main" id="{EB9FF1B9-79A8-FAEB-BADA-B17066395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890" y="861239"/>
            <a:ext cx="1340569" cy="134056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BACEDC5-8CF4-B832-4F86-D498511A3112}"/>
              </a:ext>
            </a:extLst>
          </p:cNvPr>
          <p:cNvSpPr/>
          <p:nvPr/>
        </p:nvSpPr>
        <p:spPr>
          <a:xfrm>
            <a:off x="232913" y="2287467"/>
            <a:ext cx="11427124" cy="38964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 Placeholder 22">
            <a:extLst>
              <a:ext uri="{FF2B5EF4-FFF2-40B4-BE49-F238E27FC236}">
                <a16:creationId xmlns:a16="http://schemas.microsoft.com/office/drawing/2014/main" id="{0DCE7AE6-BDA3-030F-6A00-208451069B3E}"/>
              </a:ext>
            </a:extLst>
          </p:cNvPr>
          <p:cNvSpPr txBox="1">
            <a:spLocks/>
          </p:cNvSpPr>
          <p:nvPr/>
        </p:nvSpPr>
        <p:spPr>
          <a:xfrm>
            <a:off x="279400" y="2331632"/>
            <a:ext cx="5517550"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accent2"/>
                </a:solidFill>
                <a:latin typeface="+mj-lt"/>
              </a:rPr>
              <a:t>CHALLENGES</a:t>
            </a:r>
          </a:p>
        </p:txBody>
      </p:sp>
      <p:sp>
        <p:nvSpPr>
          <p:cNvPr id="21" name="Text Placeholder 22">
            <a:extLst>
              <a:ext uri="{FF2B5EF4-FFF2-40B4-BE49-F238E27FC236}">
                <a16:creationId xmlns:a16="http://schemas.microsoft.com/office/drawing/2014/main" id="{9B7A395A-6AF3-4F86-2FFF-82B3CF6D3A6F}"/>
              </a:ext>
            </a:extLst>
          </p:cNvPr>
          <p:cNvSpPr txBox="1">
            <a:spLocks/>
          </p:cNvSpPr>
          <p:nvPr/>
        </p:nvSpPr>
        <p:spPr>
          <a:xfrm>
            <a:off x="5796950" y="2331632"/>
            <a:ext cx="5863087"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accent2"/>
                </a:solidFill>
                <a:latin typeface="+mj-lt"/>
              </a:rPr>
              <a:t>OPPORTUNITIES</a:t>
            </a:r>
          </a:p>
        </p:txBody>
      </p:sp>
      <p:pic>
        <p:nvPicPr>
          <p:cNvPr id="1034" name="Picture 10" descr="Opportunity - Free business icons">
            <a:extLst>
              <a:ext uri="{FF2B5EF4-FFF2-40B4-BE49-F238E27FC236}">
                <a16:creationId xmlns:a16="http://schemas.microsoft.com/office/drawing/2014/main" id="{27220BD6-0F54-36FD-0945-D669BDB7F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26" y="960031"/>
            <a:ext cx="1283271" cy="1283271"/>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36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E4FB-62B3-DDB0-AF63-CE1B8AC1759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121BF13-1B1E-7350-C1CE-E0AD2B4CBE17}"/>
              </a:ext>
            </a:extLst>
          </p:cNvPr>
          <p:cNvSpPr/>
          <p:nvPr/>
        </p:nvSpPr>
        <p:spPr>
          <a:xfrm>
            <a:off x="0" y="0"/>
            <a:ext cx="12192000" cy="7792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3AA362EC-9B19-BE7A-44EB-BCA9CF6FF400}"/>
              </a:ext>
            </a:extLst>
          </p:cNvPr>
          <p:cNvSpPr>
            <a:spLocks noGrp="1"/>
          </p:cNvSpPr>
          <p:nvPr>
            <p:ph type="body" sz="half" idx="4294967295"/>
          </p:nvPr>
        </p:nvSpPr>
        <p:spPr>
          <a:xfrm>
            <a:off x="2786333" y="48852"/>
            <a:ext cx="6418052" cy="779283"/>
          </a:xfrm>
        </p:spPr>
        <p:txBody>
          <a:bodyPr>
            <a:noAutofit/>
          </a:bodyPr>
          <a:lstStyle/>
          <a:p>
            <a:pPr marL="0" indent="0" algn="ctr">
              <a:buNone/>
            </a:pPr>
            <a:r>
              <a:rPr lang="en-US" sz="5000" b="1" dirty="0">
                <a:solidFill>
                  <a:schemeClr val="bg1"/>
                </a:solidFill>
              </a:rPr>
              <a:t>BUDGET OVERVIEW</a:t>
            </a:r>
          </a:p>
        </p:txBody>
      </p:sp>
      <p:graphicFrame>
        <p:nvGraphicFramePr>
          <p:cNvPr id="10" name="Table 9">
            <a:extLst>
              <a:ext uri="{FF2B5EF4-FFF2-40B4-BE49-F238E27FC236}">
                <a16:creationId xmlns:a16="http://schemas.microsoft.com/office/drawing/2014/main" id="{0ABE7580-0E0D-C817-DA39-2555C7040AB9}"/>
              </a:ext>
            </a:extLst>
          </p:cNvPr>
          <p:cNvGraphicFramePr>
            <a:graphicFrameLocks noGrp="1"/>
          </p:cNvGraphicFramePr>
          <p:nvPr>
            <p:extLst>
              <p:ext uri="{D42A27DB-BD31-4B8C-83A1-F6EECF244321}">
                <p14:modId xmlns:p14="http://schemas.microsoft.com/office/powerpoint/2010/main" val="2120682382"/>
              </p:ext>
            </p:extLst>
          </p:nvPr>
        </p:nvGraphicFramePr>
        <p:xfrm>
          <a:off x="425542" y="1199072"/>
          <a:ext cx="5509432" cy="4830792"/>
        </p:xfrm>
        <a:graphic>
          <a:graphicData uri="http://schemas.openxmlformats.org/drawingml/2006/table">
            <a:tbl>
              <a:tblPr firstRow="1" firstCol="1">
                <a:tableStyleId>{5DA37D80-6434-44D0-A028-1B22A696006F}</a:tableStyleId>
              </a:tblPr>
              <a:tblGrid>
                <a:gridCol w="2948854">
                  <a:extLst>
                    <a:ext uri="{9D8B030D-6E8A-4147-A177-3AD203B41FA5}">
                      <a16:colId xmlns:a16="http://schemas.microsoft.com/office/drawing/2014/main" val="2743241144"/>
                    </a:ext>
                  </a:extLst>
                </a:gridCol>
                <a:gridCol w="2560578">
                  <a:extLst>
                    <a:ext uri="{9D8B030D-6E8A-4147-A177-3AD203B41FA5}">
                      <a16:colId xmlns:a16="http://schemas.microsoft.com/office/drawing/2014/main" val="3901347969"/>
                    </a:ext>
                  </a:extLst>
                </a:gridCol>
              </a:tblGrid>
              <a:tr h="340560">
                <a:tc>
                  <a:txBody>
                    <a:bodyPr/>
                    <a:lstStyle/>
                    <a:p>
                      <a:pPr marL="0" marR="0" algn="ctr">
                        <a:lnSpc>
                          <a:spcPct val="115000"/>
                        </a:lnSpc>
                        <a:spcAft>
                          <a:spcPts val="1000"/>
                        </a:spcAft>
                        <a:buNone/>
                      </a:pPr>
                      <a:r>
                        <a:rPr lang="en-US" sz="1200" dirty="0">
                          <a:solidFill>
                            <a:schemeClr val="bg1"/>
                          </a:solidFill>
                          <a:effectLst/>
                        </a:rPr>
                        <a:t>Sources of Funding</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tc>
                  <a:txBody>
                    <a:bodyPr/>
                    <a:lstStyle/>
                    <a:p>
                      <a:pPr marL="0" marR="0" algn="ctr">
                        <a:lnSpc>
                          <a:spcPct val="115000"/>
                        </a:lnSpc>
                        <a:spcAft>
                          <a:spcPts val="1000"/>
                        </a:spcAft>
                        <a:buNone/>
                      </a:pPr>
                      <a:r>
                        <a:rPr lang="en-US" sz="1200" dirty="0">
                          <a:solidFill>
                            <a:schemeClr val="bg1"/>
                          </a:solidFill>
                          <a:effectLst/>
                        </a:rPr>
                        <a:t>Uses of Funding</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extLst>
                  <a:ext uri="{0D108BD9-81ED-4DB2-BD59-A6C34878D82A}">
                    <a16:rowId xmlns:a16="http://schemas.microsoft.com/office/drawing/2014/main" val="51125317"/>
                  </a:ext>
                </a:extLst>
              </a:tr>
              <a:tr h="697727">
                <a:tc rowSpan="3">
                  <a:txBody>
                    <a:bodyPr/>
                    <a:lstStyle/>
                    <a:p>
                      <a:pPr marL="0" marR="0" algn="l">
                        <a:lnSpc>
                          <a:spcPct val="115000"/>
                        </a:lnSpc>
                        <a:spcAft>
                          <a:spcPts val="1000"/>
                        </a:spcAft>
                        <a:buNone/>
                      </a:pPr>
                      <a:r>
                        <a:rPr lang="en-US" sz="1200" dirty="0">
                          <a:solidFill>
                            <a:schemeClr val="accent2"/>
                          </a:solidFill>
                          <a:effectLst/>
                        </a:rPr>
                        <a:t>Central / Education &amp; General (Fund 2064)</a:t>
                      </a:r>
                      <a:endParaRPr lang="en-US" sz="1100" dirty="0">
                        <a:solidFill>
                          <a:schemeClr val="accent2"/>
                        </a:solidFill>
                        <a:effectLst/>
                      </a:endParaRPr>
                    </a:p>
                    <a:p>
                      <a:pPr marL="0" marR="0" algn="l">
                        <a:lnSpc>
                          <a:spcPct val="115000"/>
                        </a:lnSpc>
                        <a:spcAft>
                          <a:spcPts val="1000"/>
                        </a:spcAft>
                        <a:buNone/>
                      </a:pPr>
                      <a:r>
                        <a:rPr lang="en-US" sz="1200" dirty="0">
                          <a:solidFill>
                            <a:schemeClr val="accent2"/>
                          </a:solidFill>
                          <a:effectLst/>
                        </a:rPr>
                        <a:t>FY2026 Budget:  $195,787</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Aft>
                          <a:spcPts val="1000"/>
                        </a:spcAft>
                        <a:buNone/>
                      </a:pPr>
                      <a:r>
                        <a:rPr lang="en-US" sz="1200" dirty="0">
                          <a:solidFill>
                            <a:schemeClr val="accent2"/>
                          </a:solidFill>
                          <a:effectLst/>
                        </a:rPr>
                        <a:t>Two SCO for Benefits / Certifications</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33700589"/>
                  </a:ext>
                </a:extLst>
              </a:tr>
              <a:tr h="681120">
                <a:tc vMerge="1">
                  <a:txBody>
                    <a:bodyPr/>
                    <a:lstStyle/>
                    <a:p>
                      <a:endParaRPr lang="en-US"/>
                    </a:p>
                  </a:txBody>
                  <a:tcPr/>
                </a:tc>
                <a:tc>
                  <a:txBody>
                    <a:bodyPr/>
                    <a:lstStyle/>
                    <a:p>
                      <a:pPr marL="0" marR="0">
                        <a:lnSpc>
                          <a:spcPct val="115000"/>
                        </a:lnSpc>
                        <a:spcAft>
                          <a:spcPts val="1000"/>
                        </a:spcAft>
                        <a:buNone/>
                      </a:pPr>
                      <a:r>
                        <a:rPr lang="en-US" sz="1200" dirty="0">
                          <a:solidFill>
                            <a:schemeClr val="accent2"/>
                          </a:solidFill>
                          <a:effectLst/>
                        </a:rPr>
                        <a:t>Part of Director Salary</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86598180"/>
                  </a:ext>
                </a:extLst>
              </a:tr>
              <a:tr h="819130">
                <a:tc vMerge="1">
                  <a:txBody>
                    <a:bodyPr/>
                    <a:lstStyle/>
                    <a:p>
                      <a:endParaRPr lang="en-US"/>
                    </a:p>
                  </a:txBody>
                  <a:tcPr/>
                </a:tc>
                <a:tc>
                  <a:txBody>
                    <a:bodyPr/>
                    <a:lstStyle/>
                    <a:p>
                      <a:pPr marL="0" marR="0">
                        <a:lnSpc>
                          <a:spcPct val="115000"/>
                        </a:lnSpc>
                        <a:spcAft>
                          <a:spcPts val="1000"/>
                        </a:spcAft>
                        <a:buNone/>
                      </a:pPr>
                      <a:r>
                        <a:rPr lang="en-US" sz="1200" dirty="0">
                          <a:solidFill>
                            <a:schemeClr val="accent2"/>
                          </a:solidFill>
                          <a:effectLst/>
                        </a:rPr>
                        <a:t>Office Operations (telephones, office supplies, copier)</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35839360"/>
                  </a:ext>
                </a:extLst>
              </a:tr>
              <a:tr h="340560">
                <a:tc rowSpan="2">
                  <a:txBody>
                    <a:bodyPr/>
                    <a:lstStyle/>
                    <a:p>
                      <a:pPr marL="0" marR="0">
                        <a:lnSpc>
                          <a:spcPct val="115000"/>
                        </a:lnSpc>
                        <a:spcAft>
                          <a:spcPts val="1000"/>
                        </a:spcAft>
                        <a:buNone/>
                      </a:pPr>
                      <a:r>
                        <a:rPr lang="en-US" sz="1200" dirty="0">
                          <a:solidFill>
                            <a:schemeClr val="accent2"/>
                          </a:solidFill>
                          <a:effectLst/>
                        </a:rPr>
                        <a:t>Student Services Fee (SFAC Fund 3049)</a:t>
                      </a:r>
                      <a:endParaRPr lang="en-US" sz="1100" dirty="0">
                        <a:solidFill>
                          <a:schemeClr val="accent2"/>
                        </a:solidFill>
                        <a:effectLst/>
                      </a:endParaRPr>
                    </a:p>
                    <a:p>
                      <a:pPr marL="0" marR="0">
                        <a:lnSpc>
                          <a:spcPct val="115000"/>
                        </a:lnSpc>
                        <a:spcAft>
                          <a:spcPts val="1000"/>
                        </a:spcAft>
                        <a:buNone/>
                      </a:pPr>
                      <a:r>
                        <a:rPr lang="en-US" sz="1200" dirty="0">
                          <a:solidFill>
                            <a:schemeClr val="accent2"/>
                          </a:solidFill>
                          <a:effectLst/>
                        </a:rPr>
                        <a:t>FY2026 Budget:  $116,303</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Aft>
                          <a:spcPts val="1000"/>
                        </a:spcAft>
                        <a:buNone/>
                      </a:pPr>
                      <a:r>
                        <a:rPr lang="en-US" sz="1200" dirty="0">
                          <a:solidFill>
                            <a:schemeClr val="accent2"/>
                          </a:solidFill>
                          <a:effectLst/>
                        </a:rPr>
                        <a:t>Student Events</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72327411"/>
                  </a:ext>
                </a:extLst>
              </a:tr>
              <a:tr h="681120">
                <a:tc vMerge="1">
                  <a:txBody>
                    <a:bodyPr/>
                    <a:lstStyle/>
                    <a:p>
                      <a:endParaRPr lang="en-US"/>
                    </a:p>
                  </a:txBody>
                  <a:tcPr/>
                </a:tc>
                <a:tc>
                  <a:txBody>
                    <a:bodyPr/>
                    <a:lstStyle/>
                    <a:p>
                      <a:pPr marL="0" marR="0">
                        <a:lnSpc>
                          <a:spcPct val="115000"/>
                        </a:lnSpc>
                        <a:spcAft>
                          <a:spcPts val="1000"/>
                        </a:spcAft>
                        <a:buNone/>
                      </a:pPr>
                      <a:r>
                        <a:rPr lang="en-US" sz="1200" dirty="0">
                          <a:solidFill>
                            <a:schemeClr val="accent2"/>
                          </a:solidFill>
                          <a:effectLst/>
                        </a:rPr>
                        <a:t>Part of Director Salary</a:t>
                      </a:r>
                    </a:p>
                    <a:p>
                      <a:pPr marL="0" marR="0">
                        <a:lnSpc>
                          <a:spcPct val="115000"/>
                        </a:lnSpc>
                        <a:spcAft>
                          <a:spcPts val="1000"/>
                        </a:spcAft>
                        <a:buNone/>
                      </a:pPr>
                      <a:r>
                        <a:rPr lang="en-US" sz="1200" dirty="0">
                          <a:solidFill>
                            <a:schemeClr val="accent2"/>
                          </a:solidFill>
                          <a:effectLst/>
                        </a:rPr>
                        <a:t>Student Wages</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88689943"/>
                  </a:ext>
                </a:extLst>
              </a:tr>
              <a:tr h="1270575">
                <a:tc>
                  <a:txBody>
                    <a:bodyPr/>
                    <a:lstStyle/>
                    <a:p>
                      <a:pPr marL="0" marR="0">
                        <a:lnSpc>
                          <a:spcPct val="115000"/>
                        </a:lnSpc>
                        <a:spcAft>
                          <a:spcPts val="1000"/>
                        </a:spcAft>
                        <a:buNone/>
                      </a:pPr>
                      <a:r>
                        <a:rPr lang="en-US" sz="1200">
                          <a:solidFill>
                            <a:schemeClr val="accent2"/>
                          </a:solidFill>
                          <a:effectLst/>
                        </a:rPr>
                        <a:t>VA Funding-Annual Reporting Fee/Income (Fund 2080)</a:t>
                      </a:r>
                      <a:endParaRPr lang="en-US" sz="1100">
                        <a:solidFill>
                          <a:schemeClr val="accent2"/>
                        </a:solidFill>
                        <a:effectLst/>
                      </a:endParaRPr>
                    </a:p>
                    <a:p>
                      <a:pPr marL="0" marR="0">
                        <a:lnSpc>
                          <a:spcPct val="115000"/>
                        </a:lnSpc>
                        <a:spcAft>
                          <a:spcPts val="1000"/>
                        </a:spcAft>
                        <a:buNone/>
                      </a:pPr>
                      <a:r>
                        <a:rPr lang="en-US" sz="1200">
                          <a:solidFill>
                            <a:schemeClr val="accent2"/>
                          </a:solidFill>
                          <a:effectLst/>
                        </a:rPr>
                        <a:t>FY2026 Budget:  $6,000</a:t>
                      </a:r>
                      <a:endParaRPr lang="en-US" sz="11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Aft>
                          <a:spcPts val="1000"/>
                        </a:spcAft>
                        <a:buNone/>
                      </a:pPr>
                      <a:r>
                        <a:rPr lang="en-US" sz="1200" dirty="0">
                          <a:solidFill>
                            <a:schemeClr val="accent2"/>
                          </a:solidFill>
                          <a:effectLst/>
                        </a:rPr>
                        <a:t>Defray costs of Certification ($16 / certification)</a:t>
                      </a:r>
                      <a:endPar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93195235"/>
                  </a:ext>
                </a:extLst>
              </a:tr>
            </a:tbl>
          </a:graphicData>
        </a:graphic>
      </p:graphicFrame>
      <p:graphicFrame>
        <p:nvGraphicFramePr>
          <p:cNvPr id="13" name="Chart 12">
            <a:extLst>
              <a:ext uri="{FF2B5EF4-FFF2-40B4-BE49-F238E27FC236}">
                <a16:creationId xmlns:a16="http://schemas.microsoft.com/office/drawing/2014/main" id="{7DDD6082-73C0-9009-F97C-281D547E6784}"/>
              </a:ext>
            </a:extLst>
          </p:cNvPr>
          <p:cNvGraphicFramePr/>
          <p:nvPr>
            <p:extLst>
              <p:ext uri="{D42A27DB-BD31-4B8C-83A1-F6EECF244321}">
                <p14:modId xmlns:p14="http://schemas.microsoft.com/office/powerpoint/2010/main" val="3763929254"/>
              </p:ext>
            </p:extLst>
          </p:nvPr>
        </p:nvGraphicFramePr>
        <p:xfrm>
          <a:off x="5995359" y="1199072"/>
          <a:ext cx="5863115" cy="48307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424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06219-71A1-627F-CA3F-7F6E4C83B49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DB55880-E3E4-2DC4-8DA1-317E8181FF43}"/>
              </a:ext>
            </a:extLst>
          </p:cNvPr>
          <p:cNvSpPr/>
          <p:nvPr/>
        </p:nvSpPr>
        <p:spPr>
          <a:xfrm>
            <a:off x="0" y="0"/>
            <a:ext cx="12192000" cy="10646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9244CD09-8908-5C35-4C73-D88B8519C188}"/>
              </a:ext>
            </a:extLst>
          </p:cNvPr>
          <p:cNvSpPr>
            <a:spLocks noGrp="1"/>
          </p:cNvSpPr>
          <p:nvPr>
            <p:ph type="body" sz="half" idx="4294967295"/>
          </p:nvPr>
        </p:nvSpPr>
        <p:spPr>
          <a:xfrm>
            <a:off x="71438" y="-5341"/>
            <a:ext cx="12120562" cy="571671"/>
          </a:xfrm>
        </p:spPr>
        <p:txBody>
          <a:bodyPr>
            <a:noAutofit/>
          </a:bodyPr>
          <a:lstStyle/>
          <a:p>
            <a:pPr marL="0" indent="0" algn="ctr">
              <a:buNone/>
            </a:pPr>
            <a:r>
              <a:rPr lang="en-US" sz="3500" b="1" dirty="0">
                <a:solidFill>
                  <a:schemeClr val="bg1"/>
                </a:solidFill>
              </a:rPr>
              <a:t>FY25 &amp; FY26 Funding Utilization</a:t>
            </a:r>
          </a:p>
        </p:txBody>
      </p:sp>
      <p:sp>
        <p:nvSpPr>
          <p:cNvPr id="19" name="Text Placeholder 22">
            <a:extLst>
              <a:ext uri="{FF2B5EF4-FFF2-40B4-BE49-F238E27FC236}">
                <a16:creationId xmlns:a16="http://schemas.microsoft.com/office/drawing/2014/main" id="{BD171917-C4F0-136F-82FA-87C5F8DC896B}"/>
              </a:ext>
            </a:extLst>
          </p:cNvPr>
          <p:cNvSpPr txBox="1">
            <a:spLocks/>
          </p:cNvSpPr>
          <p:nvPr/>
        </p:nvSpPr>
        <p:spPr>
          <a:xfrm>
            <a:off x="1050720" y="2331632"/>
            <a:ext cx="2282984" cy="301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bg1"/>
                </a:solidFill>
              </a:rPr>
              <a:t>CHALLENGES</a:t>
            </a:r>
          </a:p>
        </p:txBody>
      </p:sp>
      <p:sp>
        <p:nvSpPr>
          <p:cNvPr id="4" name="Rectangle 3">
            <a:extLst>
              <a:ext uri="{FF2B5EF4-FFF2-40B4-BE49-F238E27FC236}">
                <a16:creationId xmlns:a16="http://schemas.microsoft.com/office/drawing/2014/main" id="{5DBB1A10-BE50-6CB6-2799-D976150EED6F}"/>
              </a:ext>
            </a:extLst>
          </p:cNvPr>
          <p:cNvSpPr/>
          <p:nvPr/>
        </p:nvSpPr>
        <p:spPr>
          <a:xfrm>
            <a:off x="139701" y="1221617"/>
            <a:ext cx="5745956" cy="38964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534FD2-1FD0-5128-AF06-B92F4D467ED3}"/>
              </a:ext>
            </a:extLst>
          </p:cNvPr>
          <p:cNvSpPr txBox="1"/>
          <p:nvPr/>
        </p:nvSpPr>
        <p:spPr>
          <a:xfrm>
            <a:off x="153194" y="1228116"/>
            <a:ext cx="5942806" cy="369332"/>
          </a:xfrm>
          <a:prstGeom prst="rect">
            <a:avLst/>
          </a:prstGeom>
          <a:noFill/>
        </p:spPr>
        <p:txBody>
          <a:bodyPr wrap="square">
            <a:spAutoFit/>
          </a:bodyPr>
          <a:lstStyle/>
          <a:p>
            <a:r>
              <a:rPr lang="en-US" dirty="0">
                <a:solidFill>
                  <a:schemeClr val="bg1"/>
                </a:solidFill>
              </a:rPr>
              <a:t>FY25 One-Time Funding – $14,000 (Student Wages)</a:t>
            </a:r>
          </a:p>
        </p:txBody>
      </p:sp>
      <p:sp>
        <p:nvSpPr>
          <p:cNvPr id="9" name="TextBox 8">
            <a:extLst>
              <a:ext uri="{FF2B5EF4-FFF2-40B4-BE49-F238E27FC236}">
                <a16:creationId xmlns:a16="http://schemas.microsoft.com/office/drawing/2014/main" id="{173BB678-ED3A-53A3-1A73-2A25E72E3421}"/>
              </a:ext>
            </a:extLst>
          </p:cNvPr>
          <p:cNvSpPr txBox="1"/>
          <p:nvPr/>
        </p:nvSpPr>
        <p:spPr>
          <a:xfrm>
            <a:off x="139701" y="1730118"/>
            <a:ext cx="5745956" cy="17081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500" dirty="0">
                <a:solidFill>
                  <a:schemeClr val="accent2"/>
                </a:solidFill>
              </a:rPr>
              <a:t>Used to hire student assistants who provided office coverage, managed phone/email inquiries, and supported events.</a:t>
            </a:r>
          </a:p>
          <a:p>
            <a:pPr marL="285750" indent="-285750">
              <a:buFont typeface="Arial" panose="020B0604020202020204" pitchFamily="34" charset="0"/>
              <a:buChar char="•"/>
            </a:pPr>
            <a:r>
              <a:rPr lang="en-US" sz="1500" dirty="0">
                <a:solidFill>
                  <a:schemeClr val="accent2"/>
                </a:solidFill>
              </a:rPr>
              <a:t>Improved customer service, faster response times.</a:t>
            </a:r>
          </a:p>
          <a:p>
            <a:pPr marL="285750" indent="-285750">
              <a:buFont typeface="Arial" panose="020B0604020202020204" pitchFamily="34" charset="0"/>
              <a:buChar char="•"/>
            </a:pPr>
            <a:r>
              <a:rPr lang="en-US" sz="1500" dirty="0">
                <a:solidFill>
                  <a:schemeClr val="accent2"/>
                </a:solidFill>
              </a:rPr>
              <a:t>Offered on-campus employment and professional experience for military-connected students.</a:t>
            </a:r>
          </a:p>
          <a:p>
            <a:pPr marL="285750" indent="-285750">
              <a:buFont typeface="Arial" panose="020B0604020202020204" pitchFamily="34" charset="0"/>
              <a:buChar char="•"/>
            </a:pPr>
            <a:endParaRPr lang="en-US" sz="1500" dirty="0">
              <a:solidFill>
                <a:schemeClr val="accent2"/>
              </a:solidFill>
            </a:endParaRPr>
          </a:p>
        </p:txBody>
      </p:sp>
      <p:sp>
        <p:nvSpPr>
          <p:cNvPr id="10" name="Rectangle 9">
            <a:extLst>
              <a:ext uri="{FF2B5EF4-FFF2-40B4-BE49-F238E27FC236}">
                <a16:creationId xmlns:a16="http://schemas.microsoft.com/office/drawing/2014/main" id="{AD8295D0-21C7-060F-FD74-49E590BC5DCA}"/>
              </a:ext>
            </a:extLst>
          </p:cNvPr>
          <p:cNvSpPr/>
          <p:nvPr/>
        </p:nvSpPr>
        <p:spPr>
          <a:xfrm>
            <a:off x="6192043" y="1228116"/>
            <a:ext cx="5860255" cy="38964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A479FF-0E5C-48EF-6C69-6A7A78CD7B29}"/>
              </a:ext>
            </a:extLst>
          </p:cNvPr>
          <p:cNvSpPr txBox="1"/>
          <p:nvPr/>
        </p:nvSpPr>
        <p:spPr>
          <a:xfrm>
            <a:off x="6192044" y="1730118"/>
            <a:ext cx="5745956" cy="17081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500" dirty="0">
                <a:solidFill>
                  <a:schemeClr val="accent2"/>
                </a:solidFill>
              </a:rPr>
              <a:t>Expanded student worker team to maintain consistent service and administrative coverage.</a:t>
            </a:r>
          </a:p>
          <a:p>
            <a:pPr marL="285750" indent="-285750">
              <a:buFont typeface="Arial" panose="020B0604020202020204" pitchFamily="34" charset="0"/>
              <a:buChar char="•"/>
            </a:pPr>
            <a:r>
              <a:rPr lang="en-US" sz="1500" dirty="0">
                <a:solidFill>
                  <a:schemeClr val="accent2"/>
                </a:solidFill>
              </a:rPr>
              <a:t>Increased availability for benefits certification support and outreach programming.</a:t>
            </a:r>
          </a:p>
          <a:p>
            <a:pPr marL="285750" indent="-285750">
              <a:buFont typeface="Arial" panose="020B0604020202020204" pitchFamily="34" charset="0"/>
              <a:buChar char="•"/>
            </a:pPr>
            <a:r>
              <a:rPr lang="en-US" sz="1500" dirty="0">
                <a:solidFill>
                  <a:schemeClr val="accent2"/>
                </a:solidFill>
              </a:rPr>
              <a:t>Strengthened VMRC’s ability to meet the needs of a growing military-connected population.</a:t>
            </a:r>
          </a:p>
          <a:p>
            <a:pPr marL="285750" indent="-285750">
              <a:buFont typeface="Arial" panose="020B0604020202020204" pitchFamily="34" charset="0"/>
              <a:buChar char="•"/>
            </a:pPr>
            <a:endParaRPr lang="en-US" sz="1500" dirty="0">
              <a:solidFill>
                <a:schemeClr val="accent2"/>
              </a:solidFill>
            </a:endParaRPr>
          </a:p>
        </p:txBody>
      </p:sp>
      <p:sp>
        <p:nvSpPr>
          <p:cNvPr id="12" name="TextBox 11">
            <a:extLst>
              <a:ext uri="{FF2B5EF4-FFF2-40B4-BE49-F238E27FC236}">
                <a16:creationId xmlns:a16="http://schemas.microsoft.com/office/drawing/2014/main" id="{EF129DE5-9320-4964-5BF9-FCB814CF4CBE}"/>
              </a:ext>
            </a:extLst>
          </p:cNvPr>
          <p:cNvSpPr txBox="1"/>
          <p:nvPr/>
        </p:nvSpPr>
        <p:spPr>
          <a:xfrm>
            <a:off x="6192044" y="1261658"/>
            <a:ext cx="6088856" cy="369332"/>
          </a:xfrm>
          <a:prstGeom prst="rect">
            <a:avLst/>
          </a:prstGeom>
          <a:noFill/>
        </p:spPr>
        <p:txBody>
          <a:bodyPr wrap="square">
            <a:spAutoFit/>
          </a:bodyPr>
          <a:lstStyle/>
          <a:p>
            <a:r>
              <a:rPr lang="en-US" dirty="0">
                <a:solidFill>
                  <a:schemeClr val="bg1"/>
                </a:solidFill>
              </a:rPr>
              <a:t>FY26 One-Time Funding – $25,000 (Student Wages)</a:t>
            </a:r>
          </a:p>
        </p:txBody>
      </p:sp>
      <p:pic>
        <p:nvPicPr>
          <p:cNvPr id="15" name="Picture Placeholder 6" descr="A person sitting on a bench&#10;&#10;AI-generated content may be incorrect.">
            <a:extLst>
              <a:ext uri="{FF2B5EF4-FFF2-40B4-BE49-F238E27FC236}">
                <a16:creationId xmlns:a16="http://schemas.microsoft.com/office/drawing/2014/main" id="{5AF7C6A3-41F2-2EFB-A2A9-972EB2D60A15}"/>
              </a:ext>
            </a:extLst>
          </p:cNvPr>
          <p:cNvPicPr>
            <a:picLocks noChangeAspect="1"/>
          </p:cNvPicPr>
          <p:nvPr/>
        </p:nvPicPr>
        <p:blipFill>
          <a:blip r:embed="rId2">
            <a:extLst>
              <a:ext uri="{28A0092B-C50C-407E-A947-70E740481C1C}">
                <a14:useLocalDpi xmlns:a14="http://schemas.microsoft.com/office/drawing/2010/main" val="0"/>
              </a:ext>
            </a:extLst>
          </a:blip>
          <a:srcRect l="-1015" t="4004" r="1015" b="17728"/>
          <a:stretch>
            <a:fillRect/>
          </a:stretch>
        </p:blipFill>
        <p:spPr>
          <a:xfrm>
            <a:off x="153194" y="3690386"/>
            <a:ext cx="2409516" cy="2409512"/>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ln>
            <a:solidFill>
              <a:schemeClr val="accent6"/>
            </a:solidFill>
          </a:ln>
        </p:spPr>
      </p:pic>
      <p:pic>
        <p:nvPicPr>
          <p:cNvPr id="16" name="Picture Placeholder 28" descr="A person standing in front of a blue sign&#10;&#10;AI-generated content may be incorrect.">
            <a:extLst>
              <a:ext uri="{FF2B5EF4-FFF2-40B4-BE49-F238E27FC236}">
                <a16:creationId xmlns:a16="http://schemas.microsoft.com/office/drawing/2014/main" id="{1B7985C0-57CC-9ECF-613B-D0BA2E9393C6}"/>
              </a:ext>
            </a:extLst>
          </p:cNvPr>
          <p:cNvPicPr>
            <a:picLocks noChangeAspect="1"/>
          </p:cNvPicPr>
          <p:nvPr/>
        </p:nvPicPr>
        <p:blipFill>
          <a:blip r:embed="rId3">
            <a:extLst>
              <a:ext uri="{28A0092B-C50C-407E-A947-70E740481C1C}">
                <a14:useLocalDpi xmlns:a14="http://schemas.microsoft.com/office/drawing/2010/main" val="0"/>
              </a:ext>
            </a:extLst>
          </a:blip>
          <a:srcRect t="218" b="218"/>
          <a:stretch>
            <a:fillRect/>
          </a:stretch>
        </p:blipFill>
        <p:spPr>
          <a:xfrm>
            <a:off x="3012679" y="3690386"/>
            <a:ext cx="2409516" cy="2409512"/>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ln>
            <a:solidFill>
              <a:schemeClr val="accent6"/>
            </a:solidFill>
          </a:ln>
        </p:spPr>
      </p:pic>
      <p:pic>
        <p:nvPicPr>
          <p:cNvPr id="18" name="Picture Placeholder 30" descr="A person standing in front of a sign&#10;&#10;AI-generated content may be incorrect.">
            <a:extLst>
              <a:ext uri="{FF2B5EF4-FFF2-40B4-BE49-F238E27FC236}">
                <a16:creationId xmlns:a16="http://schemas.microsoft.com/office/drawing/2014/main" id="{BC10F744-596D-D922-7732-28978D03FDCB}"/>
              </a:ext>
            </a:extLst>
          </p:cNvPr>
          <p:cNvPicPr>
            <a:picLocks noChangeAspect="1"/>
          </p:cNvPicPr>
          <p:nvPr/>
        </p:nvPicPr>
        <p:blipFill>
          <a:blip r:embed="rId4">
            <a:extLst>
              <a:ext uri="{28A0092B-C50C-407E-A947-70E740481C1C}">
                <a14:useLocalDpi xmlns:a14="http://schemas.microsoft.com/office/drawing/2010/main" val="0"/>
              </a:ext>
            </a:extLst>
          </a:blip>
          <a:srcRect l="4494" t="7150" r="834" b="29831"/>
          <a:stretch>
            <a:fillRect/>
          </a:stretch>
        </p:blipFill>
        <p:spPr>
          <a:xfrm>
            <a:off x="5872164" y="3690386"/>
            <a:ext cx="2409516" cy="2409512"/>
          </a:xfrm>
          <a:custGeom>
            <a:avLst/>
            <a:gdLst>
              <a:gd name="connsiteX0" fmla="*/ 409592 w 819185"/>
              <a:gd name="connsiteY0" fmla="*/ 0 h 819184"/>
              <a:gd name="connsiteX1" fmla="*/ 819185 w 819185"/>
              <a:gd name="connsiteY1" fmla="*/ 409593 h 819184"/>
              <a:gd name="connsiteX2" fmla="*/ 409592 w 819185"/>
              <a:gd name="connsiteY2" fmla="*/ 819184 h 819184"/>
              <a:gd name="connsiteX3" fmla="*/ 0 w 819185"/>
              <a:gd name="connsiteY3" fmla="*/ 409593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3"/>
                </a:cubicBezTo>
                <a:cubicBezTo>
                  <a:pt x="819185" y="635804"/>
                  <a:pt x="635804" y="819184"/>
                  <a:pt x="409592" y="819184"/>
                </a:cubicBezTo>
                <a:cubicBezTo>
                  <a:pt x="183381" y="819184"/>
                  <a:pt x="0" y="635804"/>
                  <a:pt x="0" y="409593"/>
                </a:cubicBezTo>
                <a:cubicBezTo>
                  <a:pt x="0" y="183381"/>
                  <a:pt x="183381" y="0"/>
                  <a:pt x="409592" y="0"/>
                </a:cubicBezTo>
                <a:close/>
              </a:path>
            </a:pathLst>
          </a:custGeom>
          <a:ln>
            <a:solidFill>
              <a:schemeClr val="accent6"/>
            </a:solidFill>
          </a:ln>
        </p:spPr>
      </p:pic>
      <p:pic>
        <p:nvPicPr>
          <p:cNvPr id="20" name="Picture Placeholder 32" descr="A person standing in front of a blue sign&#10;&#10;AI-generated content may be incorrect.">
            <a:extLst>
              <a:ext uri="{FF2B5EF4-FFF2-40B4-BE49-F238E27FC236}">
                <a16:creationId xmlns:a16="http://schemas.microsoft.com/office/drawing/2014/main" id="{4A8CD827-3862-B4A4-0085-703189543BDB}"/>
              </a:ext>
            </a:extLst>
          </p:cNvPr>
          <p:cNvPicPr>
            <a:picLocks noChangeAspect="1"/>
          </p:cNvPicPr>
          <p:nvPr/>
        </p:nvPicPr>
        <p:blipFill>
          <a:blip r:embed="rId5">
            <a:extLst>
              <a:ext uri="{28A0092B-C50C-407E-A947-70E740481C1C}">
                <a14:useLocalDpi xmlns:a14="http://schemas.microsoft.com/office/drawing/2010/main" val="0"/>
              </a:ext>
            </a:extLst>
          </a:blip>
          <a:srcRect t="10918" r="12658" b="23575"/>
          <a:stretch/>
        </p:blipFill>
        <p:spPr>
          <a:xfrm>
            <a:off x="8943102" y="3690386"/>
            <a:ext cx="2409516" cy="2409512"/>
          </a:xfrm>
          <a:custGeom>
            <a:avLst/>
            <a:gdLst>
              <a:gd name="connsiteX0" fmla="*/ 409592 w 819185"/>
              <a:gd name="connsiteY0" fmla="*/ 0 h 819184"/>
              <a:gd name="connsiteX1" fmla="*/ 819185 w 819185"/>
              <a:gd name="connsiteY1" fmla="*/ 409592 h 819184"/>
              <a:gd name="connsiteX2" fmla="*/ 409592 w 819185"/>
              <a:gd name="connsiteY2" fmla="*/ 819184 h 819184"/>
              <a:gd name="connsiteX3" fmla="*/ 0 w 819185"/>
              <a:gd name="connsiteY3" fmla="*/ 409592 h 819184"/>
              <a:gd name="connsiteX4" fmla="*/ 409592 w 819185"/>
              <a:gd name="connsiteY4" fmla="*/ 0 h 81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85" h="819184">
                <a:moveTo>
                  <a:pt x="409592" y="0"/>
                </a:moveTo>
                <a:cubicBezTo>
                  <a:pt x="635804" y="0"/>
                  <a:pt x="819185" y="183381"/>
                  <a:pt x="819185" y="409592"/>
                </a:cubicBezTo>
                <a:cubicBezTo>
                  <a:pt x="819185" y="635804"/>
                  <a:pt x="635804" y="819184"/>
                  <a:pt x="409592" y="819184"/>
                </a:cubicBezTo>
                <a:cubicBezTo>
                  <a:pt x="183381" y="819184"/>
                  <a:pt x="0" y="635804"/>
                  <a:pt x="0" y="409592"/>
                </a:cubicBezTo>
                <a:cubicBezTo>
                  <a:pt x="0" y="183381"/>
                  <a:pt x="183381" y="0"/>
                  <a:pt x="409592" y="0"/>
                </a:cubicBezTo>
                <a:close/>
              </a:path>
            </a:pathLst>
          </a:custGeom>
          <a:ln>
            <a:solidFill>
              <a:schemeClr val="accent6"/>
            </a:solidFill>
          </a:ln>
        </p:spPr>
      </p:pic>
      <p:sp>
        <p:nvSpPr>
          <p:cNvPr id="2" name="Text Placeholder 22">
            <a:extLst>
              <a:ext uri="{FF2B5EF4-FFF2-40B4-BE49-F238E27FC236}">
                <a16:creationId xmlns:a16="http://schemas.microsoft.com/office/drawing/2014/main" id="{426A9112-C4EC-0C12-8EC2-A5A50CFA08E3}"/>
              </a:ext>
            </a:extLst>
          </p:cNvPr>
          <p:cNvSpPr txBox="1">
            <a:spLocks/>
          </p:cNvSpPr>
          <p:nvPr/>
        </p:nvSpPr>
        <p:spPr>
          <a:xfrm>
            <a:off x="198489" y="529243"/>
            <a:ext cx="12120562" cy="5716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latin typeface="+mj-lt"/>
              </a:rPr>
              <a:t>EXPANDING ACCESS &amp; STUDENT SUPPORT</a:t>
            </a:r>
          </a:p>
        </p:txBody>
      </p:sp>
      <p:sp>
        <p:nvSpPr>
          <p:cNvPr id="5" name="TextBox 4">
            <a:extLst>
              <a:ext uri="{FF2B5EF4-FFF2-40B4-BE49-F238E27FC236}">
                <a16:creationId xmlns:a16="http://schemas.microsoft.com/office/drawing/2014/main" id="{225ED32A-1537-B72B-FD68-9401586DEBAE}"/>
              </a:ext>
            </a:extLst>
          </p:cNvPr>
          <p:cNvSpPr txBox="1"/>
          <p:nvPr/>
        </p:nvSpPr>
        <p:spPr>
          <a:xfrm>
            <a:off x="12650" y="6304002"/>
            <a:ext cx="12179350" cy="553998"/>
          </a:xfrm>
          <a:prstGeom prst="rect">
            <a:avLst/>
          </a:prstGeom>
          <a:noFill/>
        </p:spPr>
        <p:txBody>
          <a:bodyPr wrap="square">
            <a:spAutoFit/>
          </a:bodyPr>
          <a:lstStyle/>
          <a:p>
            <a:pPr algn="ctr"/>
            <a:r>
              <a:rPr lang="en-US" sz="1500" i="1" dirty="0">
                <a:solidFill>
                  <a:schemeClr val="accent2"/>
                </a:solidFill>
              </a:rPr>
              <a:t>These allocations directly enhanced service quality, student employment opportunities, and community engagement across UHCL’s military-connected population.</a:t>
            </a:r>
          </a:p>
        </p:txBody>
      </p:sp>
    </p:spTree>
    <p:extLst>
      <p:ext uri="{BB962C8B-B14F-4D97-AF65-F5344CB8AC3E}">
        <p14:creationId xmlns:p14="http://schemas.microsoft.com/office/powerpoint/2010/main" val="12187533"/>
      </p:ext>
    </p:extLst>
  </p:cSld>
  <p:clrMapOvr>
    <a:masterClrMapping/>
  </p:clrMapOvr>
</p:sld>
</file>

<file path=ppt/theme/theme1.xml><?xml version="1.0" encoding="utf-8"?>
<a:theme xmlns:a="http://schemas.openxmlformats.org/drawingml/2006/main" name="Office Theme">
  <a:themeElements>
    <a:clrScheme name="UHCL Brand Theme Colors">
      <a:dk1>
        <a:srgbClr val="2D2926"/>
      </a:dk1>
      <a:lt1>
        <a:sysClr val="window" lastClr="FFFFFF"/>
      </a:lt1>
      <a:dk2>
        <a:srgbClr val="2D2926"/>
      </a:dk2>
      <a:lt2>
        <a:srgbClr val="E6E7E8"/>
      </a:lt2>
      <a:accent1>
        <a:srgbClr val="0078AD"/>
      </a:accent1>
      <a:accent2>
        <a:srgbClr val="003A60"/>
      </a:accent2>
      <a:accent3>
        <a:srgbClr val="00B159"/>
      </a:accent3>
      <a:accent4>
        <a:srgbClr val="ADE95B"/>
      </a:accent4>
      <a:accent5>
        <a:srgbClr val="00381E"/>
      </a:accent5>
      <a:accent6>
        <a:srgbClr val="62C9E2"/>
      </a:accent6>
      <a:hlink>
        <a:srgbClr val="0078AD"/>
      </a:hlink>
      <a:folHlink>
        <a:srgbClr val="00B159"/>
      </a:folHlink>
    </a:clrScheme>
    <a:fontScheme name="Custom 1">
      <a:majorFont>
        <a:latin typeface="DM Sans 36pt ExtraBold"/>
        <a:ea typeface=""/>
        <a:cs typeface=""/>
      </a:majorFont>
      <a:minorFont>
        <a:latin typeface="DM Sans 18p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HCL Brand Theme Colors">
      <a:dk1>
        <a:srgbClr val="2D2926"/>
      </a:dk1>
      <a:lt1>
        <a:sysClr val="window" lastClr="FFFFFF"/>
      </a:lt1>
      <a:dk2>
        <a:srgbClr val="2D2926"/>
      </a:dk2>
      <a:lt2>
        <a:srgbClr val="E6E7E8"/>
      </a:lt2>
      <a:accent1>
        <a:srgbClr val="0078AD"/>
      </a:accent1>
      <a:accent2>
        <a:srgbClr val="003A60"/>
      </a:accent2>
      <a:accent3>
        <a:srgbClr val="00B159"/>
      </a:accent3>
      <a:accent4>
        <a:srgbClr val="ADE95B"/>
      </a:accent4>
      <a:accent5>
        <a:srgbClr val="00381E"/>
      </a:accent5>
      <a:accent6>
        <a:srgbClr val="62C9E2"/>
      </a:accent6>
      <a:hlink>
        <a:srgbClr val="0078AD"/>
      </a:hlink>
      <a:folHlink>
        <a:srgbClr val="00B159"/>
      </a:folHlink>
    </a:clrScheme>
    <a:fontScheme name="Custom 1">
      <a:majorFont>
        <a:latin typeface="DM Sans 36pt ExtraBold"/>
        <a:ea typeface=""/>
        <a:cs typeface=""/>
      </a:majorFont>
      <a:minorFont>
        <a:latin typeface="DM Sans 18p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1B3E45A9123A4A8A4A2C55A6DF9C54" ma:contentTypeVersion="9" ma:contentTypeDescription="Create a new document." ma:contentTypeScope="" ma:versionID="8a54a0839b4ed20e4051dfb133aa7ad2">
  <xsd:schema xmlns:xsd="http://www.w3.org/2001/XMLSchema" xmlns:xs="http://www.w3.org/2001/XMLSchema" xmlns:p="http://schemas.microsoft.com/office/2006/metadata/properties" xmlns:ns2="2b0919f6-0a0c-4805-a059-102cc18601d6" targetNamespace="http://schemas.microsoft.com/office/2006/metadata/properties" ma:root="true" ma:fieldsID="4b1c3dcbb65aae94984136dd7babaaa5" ns2:_="">
    <xsd:import namespace="2b0919f6-0a0c-4805-a059-102cc18601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919f6-0a0c-4805-a059-102cc1860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69F883-C16A-4186-A4BF-91ACED3119FA}"/>
</file>

<file path=customXml/itemProps2.xml><?xml version="1.0" encoding="utf-8"?>
<ds:datastoreItem xmlns:ds="http://schemas.openxmlformats.org/officeDocument/2006/customXml" ds:itemID="{E27444DB-AC0D-4394-9462-9C26ABDC2F6A}">
  <ds:schemaRefs>
    <ds:schemaRef ds:uri="http://schemas.microsoft.com/sharepoint/v3/contenttype/forms"/>
  </ds:schemaRefs>
</ds:datastoreItem>
</file>

<file path=customXml/itemProps3.xml><?xml version="1.0" encoding="utf-8"?>
<ds:datastoreItem xmlns:ds="http://schemas.openxmlformats.org/officeDocument/2006/customXml" ds:itemID="{0AC5D3F4-A114-4990-9A5F-D121581C4637}">
  <ds:schemaRefs>
    <ds:schemaRef ds:uri="http://schemas.microsoft.com/office/2006/documentManagement/types"/>
    <ds:schemaRef ds:uri="http://purl.org/dc/terms/"/>
    <ds:schemaRef ds:uri="054d4a37-4a3a-4567-a3c8-c2a6f146d65a"/>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e454c08e-d3be-4726-81bb-325c06d575d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3572</TotalTime>
  <Words>1149</Words>
  <Application>Microsoft Office PowerPoint</Application>
  <PresentationFormat>Widescreen</PresentationFormat>
  <Paragraphs>140</Paragraphs>
  <Slides>12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Libre Baskerville</vt:lpstr>
      <vt:lpstr>IBM Plex Mono</vt:lpstr>
      <vt:lpstr>IBM Plex Mono Medium</vt:lpstr>
      <vt:lpstr>DM Sans 18pt Medium</vt:lpstr>
      <vt:lpstr>Arial</vt:lpstr>
      <vt:lpstr>Calibri</vt:lpstr>
      <vt:lpstr>DM Sans 36pt Black</vt:lpstr>
      <vt:lpstr>ITC Garamond Std Book Cond</vt:lpstr>
      <vt:lpstr>DM Sans 36pt ExtraBold</vt:lpstr>
      <vt:lpstr>Office Theme</vt:lpstr>
      <vt:lpstr>Custom Design</vt:lpstr>
      <vt:lpstr>Capt. Wendell M. Wilson Veteran &amp; Military Resource Center </vt:lpstr>
      <vt:lpstr>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Hawkins, Kristin Elizabeth</dc:creator>
  <cp:lastModifiedBy>Polanco De Leon, Luis F</cp:lastModifiedBy>
  <cp:revision>26</cp:revision>
  <dcterms:created xsi:type="dcterms:W3CDTF">2024-10-25T13:58:07Z</dcterms:created>
  <dcterms:modified xsi:type="dcterms:W3CDTF">2025-10-10T15:00:17Z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0x0101000F1B3E45A9123A4A8A4A2C55A6DF9C54</vt:lpwstr>
  </property>
  <property fmtid="{D5CDD505-2E9C-101B-9397-08002B2CF9AE}" pid="3" name="MediaServiceImageTags">
    <vt:lpwstr/>
  </property>
  <property fmtid="{D5CDD505-2E9C-101B-9397-08002B2CF9AE}" pid="4" name="MSIP_Label_717fd314-d3e6-4b2b-9a1e-8046690df352_Enabled">
    <vt:lpwstr>true</vt:lpwstr>
  </property>
  <property fmtid="{D5CDD505-2E9C-101B-9397-08002B2CF9AE}" pid="5" name="MSIP_Label_717fd314-d3e6-4b2b-9a1e-8046690df352_SetDate">
    <vt:lpwstr>2025-06-02T17:27:42Z</vt:lpwstr>
  </property>
  <property fmtid="{D5CDD505-2E9C-101B-9397-08002B2CF9AE}" pid="6" name="MSIP_Label_717fd314-d3e6-4b2b-9a1e-8046690df352_Method">
    <vt:lpwstr>Standard</vt:lpwstr>
  </property>
  <property fmtid="{D5CDD505-2E9C-101B-9397-08002B2CF9AE}" pid="7" name="MSIP_Label_717fd314-d3e6-4b2b-9a1e-8046690df352_Name">
    <vt:lpwstr>Public</vt:lpwstr>
  </property>
  <property fmtid="{D5CDD505-2E9C-101B-9397-08002B2CF9AE}" pid="8" name="MSIP_Label_717fd314-d3e6-4b2b-9a1e-8046690df352_SiteId">
    <vt:lpwstr>593fa49a-b093-407c-9f67-1f50b77cb432</vt:lpwstr>
  </property>
  <property fmtid="{D5CDD505-2E9C-101B-9397-08002B2CF9AE}" pid="9" name="MSIP_Label_717fd314-d3e6-4b2b-9a1e-8046690df352_ActionId">
    <vt:lpwstr>0b428e11-954a-44c9-811e-c41ce32cad44</vt:lpwstr>
  </property>
  <property fmtid="{D5CDD505-2E9C-101B-9397-08002B2CF9AE}" pid="10" name="MSIP_Label_717fd314-d3e6-4b2b-9a1e-8046690df352_ContentBits">
    <vt:lpwstr>0</vt:lpwstr>
  </property>
  <property fmtid="{D5CDD505-2E9C-101B-9397-08002B2CF9AE}" pid="11" name="MSIP_Label_717fd314-d3e6-4b2b-9a1e-8046690df352_Tag">
    <vt:lpwstr>10, 3, 0, 1</vt:lpwstr>
  </property>
</Properties>
</file>