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DM Sans" pitchFamily="2" charset="77"/>
      <p:regular r:id="rId21"/>
      <p:bold r:id="rId22"/>
      <p:italic r:id="rId23"/>
      <p:boldItalic r:id="rId24"/>
    </p:embeddedFont>
    <p:embeddedFont>
      <p:font typeface="DM Sans Bold" pitchFamily="2" charset="77"/>
      <p:regular r:id="rId25"/>
      <p:bold r:id="rId26"/>
    </p:embeddedFont>
    <p:embeddedFont>
      <p:font typeface="IBM Plex Mono" panose="020B0509050203000203" pitchFamily="49" charset="77"/>
      <p:regular r:id="rId27"/>
      <p:bold r:id="rId28"/>
      <p:italic r:id="rId29"/>
      <p:boldItalic r:id="rId30"/>
    </p:embeddedFont>
    <p:embeddedFont>
      <p:font typeface="Poppins Bold" panose="02000000000000000000" pitchFamily="2" charset="77"/>
      <p:regular r:id="rId31"/>
      <p:bold r:id="rId32"/>
    </p:embeddedFont>
    <p:embeddedFont>
      <p:font typeface="Poppins Light Bold" panose="02000000000000000000" pitchFamily="2" charset="77"/>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58" autoAdjust="0"/>
  </p:normalViewPr>
  <p:slideViewPr>
    <p:cSldViewPr>
      <p:cViewPr>
        <p:scale>
          <a:sx n="56" d="100"/>
          <a:sy n="56" d="100"/>
        </p:scale>
        <p:origin x="2184" y="9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customXml" Target="../customXml/item1.xml"/><Relationship Id="rId21" Type="http://schemas.openxmlformats.org/officeDocument/2006/relationships/font" Target="fonts/font1.fntdata"/><Relationship Id="rId3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ableStyles" Target="tableStyles.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enn, Katrina" userId="531843f4-8a84-4aaa-8d49-e002762a5a4d" providerId="ADAL" clId="{D54001EB-76AE-5C33-BF17-B51D93C8502F}"/>
    <pc:docChg chg="modSld">
      <pc:chgData name="Glenn, Katrina" userId="531843f4-8a84-4aaa-8d49-e002762a5a4d" providerId="ADAL" clId="{D54001EB-76AE-5C33-BF17-B51D93C8502F}" dt="2025-10-13T18:33:56.099" v="0" actId="1076"/>
      <pc:docMkLst>
        <pc:docMk/>
      </pc:docMkLst>
      <pc:sldChg chg="modSp mod">
        <pc:chgData name="Glenn, Katrina" userId="531843f4-8a84-4aaa-8d49-e002762a5a4d" providerId="ADAL" clId="{D54001EB-76AE-5C33-BF17-B51D93C8502F}" dt="2025-10-13T18:33:56.099" v="0" actId="1076"/>
        <pc:sldMkLst>
          <pc:docMk/>
          <pc:sldMk cId="0" sldId="259"/>
        </pc:sldMkLst>
        <pc:grpChg chg="mod">
          <ac:chgData name="Glenn, Katrina" userId="531843f4-8a84-4aaa-8d49-e002762a5a4d" providerId="ADAL" clId="{D54001EB-76AE-5C33-BF17-B51D93C8502F}" dt="2025-10-13T18:33:56.099" v="0" actId="1076"/>
          <ac:grpSpMkLst>
            <pc:docMk/>
            <pc:sldMk cId="0" sldId="259"/>
            <ac:grpSpMk id="3" creationId="{00000000-0000-0000-0000-000000000000}"/>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Sergio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Katrina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Lisa </a:t>
            </a:r>
          </a:p>
          <a:p>
            <a:r>
              <a:rPr lang="en-US"/>
              <a:t>- Podcast </a:t>
            </a:r>
          </a:p>
          <a:p>
            <a:endParaRPr lang="en-US"/>
          </a:p>
          <a:p>
            <a:r>
              <a:rPr lang="en-US"/>
              <a:t>Severin </a:t>
            </a:r>
          </a:p>
          <a:p>
            <a:r>
              <a:rPr lang="en-US"/>
              <a:t>- Outreach Cordinators </a:t>
            </a:r>
          </a:p>
          <a:p>
            <a:r>
              <a:rPr lang="en-US"/>
              <a:t>- Promo Material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Severin </a:t>
            </a:r>
          </a:p>
          <a:p>
            <a:r>
              <a:rPr lang="en-US"/>
              <a:t>- Outreach/ Ad Contractors </a:t>
            </a:r>
          </a:p>
          <a:p>
            <a:r>
              <a:rPr lang="en-US"/>
              <a:t>- Mailchimp</a:t>
            </a:r>
          </a:p>
          <a:p>
            <a:r>
              <a:rPr lang="en-US"/>
              <a:t>- CMA </a:t>
            </a:r>
          </a:p>
          <a:p>
            <a:endParaRPr lang="en-US"/>
          </a:p>
          <a:p>
            <a:r>
              <a:rPr lang="en-US"/>
              <a:t>Sergio </a:t>
            </a:r>
          </a:p>
          <a:p>
            <a:r>
              <a:rPr lang="en-US"/>
              <a:t>- Printing </a:t>
            </a:r>
          </a:p>
          <a:p>
            <a:endParaRPr lang="en-US"/>
          </a:p>
          <a:p>
            <a:r>
              <a:rPr lang="en-US"/>
              <a:t>Lisa </a:t>
            </a:r>
          </a:p>
          <a:p>
            <a:r>
              <a:rPr lang="en-US"/>
              <a:t>- Promo Material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Katrina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Sergio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Lisa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Sergio</a:t>
            </a:r>
          </a:p>
          <a:p>
            <a:r>
              <a:rPr lang="en-US"/>
              <a:t>Lisa</a:t>
            </a:r>
          </a:p>
          <a:p>
            <a:r>
              <a:rPr lang="en-US"/>
              <a:t>Severin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Lisa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Lisa</a:t>
            </a:r>
          </a:p>
          <a:p>
            <a:r>
              <a:rPr lang="en-US"/>
              <a:t>- Expanding Student Media</a:t>
            </a:r>
          </a:p>
          <a:p>
            <a:r>
              <a:rPr lang="en-US"/>
              <a:t>- Faculty Advisory Board </a:t>
            </a:r>
          </a:p>
          <a:p>
            <a:endParaRPr lang="en-US"/>
          </a:p>
          <a:p>
            <a:endParaRPr lang="en-US"/>
          </a:p>
          <a:p>
            <a:r>
              <a:rPr lang="en-US"/>
              <a:t>Severin </a:t>
            </a:r>
          </a:p>
          <a:p>
            <a:r>
              <a:rPr lang="en-US"/>
              <a:t>- Advertisement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Katrina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Katrina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Katrina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1.jpe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8.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en-US"/>
          </a:p>
        </p:txBody>
      </p:sp>
      <p:grpSp>
        <p:nvGrpSpPr>
          <p:cNvPr id="3" name="Group 3"/>
          <p:cNvGrpSpPr/>
          <p:nvPr/>
        </p:nvGrpSpPr>
        <p:grpSpPr>
          <a:xfrm>
            <a:off x="0" y="-441977"/>
            <a:ext cx="20385950" cy="11170955"/>
            <a:chOff x="0" y="0"/>
            <a:chExt cx="5369139" cy="2942144"/>
          </a:xfrm>
        </p:grpSpPr>
        <p:sp>
          <p:nvSpPr>
            <p:cNvPr id="4" name="Freeform 4"/>
            <p:cNvSpPr/>
            <p:nvPr/>
          </p:nvSpPr>
          <p:spPr>
            <a:xfrm>
              <a:off x="0" y="0"/>
              <a:ext cx="5369139" cy="2942144"/>
            </a:xfrm>
            <a:custGeom>
              <a:avLst/>
              <a:gdLst/>
              <a:ahLst/>
              <a:cxnLst/>
              <a:rect l="l" t="t" r="r" b="b"/>
              <a:pathLst>
                <a:path w="5369139" h="2942144">
                  <a:moveTo>
                    <a:pt x="0" y="0"/>
                  </a:moveTo>
                  <a:lnTo>
                    <a:pt x="5369139" y="0"/>
                  </a:lnTo>
                  <a:lnTo>
                    <a:pt x="5369139" y="2942144"/>
                  </a:lnTo>
                  <a:lnTo>
                    <a:pt x="0" y="2942144"/>
                  </a:lnTo>
                  <a:close/>
                </a:path>
              </a:pathLst>
            </a:custGeom>
            <a:solidFill>
              <a:srgbClr val="06094B">
                <a:alpha val="80784"/>
              </a:srgbClr>
            </a:solidFill>
          </p:spPr>
          <p:txBody>
            <a:bodyPr/>
            <a:lstStyle/>
            <a:p>
              <a:endParaRPr lang="en-US"/>
            </a:p>
          </p:txBody>
        </p:sp>
        <p:sp>
          <p:nvSpPr>
            <p:cNvPr id="5" name="TextBox 5"/>
            <p:cNvSpPr txBox="1"/>
            <p:nvPr/>
          </p:nvSpPr>
          <p:spPr>
            <a:xfrm>
              <a:off x="0" y="-38100"/>
              <a:ext cx="5369139" cy="2980244"/>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503536" y="2696469"/>
            <a:ext cx="16173456" cy="2447031"/>
          </a:xfrm>
          <a:custGeom>
            <a:avLst/>
            <a:gdLst/>
            <a:ahLst/>
            <a:cxnLst/>
            <a:rect l="l" t="t" r="r" b="b"/>
            <a:pathLst>
              <a:path w="16173456" h="2447031">
                <a:moveTo>
                  <a:pt x="0" y="0"/>
                </a:moveTo>
                <a:lnTo>
                  <a:pt x="16173456" y="0"/>
                </a:lnTo>
                <a:lnTo>
                  <a:pt x="16173456" y="2447031"/>
                </a:lnTo>
                <a:lnTo>
                  <a:pt x="0" y="2447031"/>
                </a:lnTo>
                <a:lnTo>
                  <a:pt x="0" y="0"/>
                </a:lnTo>
                <a:close/>
              </a:path>
            </a:pathLst>
          </a:custGeom>
          <a:blipFill>
            <a:blip r:embed="rId3"/>
            <a:stretch>
              <a:fillRect t="-77352" b="-97764"/>
            </a:stretch>
          </a:blipFill>
        </p:spPr>
        <p:txBody>
          <a:bodyPr/>
          <a:lstStyle/>
          <a:p>
            <a:endParaRPr lang="en-US"/>
          </a:p>
        </p:txBody>
      </p:sp>
      <p:sp>
        <p:nvSpPr>
          <p:cNvPr id="7" name="TextBox 7"/>
          <p:cNvSpPr txBox="1"/>
          <p:nvPr/>
        </p:nvSpPr>
        <p:spPr>
          <a:xfrm>
            <a:off x="1503536" y="5583244"/>
            <a:ext cx="15280929" cy="1636395"/>
          </a:xfrm>
          <a:prstGeom prst="rect">
            <a:avLst/>
          </a:prstGeom>
        </p:spPr>
        <p:txBody>
          <a:bodyPr lIns="0" tIns="0" rIns="0" bIns="0" rtlCol="0" anchor="t">
            <a:spAutoFit/>
          </a:bodyPr>
          <a:lstStyle/>
          <a:p>
            <a:pPr algn="ctr">
              <a:lnSpc>
                <a:spcPts val="12300"/>
              </a:lnSpc>
            </a:pPr>
            <a:r>
              <a:rPr lang="en-US" sz="12300" b="1" spc="-307" dirty="0">
                <a:solidFill>
                  <a:srgbClr val="EBEBEB"/>
                </a:solidFill>
                <a:latin typeface="DM Sans Bold"/>
                <a:ea typeface="DM Sans Bold"/>
                <a:cs typeface="DM Sans Bold"/>
                <a:sym typeface="DM Sans Bold"/>
              </a:rPr>
              <a:t>SFAC PRESENTATION</a:t>
            </a:r>
          </a:p>
        </p:txBody>
      </p:sp>
      <p:sp>
        <p:nvSpPr>
          <p:cNvPr id="8" name="TextBox 8"/>
          <p:cNvSpPr txBox="1"/>
          <p:nvPr/>
        </p:nvSpPr>
        <p:spPr>
          <a:xfrm>
            <a:off x="4299692" y="7364108"/>
            <a:ext cx="9688617" cy="546340"/>
          </a:xfrm>
          <a:prstGeom prst="rect">
            <a:avLst/>
          </a:prstGeom>
        </p:spPr>
        <p:txBody>
          <a:bodyPr lIns="0" tIns="0" rIns="0" bIns="0" rtlCol="0" anchor="t">
            <a:spAutoFit/>
          </a:bodyPr>
          <a:lstStyle/>
          <a:p>
            <a:pPr algn="ctr">
              <a:lnSpc>
                <a:spcPts val="4536"/>
              </a:lnSpc>
            </a:pPr>
            <a:r>
              <a:rPr lang="en-US" sz="3240" b="1" spc="81">
                <a:solidFill>
                  <a:srgbClr val="2F9429"/>
                </a:solidFill>
                <a:latin typeface="DM Sans Bold"/>
                <a:ea typeface="DM Sans Bold"/>
                <a:cs typeface="DM Sans Bold"/>
                <a:sym typeface="DM Sans Bold"/>
              </a:rPr>
              <a:t>FY2027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grpSp>
        <p:nvGrpSpPr>
          <p:cNvPr id="2" name="Group 2"/>
          <p:cNvGrpSpPr/>
          <p:nvPr/>
        </p:nvGrpSpPr>
        <p:grpSpPr>
          <a:xfrm>
            <a:off x="3421009" y="2432832"/>
            <a:ext cx="11964880" cy="1461639"/>
            <a:chOff x="0" y="0"/>
            <a:chExt cx="3151244" cy="384958"/>
          </a:xfrm>
        </p:grpSpPr>
        <p:sp>
          <p:nvSpPr>
            <p:cNvPr id="3" name="Freeform 3"/>
            <p:cNvSpPr/>
            <p:nvPr/>
          </p:nvSpPr>
          <p:spPr>
            <a:xfrm>
              <a:off x="0" y="0"/>
              <a:ext cx="3151244" cy="384958"/>
            </a:xfrm>
            <a:custGeom>
              <a:avLst/>
              <a:gdLst/>
              <a:ahLst/>
              <a:cxnLst/>
              <a:rect l="l" t="t" r="r" b="b"/>
              <a:pathLst>
                <a:path w="3151244" h="384958">
                  <a:moveTo>
                    <a:pt x="0" y="0"/>
                  </a:moveTo>
                  <a:lnTo>
                    <a:pt x="3151244" y="0"/>
                  </a:lnTo>
                  <a:lnTo>
                    <a:pt x="3151244" y="384958"/>
                  </a:lnTo>
                  <a:lnTo>
                    <a:pt x="0" y="384958"/>
                  </a:lnTo>
                  <a:close/>
                </a:path>
              </a:pathLst>
            </a:custGeom>
            <a:solidFill>
              <a:srgbClr val="F6F6F6"/>
            </a:solidFill>
          </p:spPr>
          <p:txBody>
            <a:bodyPr/>
            <a:lstStyle/>
            <a:p>
              <a:endParaRPr lang="en-US"/>
            </a:p>
          </p:txBody>
        </p:sp>
        <p:sp>
          <p:nvSpPr>
            <p:cNvPr id="4" name="TextBox 4"/>
            <p:cNvSpPr txBox="1"/>
            <p:nvPr/>
          </p:nvSpPr>
          <p:spPr>
            <a:xfrm>
              <a:off x="0" y="-38100"/>
              <a:ext cx="3151244" cy="423058"/>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028700" y="9004881"/>
            <a:ext cx="16230600" cy="0"/>
          </a:xfrm>
          <a:prstGeom prst="line">
            <a:avLst/>
          </a:prstGeom>
          <a:ln w="38100" cap="flat">
            <a:solidFill>
              <a:srgbClr val="06094B"/>
            </a:solidFill>
            <a:prstDash val="solid"/>
            <a:headEnd type="none" w="sm" len="sm"/>
            <a:tailEnd type="none" w="sm" len="sm"/>
          </a:ln>
        </p:spPr>
        <p:txBody>
          <a:bodyPr/>
          <a:lstStyle/>
          <a:p>
            <a:endParaRPr lang="en-US"/>
          </a:p>
        </p:txBody>
      </p:sp>
      <p:sp>
        <p:nvSpPr>
          <p:cNvPr id="6" name="AutoShape 6"/>
          <p:cNvSpPr/>
          <p:nvPr/>
        </p:nvSpPr>
        <p:spPr>
          <a:xfrm flipV="1">
            <a:off x="12599364" y="2432832"/>
            <a:ext cx="0" cy="1461639"/>
          </a:xfrm>
          <a:prstGeom prst="line">
            <a:avLst/>
          </a:prstGeom>
          <a:ln w="19050" cap="flat">
            <a:solidFill>
              <a:srgbClr val="8CBFD8"/>
            </a:solidFill>
            <a:prstDash val="solid"/>
            <a:headEnd type="none" w="sm" len="sm"/>
            <a:tailEnd type="none" w="sm" len="sm"/>
          </a:ln>
        </p:spPr>
        <p:txBody>
          <a:bodyPr/>
          <a:lstStyle/>
          <a:p>
            <a:endParaRPr lang="en-US"/>
          </a:p>
        </p:txBody>
      </p:sp>
      <p:grpSp>
        <p:nvGrpSpPr>
          <p:cNvPr id="7" name="Group 7"/>
          <p:cNvGrpSpPr/>
          <p:nvPr/>
        </p:nvGrpSpPr>
        <p:grpSpPr>
          <a:xfrm>
            <a:off x="2193797" y="1205620"/>
            <a:ext cx="1227212" cy="1227212"/>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B159"/>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2331337" y="1386600"/>
            <a:ext cx="952133" cy="865251"/>
          </a:xfrm>
          <a:custGeom>
            <a:avLst/>
            <a:gdLst/>
            <a:ahLst/>
            <a:cxnLst/>
            <a:rect l="l" t="t" r="r" b="b"/>
            <a:pathLst>
              <a:path w="952133" h="865251">
                <a:moveTo>
                  <a:pt x="0" y="0"/>
                </a:moveTo>
                <a:lnTo>
                  <a:pt x="952132" y="0"/>
                </a:lnTo>
                <a:lnTo>
                  <a:pt x="952132" y="865251"/>
                </a:lnTo>
                <a:lnTo>
                  <a:pt x="0" y="865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p:cNvGrpSpPr/>
          <p:nvPr/>
        </p:nvGrpSpPr>
        <p:grpSpPr>
          <a:xfrm>
            <a:off x="3421009" y="4173824"/>
            <a:ext cx="11964880" cy="2736994"/>
            <a:chOff x="0" y="0"/>
            <a:chExt cx="3151244" cy="720854"/>
          </a:xfrm>
        </p:grpSpPr>
        <p:sp>
          <p:nvSpPr>
            <p:cNvPr id="12" name="Freeform 12"/>
            <p:cNvSpPr/>
            <p:nvPr/>
          </p:nvSpPr>
          <p:spPr>
            <a:xfrm>
              <a:off x="0" y="0"/>
              <a:ext cx="3151244" cy="720854"/>
            </a:xfrm>
            <a:custGeom>
              <a:avLst/>
              <a:gdLst/>
              <a:ahLst/>
              <a:cxnLst/>
              <a:rect l="l" t="t" r="r" b="b"/>
              <a:pathLst>
                <a:path w="3151244" h="720854">
                  <a:moveTo>
                    <a:pt x="0" y="0"/>
                  </a:moveTo>
                  <a:lnTo>
                    <a:pt x="3151244" y="0"/>
                  </a:lnTo>
                  <a:lnTo>
                    <a:pt x="3151244" y="720854"/>
                  </a:lnTo>
                  <a:lnTo>
                    <a:pt x="0" y="720854"/>
                  </a:lnTo>
                  <a:close/>
                </a:path>
              </a:pathLst>
            </a:custGeom>
            <a:solidFill>
              <a:srgbClr val="F6F6F6"/>
            </a:solidFill>
          </p:spPr>
          <p:txBody>
            <a:bodyPr/>
            <a:lstStyle/>
            <a:p>
              <a:endParaRPr lang="en-US"/>
            </a:p>
          </p:txBody>
        </p:sp>
        <p:sp>
          <p:nvSpPr>
            <p:cNvPr id="13" name="TextBox 13"/>
            <p:cNvSpPr txBox="1"/>
            <p:nvPr/>
          </p:nvSpPr>
          <p:spPr>
            <a:xfrm>
              <a:off x="0" y="-38100"/>
              <a:ext cx="3151244" cy="758954"/>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2608889" y="6910818"/>
            <a:ext cx="2777000" cy="708314"/>
            <a:chOff x="0" y="0"/>
            <a:chExt cx="3186647" cy="812800"/>
          </a:xfrm>
        </p:grpSpPr>
        <p:sp>
          <p:nvSpPr>
            <p:cNvPr id="15" name="Freeform 15"/>
            <p:cNvSpPr/>
            <p:nvPr/>
          </p:nvSpPr>
          <p:spPr>
            <a:xfrm>
              <a:off x="0" y="0"/>
              <a:ext cx="3186647" cy="812800"/>
            </a:xfrm>
            <a:custGeom>
              <a:avLst/>
              <a:gdLst/>
              <a:ahLst/>
              <a:cxnLst/>
              <a:rect l="l" t="t" r="r" b="b"/>
              <a:pathLst>
                <a:path w="3186647" h="812800">
                  <a:moveTo>
                    <a:pt x="0" y="0"/>
                  </a:moveTo>
                  <a:lnTo>
                    <a:pt x="3186647" y="0"/>
                  </a:lnTo>
                  <a:lnTo>
                    <a:pt x="3186647" y="812800"/>
                  </a:lnTo>
                  <a:lnTo>
                    <a:pt x="0" y="812800"/>
                  </a:lnTo>
                  <a:close/>
                </a:path>
              </a:pathLst>
            </a:custGeom>
            <a:solidFill>
              <a:srgbClr val="0AB159"/>
            </a:solidFill>
          </p:spPr>
          <p:txBody>
            <a:bodyPr/>
            <a:lstStyle/>
            <a:p>
              <a:endParaRPr lang="en-US"/>
            </a:p>
          </p:txBody>
        </p:sp>
        <p:sp>
          <p:nvSpPr>
            <p:cNvPr id="16" name="TextBox 16"/>
            <p:cNvSpPr txBox="1"/>
            <p:nvPr/>
          </p:nvSpPr>
          <p:spPr>
            <a:xfrm>
              <a:off x="0" y="-38100"/>
              <a:ext cx="3186647" cy="850900"/>
            </a:xfrm>
            <a:prstGeom prst="rect">
              <a:avLst/>
            </a:prstGeom>
          </p:spPr>
          <p:txBody>
            <a:bodyPr lIns="50800" tIns="50800" rIns="50800" bIns="50800" rtlCol="0" anchor="ctr"/>
            <a:lstStyle/>
            <a:p>
              <a:pPr algn="ctr">
                <a:lnSpc>
                  <a:spcPts val="2659"/>
                </a:lnSpc>
              </a:pPr>
              <a:endParaRPr/>
            </a:p>
          </p:txBody>
        </p:sp>
      </p:grpSp>
      <p:sp>
        <p:nvSpPr>
          <p:cNvPr id="17" name="AutoShape 17"/>
          <p:cNvSpPr/>
          <p:nvPr/>
        </p:nvSpPr>
        <p:spPr>
          <a:xfrm flipV="1">
            <a:off x="12608889" y="4223375"/>
            <a:ext cx="0" cy="2655740"/>
          </a:xfrm>
          <a:prstGeom prst="line">
            <a:avLst/>
          </a:prstGeom>
          <a:ln w="19050" cap="flat">
            <a:solidFill>
              <a:srgbClr val="8CBFD8"/>
            </a:solidFill>
            <a:prstDash val="solid"/>
            <a:headEnd type="none" w="sm" len="sm"/>
            <a:tailEnd type="none" w="sm" len="sm"/>
          </a:ln>
        </p:spPr>
        <p:txBody>
          <a:bodyPr/>
          <a:lstStyle/>
          <a:p>
            <a:endParaRPr lang="en-US"/>
          </a:p>
        </p:txBody>
      </p:sp>
      <p:sp>
        <p:nvSpPr>
          <p:cNvPr id="18" name="Freeform 18"/>
          <p:cNvSpPr/>
          <p:nvPr/>
        </p:nvSpPr>
        <p:spPr>
          <a:xfrm>
            <a:off x="3421009" y="4173824"/>
            <a:ext cx="2588959" cy="2705290"/>
          </a:xfrm>
          <a:custGeom>
            <a:avLst/>
            <a:gdLst/>
            <a:ahLst/>
            <a:cxnLst/>
            <a:rect l="l" t="t" r="r" b="b"/>
            <a:pathLst>
              <a:path w="2588959" h="2705290">
                <a:moveTo>
                  <a:pt x="0" y="0"/>
                </a:moveTo>
                <a:lnTo>
                  <a:pt x="2588959" y="0"/>
                </a:lnTo>
                <a:lnTo>
                  <a:pt x="2588959" y="2705291"/>
                </a:lnTo>
                <a:lnTo>
                  <a:pt x="0" y="2705291"/>
                </a:lnTo>
                <a:lnTo>
                  <a:pt x="0" y="0"/>
                </a:lnTo>
                <a:close/>
              </a:path>
            </a:pathLst>
          </a:custGeom>
          <a:blipFill>
            <a:blip r:embed="rId5"/>
            <a:stretch>
              <a:fillRect l="-21428" t="-4182" r="-114164"/>
            </a:stretch>
          </a:blipFill>
        </p:spPr>
        <p:txBody>
          <a:bodyPr/>
          <a:lstStyle/>
          <a:p>
            <a:endParaRPr lang="en-US"/>
          </a:p>
        </p:txBody>
      </p:sp>
      <p:sp>
        <p:nvSpPr>
          <p:cNvPr id="19" name="Freeform 19"/>
          <p:cNvSpPr/>
          <p:nvPr/>
        </p:nvSpPr>
        <p:spPr>
          <a:xfrm>
            <a:off x="3421009" y="2432832"/>
            <a:ext cx="2602716" cy="1510416"/>
          </a:xfrm>
          <a:custGeom>
            <a:avLst/>
            <a:gdLst/>
            <a:ahLst/>
            <a:cxnLst/>
            <a:rect l="l" t="t" r="r" b="b"/>
            <a:pathLst>
              <a:path w="2602716" h="1510416">
                <a:moveTo>
                  <a:pt x="0" y="0"/>
                </a:moveTo>
                <a:lnTo>
                  <a:pt x="2602716" y="0"/>
                </a:lnTo>
                <a:lnTo>
                  <a:pt x="2602716" y="1510416"/>
                </a:lnTo>
                <a:lnTo>
                  <a:pt x="0" y="1510416"/>
                </a:lnTo>
                <a:lnTo>
                  <a:pt x="0" y="0"/>
                </a:lnTo>
                <a:close/>
              </a:path>
            </a:pathLst>
          </a:custGeom>
          <a:blipFill>
            <a:blip r:embed="rId6"/>
            <a:stretch>
              <a:fillRect t="-7771" b="-7250"/>
            </a:stretch>
          </a:blipFill>
        </p:spPr>
        <p:txBody>
          <a:bodyPr/>
          <a:lstStyle/>
          <a:p>
            <a:endParaRPr lang="en-US"/>
          </a:p>
        </p:txBody>
      </p:sp>
      <p:sp>
        <p:nvSpPr>
          <p:cNvPr id="20" name="TextBox 20"/>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06094B"/>
                </a:solidFill>
                <a:latin typeface="IBM Plex Mono"/>
                <a:ea typeface="IBM Plex Mono"/>
                <a:cs typeface="IBM Plex Mono"/>
                <a:sym typeface="IBM Plex Mono"/>
              </a:rPr>
              <a:t>SFAC PRESENTATION</a:t>
            </a:r>
          </a:p>
        </p:txBody>
      </p:sp>
      <p:sp>
        <p:nvSpPr>
          <p:cNvPr id="21" name="TextBox 21"/>
          <p:cNvSpPr txBox="1"/>
          <p:nvPr/>
        </p:nvSpPr>
        <p:spPr>
          <a:xfrm>
            <a:off x="6152780" y="2611511"/>
            <a:ext cx="5982440" cy="1039271"/>
          </a:xfrm>
          <a:prstGeom prst="rect">
            <a:avLst/>
          </a:prstGeom>
        </p:spPr>
        <p:txBody>
          <a:bodyPr lIns="0" tIns="0" rIns="0" bIns="0" rtlCol="0" anchor="t">
            <a:spAutoFit/>
          </a:bodyPr>
          <a:lstStyle/>
          <a:p>
            <a:pPr algn="ctr">
              <a:lnSpc>
                <a:spcPts val="4142"/>
              </a:lnSpc>
            </a:pPr>
            <a:r>
              <a:rPr lang="en-US" sz="2958">
                <a:solidFill>
                  <a:srgbClr val="06094B"/>
                </a:solidFill>
                <a:latin typeface="Poppins Light Bold"/>
                <a:ea typeface="Poppins Light Bold"/>
                <a:cs typeface="Poppins Light Bold"/>
                <a:sym typeface="Poppins Light Bold"/>
              </a:rPr>
              <a:t>Professional Employee Salaries and Fringe Benefits</a:t>
            </a:r>
          </a:p>
        </p:txBody>
      </p:sp>
      <p:sp>
        <p:nvSpPr>
          <p:cNvPr id="22" name="TextBox 22"/>
          <p:cNvSpPr txBox="1"/>
          <p:nvPr/>
        </p:nvSpPr>
        <p:spPr>
          <a:xfrm>
            <a:off x="6023725" y="4727411"/>
            <a:ext cx="6585164" cy="1563146"/>
          </a:xfrm>
          <a:prstGeom prst="rect">
            <a:avLst/>
          </a:prstGeom>
        </p:spPr>
        <p:txBody>
          <a:bodyPr lIns="0" tIns="0" rIns="0" bIns="0" rtlCol="0" anchor="t">
            <a:spAutoFit/>
          </a:bodyPr>
          <a:lstStyle/>
          <a:p>
            <a:pPr algn="ctr">
              <a:lnSpc>
                <a:spcPts val="4142"/>
              </a:lnSpc>
            </a:pPr>
            <a:r>
              <a:rPr lang="en-US" sz="2958">
                <a:solidFill>
                  <a:srgbClr val="06094B"/>
                </a:solidFill>
                <a:latin typeface="Poppins Light Bold"/>
                <a:ea typeface="Poppins Light Bold"/>
                <a:cs typeface="Poppins Light Bold"/>
                <a:sym typeface="Poppins Light Bold"/>
              </a:rPr>
              <a:t>Student Media Office Operations, </a:t>
            </a:r>
          </a:p>
          <a:p>
            <a:pPr algn="ctr">
              <a:lnSpc>
                <a:spcPts val="4142"/>
              </a:lnSpc>
            </a:pPr>
            <a:r>
              <a:rPr lang="en-US" sz="2958">
                <a:solidFill>
                  <a:srgbClr val="06094B"/>
                </a:solidFill>
                <a:latin typeface="Poppins Light Bold"/>
                <a:ea typeface="Poppins Light Bold"/>
                <a:cs typeface="Poppins Light Bold"/>
                <a:sym typeface="Poppins Light Bold"/>
              </a:rPr>
              <a:t>Student Contractor Pay and Student Travel</a:t>
            </a:r>
          </a:p>
        </p:txBody>
      </p:sp>
      <p:sp>
        <p:nvSpPr>
          <p:cNvPr id="23" name="TextBox 23"/>
          <p:cNvSpPr txBox="1"/>
          <p:nvPr/>
        </p:nvSpPr>
        <p:spPr>
          <a:xfrm>
            <a:off x="12823354" y="2873449"/>
            <a:ext cx="2373951" cy="515396"/>
          </a:xfrm>
          <a:prstGeom prst="rect">
            <a:avLst/>
          </a:prstGeom>
        </p:spPr>
        <p:txBody>
          <a:bodyPr lIns="0" tIns="0" rIns="0" bIns="0" rtlCol="0" anchor="t">
            <a:spAutoFit/>
          </a:bodyPr>
          <a:lstStyle/>
          <a:p>
            <a:pPr algn="ctr">
              <a:lnSpc>
                <a:spcPts val="4142"/>
              </a:lnSpc>
            </a:pPr>
            <a:r>
              <a:rPr lang="en-US" sz="2958">
                <a:solidFill>
                  <a:srgbClr val="06094B"/>
                </a:solidFill>
                <a:latin typeface="Poppins Bold"/>
                <a:ea typeface="Poppins Bold"/>
                <a:cs typeface="Poppins Bold"/>
                <a:sym typeface="Poppins Bold"/>
              </a:rPr>
              <a:t>$88,304</a:t>
            </a:r>
          </a:p>
        </p:txBody>
      </p:sp>
      <p:sp>
        <p:nvSpPr>
          <p:cNvPr id="24" name="TextBox 24"/>
          <p:cNvSpPr txBox="1"/>
          <p:nvPr/>
        </p:nvSpPr>
        <p:spPr>
          <a:xfrm>
            <a:off x="12810414" y="5261722"/>
            <a:ext cx="2373951" cy="515396"/>
          </a:xfrm>
          <a:prstGeom prst="rect">
            <a:avLst/>
          </a:prstGeom>
        </p:spPr>
        <p:txBody>
          <a:bodyPr lIns="0" tIns="0" rIns="0" bIns="0" rtlCol="0" anchor="t">
            <a:spAutoFit/>
          </a:bodyPr>
          <a:lstStyle/>
          <a:p>
            <a:pPr algn="ctr">
              <a:lnSpc>
                <a:spcPts val="4142"/>
              </a:lnSpc>
            </a:pPr>
            <a:r>
              <a:rPr lang="en-US" sz="2958">
                <a:solidFill>
                  <a:srgbClr val="06094B"/>
                </a:solidFill>
                <a:latin typeface="Poppins Bold"/>
                <a:ea typeface="Poppins Bold"/>
                <a:cs typeface="Poppins Bold"/>
                <a:sym typeface="Poppins Bold"/>
              </a:rPr>
              <a:t>$48,872</a:t>
            </a:r>
          </a:p>
        </p:txBody>
      </p:sp>
      <p:sp>
        <p:nvSpPr>
          <p:cNvPr id="25" name="TextBox 25"/>
          <p:cNvSpPr txBox="1"/>
          <p:nvPr/>
        </p:nvSpPr>
        <p:spPr>
          <a:xfrm>
            <a:off x="1285297" y="8101778"/>
            <a:ext cx="15974003" cy="639221"/>
          </a:xfrm>
          <a:prstGeom prst="rect">
            <a:avLst/>
          </a:prstGeom>
        </p:spPr>
        <p:txBody>
          <a:bodyPr lIns="0" tIns="0" rIns="0" bIns="0" rtlCol="0" anchor="t">
            <a:spAutoFit/>
          </a:bodyPr>
          <a:lstStyle/>
          <a:p>
            <a:pPr algn="ctr">
              <a:lnSpc>
                <a:spcPts val="5285"/>
              </a:lnSpc>
            </a:pPr>
            <a:r>
              <a:rPr lang="en-US" sz="3775">
                <a:solidFill>
                  <a:srgbClr val="06094B"/>
                </a:solidFill>
                <a:latin typeface="Poppins Light Bold"/>
                <a:ea typeface="Poppins Light Bold"/>
                <a:cs typeface="Poppins Light Bold"/>
                <a:sym typeface="Poppins Light Bold"/>
              </a:rPr>
              <a:t>100% of Student Media’s funding source comes from student fees.  </a:t>
            </a:r>
          </a:p>
        </p:txBody>
      </p:sp>
      <p:sp>
        <p:nvSpPr>
          <p:cNvPr id="26" name="TextBox 26"/>
          <p:cNvSpPr txBox="1"/>
          <p:nvPr/>
        </p:nvSpPr>
        <p:spPr>
          <a:xfrm>
            <a:off x="12810414" y="6973939"/>
            <a:ext cx="2373951" cy="515396"/>
          </a:xfrm>
          <a:prstGeom prst="rect">
            <a:avLst/>
          </a:prstGeom>
        </p:spPr>
        <p:txBody>
          <a:bodyPr lIns="0" tIns="0" rIns="0" bIns="0" rtlCol="0" anchor="t">
            <a:spAutoFit/>
          </a:bodyPr>
          <a:lstStyle/>
          <a:p>
            <a:pPr algn="ctr">
              <a:lnSpc>
                <a:spcPts val="4142"/>
              </a:lnSpc>
            </a:pPr>
            <a:r>
              <a:rPr lang="en-US" sz="2958">
                <a:solidFill>
                  <a:srgbClr val="FFFFFF"/>
                </a:solidFill>
                <a:latin typeface="Poppins Bold"/>
                <a:ea typeface="Poppins Bold"/>
                <a:cs typeface="Poppins Bold"/>
                <a:sym typeface="Poppins Bold"/>
              </a:rPr>
              <a:t>$137,176</a:t>
            </a:r>
          </a:p>
        </p:txBody>
      </p:sp>
      <p:sp>
        <p:nvSpPr>
          <p:cNvPr id="27" name="Freeform 27"/>
          <p:cNvSpPr/>
          <p:nvPr/>
        </p:nvSpPr>
        <p:spPr>
          <a:xfrm>
            <a:off x="16483212" y="444059"/>
            <a:ext cx="1552176" cy="1169281"/>
          </a:xfrm>
          <a:custGeom>
            <a:avLst/>
            <a:gdLst/>
            <a:ahLst/>
            <a:cxnLst/>
            <a:rect l="l" t="t" r="r" b="b"/>
            <a:pathLst>
              <a:path w="1552176" h="1169281">
                <a:moveTo>
                  <a:pt x="0" y="0"/>
                </a:moveTo>
                <a:lnTo>
                  <a:pt x="1552176" y="0"/>
                </a:lnTo>
                <a:lnTo>
                  <a:pt x="1552176" y="1169282"/>
                </a:lnTo>
                <a:lnTo>
                  <a:pt x="0" y="1169282"/>
                </a:lnTo>
                <a:lnTo>
                  <a:pt x="0" y="0"/>
                </a:lnTo>
                <a:close/>
              </a:path>
            </a:pathLst>
          </a:custGeom>
          <a:blipFill>
            <a:blip r:embed="rId7"/>
            <a:stretch>
              <a:fillRect l="-76192" t="-27533" r="-139685" b="-47181"/>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grpSp>
        <p:nvGrpSpPr>
          <p:cNvPr id="2" name="Group 2"/>
          <p:cNvGrpSpPr/>
          <p:nvPr/>
        </p:nvGrpSpPr>
        <p:grpSpPr>
          <a:xfrm>
            <a:off x="3161560" y="703682"/>
            <a:ext cx="11964880" cy="1461639"/>
            <a:chOff x="0" y="0"/>
            <a:chExt cx="3151244" cy="384958"/>
          </a:xfrm>
        </p:grpSpPr>
        <p:sp>
          <p:nvSpPr>
            <p:cNvPr id="3" name="Freeform 3"/>
            <p:cNvSpPr/>
            <p:nvPr/>
          </p:nvSpPr>
          <p:spPr>
            <a:xfrm>
              <a:off x="0" y="0"/>
              <a:ext cx="3151244" cy="384958"/>
            </a:xfrm>
            <a:custGeom>
              <a:avLst/>
              <a:gdLst/>
              <a:ahLst/>
              <a:cxnLst/>
              <a:rect l="l" t="t" r="r" b="b"/>
              <a:pathLst>
                <a:path w="3151244" h="384958">
                  <a:moveTo>
                    <a:pt x="0" y="0"/>
                  </a:moveTo>
                  <a:lnTo>
                    <a:pt x="3151244" y="0"/>
                  </a:lnTo>
                  <a:lnTo>
                    <a:pt x="3151244" y="384958"/>
                  </a:lnTo>
                  <a:lnTo>
                    <a:pt x="0" y="384958"/>
                  </a:lnTo>
                  <a:close/>
                </a:path>
              </a:pathLst>
            </a:custGeom>
            <a:solidFill>
              <a:srgbClr val="F6F6F6"/>
            </a:solidFill>
          </p:spPr>
          <p:txBody>
            <a:bodyPr/>
            <a:lstStyle/>
            <a:p>
              <a:endParaRPr lang="en-US"/>
            </a:p>
          </p:txBody>
        </p:sp>
        <p:sp>
          <p:nvSpPr>
            <p:cNvPr id="4" name="TextBox 4"/>
            <p:cNvSpPr txBox="1"/>
            <p:nvPr/>
          </p:nvSpPr>
          <p:spPr>
            <a:xfrm>
              <a:off x="0" y="-38100"/>
              <a:ext cx="3151244" cy="423058"/>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028700" y="9004881"/>
            <a:ext cx="16230600" cy="0"/>
          </a:xfrm>
          <a:prstGeom prst="line">
            <a:avLst/>
          </a:prstGeom>
          <a:ln w="38100" cap="flat">
            <a:solidFill>
              <a:srgbClr val="06094B"/>
            </a:solidFill>
            <a:prstDash val="solid"/>
            <a:headEnd type="none" w="sm" len="sm"/>
            <a:tailEnd type="none" w="sm" len="sm"/>
          </a:ln>
        </p:spPr>
        <p:txBody>
          <a:bodyPr/>
          <a:lstStyle/>
          <a:p>
            <a:endParaRPr lang="en-US"/>
          </a:p>
        </p:txBody>
      </p:sp>
      <p:sp>
        <p:nvSpPr>
          <p:cNvPr id="6" name="AutoShape 6"/>
          <p:cNvSpPr/>
          <p:nvPr/>
        </p:nvSpPr>
        <p:spPr>
          <a:xfrm flipV="1">
            <a:off x="12339915" y="703682"/>
            <a:ext cx="0" cy="1461639"/>
          </a:xfrm>
          <a:prstGeom prst="line">
            <a:avLst/>
          </a:prstGeom>
          <a:ln w="19050" cap="flat">
            <a:solidFill>
              <a:srgbClr val="8CBFD8"/>
            </a:solidFill>
            <a:prstDash val="solid"/>
            <a:headEnd type="none" w="sm" len="sm"/>
            <a:tailEnd type="none" w="sm" len="sm"/>
          </a:ln>
        </p:spPr>
        <p:txBody>
          <a:bodyPr/>
          <a:lstStyle/>
          <a:p>
            <a:endParaRPr lang="en-US"/>
          </a:p>
        </p:txBody>
      </p:sp>
      <p:grpSp>
        <p:nvGrpSpPr>
          <p:cNvPr id="7" name="Group 7"/>
          <p:cNvGrpSpPr/>
          <p:nvPr/>
        </p:nvGrpSpPr>
        <p:grpSpPr>
          <a:xfrm>
            <a:off x="3161560" y="703682"/>
            <a:ext cx="1461639" cy="1461639"/>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B159"/>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3325373" y="919234"/>
            <a:ext cx="1134013" cy="1030534"/>
          </a:xfrm>
          <a:custGeom>
            <a:avLst/>
            <a:gdLst/>
            <a:ahLst/>
            <a:cxnLst/>
            <a:rect l="l" t="t" r="r" b="b"/>
            <a:pathLst>
              <a:path w="1134013" h="1030534">
                <a:moveTo>
                  <a:pt x="0" y="0"/>
                </a:moveTo>
                <a:lnTo>
                  <a:pt x="1134013" y="0"/>
                </a:lnTo>
                <a:lnTo>
                  <a:pt x="1134013" y="1030534"/>
                </a:lnTo>
                <a:lnTo>
                  <a:pt x="0" y="10305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p:cNvGrpSpPr/>
          <p:nvPr/>
        </p:nvGrpSpPr>
        <p:grpSpPr>
          <a:xfrm>
            <a:off x="799801" y="2803281"/>
            <a:ext cx="10113816" cy="5849175"/>
            <a:chOff x="0" y="0"/>
            <a:chExt cx="5624173" cy="3252657"/>
          </a:xfrm>
        </p:grpSpPr>
        <p:sp>
          <p:nvSpPr>
            <p:cNvPr id="12" name="Freeform 12"/>
            <p:cNvSpPr/>
            <p:nvPr/>
          </p:nvSpPr>
          <p:spPr>
            <a:xfrm>
              <a:off x="0" y="0"/>
              <a:ext cx="5624173" cy="3252657"/>
            </a:xfrm>
            <a:custGeom>
              <a:avLst/>
              <a:gdLst/>
              <a:ahLst/>
              <a:cxnLst/>
              <a:rect l="l" t="t" r="r" b="b"/>
              <a:pathLst>
                <a:path w="5624173" h="3252657">
                  <a:moveTo>
                    <a:pt x="0" y="0"/>
                  </a:moveTo>
                  <a:lnTo>
                    <a:pt x="5624173" y="0"/>
                  </a:lnTo>
                  <a:lnTo>
                    <a:pt x="5624173" y="3252657"/>
                  </a:lnTo>
                  <a:lnTo>
                    <a:pt x="0" y="3252657"/>
                  </a:lnTo>
                  <a:close/>
                </a:path>
              </a:pathLst>
            </a:custGeom>
            <a:solidFill>
              <a:srgbClr val="0AB159">
                <a:alpha val="18824"/>
              </a:srgbClr>
            </a:solidFill>
          </p:spPr>
          <p:txBody>
            <a:bodyPr/>
            <a:lstStyle/>
            <a:p>
              <a:endParaRPr lang="en-US"/>
            </a:p>
          </p:txBody>
        </p:sp>
        <p:sp>
          <p:nvSpPr>
            <p:cNvPr id="13" name="TextBox 13"/>
            <p:cNvSpPr txBox="1"/>
            <p:nvPr/>
          </p:nvSpPr>
          <p:spPr>
            <a:xfrm>
              <a:off x="0" y="-38100"/>
              <a:ext cx="5624173" cy="3290757"/>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1084223" y="5404210"/>
            <a:ext cx="7061795" cy="3248246"/>
            <a:chOff x="0" y="0"/>
            <a:chExt cx="3926980" cy="1806311"/>
          </a:xfrm>
        </p:grpSpPr>
        <p:sp>
          <p:nvSpPr>
            <p:cNvPr id="15" name="Freeform 15"/>
            <p:cNvSpPr/>
            <p:nvPr/>
          </p:nvSpPr>
          <p:spPr>
            <a:xfrm>
              <a:off x="0" y="0"/>
              <a:ext cx="3926980" cy="1806311"/>
            </a:xfrm>
            <a:custGeom>
              <a:avLst/>
              <a:gdLst/>
              <a:ahLst/>
              <a:cxnLst/>
              <a:rect l="l" t="t" r="r" b="b"/>
              <a:pathLst>
                <a:path w="3926980" h="1806311">
                  <a:moveTo>
                    <a:pt x="0" y="0"/>
                  </a:moveTo>
                  <a:lnTo>
                    <a:pt x="3926980" y="0"/>
                  </a:lnTo>
                  <a:lnTo>
                    <a:pt x="3926980" y="1806311"/>
                  </a:lnTo>
                  <a:lnTo>
                    <a:pt x="0" y="1806311"/>
                  </a:lnTo>
                  <a:close/>
                </a:path>
              </a:pathLst>
            </a:custGeom>
            <a:solidFill>
              <a:srgbClr val="FFBFC6"/>
            </a:solidFill>
          </p:spPr>
          <p:txBody>
            <a:bodyPr/>
            <a:lstStyle/>
            <a:p>
              <a:endParaRPr lang="en-US"/>
            </a:p>
          </p:txBody>
        </p:sp>
        <p:sp>
          <p:nvSpPr>
            <p:cNvPr id="16" name="TextBox 16"/>
            <p:cNvSpPr txBox="1"/>
            <p:nvPr/>
          </p:nvSpPr>
          <p:spPr>
            <a:xfrm>
              <a:off x="0" y="-38100"/>
              <a:ext cx="3926980" cy="1844411"/>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1084223" y="2803281"/>
            <a:ext cx="7061795" cy="2241601"/>
          </a:xfrm>
          <a:custGeom>
            <a:avLst/>
            <a:gdLst/>
            <a:ahLst/>
            <a:cxnLst/>
            <a:rect l="l" t="t" r="r" b="b"/>
            <a:pathLst>
              <a:path w="7061795" h="2241601">
                <a:moveTo>
                  <a:pt x="0" y="0"/>
                </a:moveTo>
                <a:lnTo>
                  <a:pt x="7061795" y="0"/>
                </a:lnTo>
                <a:lnTo>
                  <a:pt x="7061795" y="2241601"/>
                </a:lnTo>
                <a:lnTo>
                  <a:pt x="0" y="2241601"/>
                </a:lnTo>
                <a:lnTo>
                  <a:pt x="0" y="0"/>
                </a:lnTo>
                <a:close/>
              </a:path>
            </a:pathLst>
          </a:custGeom>
          <a:blipFill>
            <a:blip r:embed="rId5"/>
            <a:stretch>
              <a:fillRect l="-7283" t="-104075" r="-5448" b="-62281"/>
            </a:stretch>
          </a:blipFill>
        </p:spPr>
        <p:txBody>
          <a:bodyPr/>
          <a:lstStyle/>
          <a:p>
            <a:endParaRPr lang="en-US"/>
          </a:p>
        </p:txBody>
      </p:sp>
      <p:sp>
        <p:nvSpPr>
          <p:cNvPr id="18" name="TextBox 18"/>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06094B"/>
                </a:solidFill>
                <a:latin typeface="IBM Plex Mono"/>
                <a:ea typeface="IBM Plex Mono"/>
                <a:cs typeface="IBM Plex Mono"/>
                <a:sym typeface="IBM Plex Mono"/>
              </a:rPr>
              <a:t>SFAC PRESENTATION</a:t>
            </a:r>
          </a:p>
        </p:txBody>
      </p:sp>
      <p:sp>
        <p:nvSpPr>
          <p:cNvPr id="19" name="TextBox 19"/>
          <p:cNvSpPr txBox="1"/>
          <p:nvPr/>
        </p:nvSpPr>
        <p:spPr>
          <a:xfrm>
            <a:off x="12566194" y="910497"/>
            <a:ext cx="2373951" cy="1039271"/>
          </a:xfrm>
          <a:prstGeom prst="rect">
            <a:avLst/>
          </a:prstGeom>
        </p:spPr>
        <p:txBody>
          <a:bodyPr lIns="0" tIns="0" rIns="0" bIns="0" rtlCol="0" anchor="t">
            <a:spAutoFit/>
          </a:bodyPr>
          <a:lstStyle/>
          <a:p>
            <a:pPr algn="ctr">
              <a:lnSpc>
                <a:spcPts val="4142"/>
              </a:lnSpc>
            </a:pPr>
            <a:r>
              <a:rPr lang="en-US" sz="2958">
                <a:solidFill>
                  <a:srgbClr val="06094B"/>
                </a:solidFill>
                <a:latin typeface="Poppins Bold"/>
                <a:ea typeface="Poppins Bold"/>
                <a:cs typeface="Poppins Bold"/>
                <a:sym typeface="Poppins Bold"/>
              </a:rPr>
              <a:t>$8,449.97 / $15,000</a:t>
            </a:r>
          </a:p>
        </p:txBody>
      </p:sp>
      <p:sp>
        <p:nvSpPr>
          <p:cNvPr id="20" name="TextBox 20"/>
          <p:cNvSpPr txBox="1"/>
          <p:nvPr/>
        </p:nvSpPr>
        <p:spPr>
          <a:xfrm>
            <a:off x="4623199" y="1083231"/>
            <a:ext cx="7942996" cy="637532"/>
          </a:xfrm>
          <a:prstGeom prst="rect">
            <a:avLst/>
          </a:prstGeom>
        </p:spPr>
        <p:txBody>
          <a:bodyPr lIns="0" tIns="0" rIns="0" bIns="0" rtlCol="0" anchor="t">
            <a:spAutoFit/>
          </a:bodyPr>
          <a:lstStyle/>
          <a:p>
            <a:pPr algn="ctr">
              <a:lnSpc>
                <a:spcPts val="5285"/>
              </a:lnSpc>
            </a:pPr>
            <a:r>
              <a:rPr lang="en-US" sz="3775">
                <a:solidFill>
                  <a:srgbClr val="06094B"/>
                </a:solidFill>
                <a:latin typeface="DM Sans 14pt"/>
                <a:ea typeface="DM Sans 14pt"/>
                <a:cs typeface="DM Sans 14pt"/>
                <a:sym typeface="DM Sans"/>
              </a:rPr>
              <a:t>FY25 One Time Funding Usage </a:t>
            </a:r>
          </a:p>
        </p:txBody>
      </p:sp>
      <p:sp>
        <p:nvSpPr>
          <p:cNvPr id="21" name="TextBox 21"/>
          <p:cNvSpPr txBox="1"/>
          <p:nvPr/>
        </p:nvSpPr>
        <p:spPr>
          <a:xfrm>
            <a:off x="1028700" y="2993800"/>
            <a:ext cx="10055523" cy="5313934"/>
          </a:xfrm>
          <a:prstGeom prst="rect">
            <a:avLst/>
          </a:prstGeom>
        </p:spPr>
        <p:txBody>
          <a:bodyPr lIns="0" tIns="0" rIns="0" bIns="0" rtlCol="0" anchor="t">
            <a:spAutoFit/>
          </a:bodyPr>
          <a:lstStyle/>
          <a:p>
            <a:pPr algn="just">
              <a:lnSpc>
                <a:spcPts val="5305"/>
              </a:lnSpc>
            </a:pPr>
            <a:r>
              <a:rPr lang="en-US" sz="3789" b="1">
                <a:solidFill>
                  <a:srgbClr val="06094B"/>
                </a:solidFill>
                <a:latin typeface="DM Sans Bold"/>
                <a:ea typeface="DM Sans Bold"/>
                <a:cs typeface="DM Sans Bold"/>
                <a:sym typeface="DM Sans Bold"/>
              </a:rPr>
              <a:t>Purchased:</a:t>
            </a:r>
          </a:p>
          <a:p>
            <a:pPr marL="818260" lvl="1" indent="-409130" algn="just">
              <a:lnSpc>
                <a:spcPts val="5305"/>
              </a:lnSpc>
              <a:buFont typeface="Arial"/>
              <a:buChar char="•"/>
            </a:pPr>
            <a:r>
              <a:rPr lang="en-US" sz="3789">
                <a:solidFill>
                  <a:srgbClr val="06094B"/>
                </a:solidFill>
                <a:latin typeface="DM Sans 14pt"/>
                <a:ea typeface="DM Sans 14pt"/>
                <a:cs typeface="DM Sans 14pt"/>
                <a:sym typeface="DM Sans"/>
              </a:rPr>
              <a:t>(3) Lumix Cameras - $6,710.25</a:t>
            </a:r>
          </a:p>
          <a:p>
            <a:pPr marL="818260" lvl="1" indent="-409130" algn="just">
              <a:lnSpc>
                <a:spcPts val="5305"/>
              </a:lnSpc>
              <a:buFont typeface="Arial"/>
              <a:buChar char="•"/>
            </a:pPr>
            <a:r>
              <a:rPr lang="en-US" sz="3789">
                <a:solidFill>
                  <a:srgbClr val="06094B"/>
                </a:solidFill>
                <a:latin typeface="DM Sans 14pt"/>
                <a:ea typeface="DM Sans 14pt"/>
                <a:cs typeface="DM Sans 14pt"/>
                <a:sym typeface="DM Sans"/>
              </a:rPr>
              <a:t>(1) 100 MM Lense - $794.00</a:t>
            </a:r>
          </a:p>
          <a:p>
            <a:pPr marL="818260" lvl="1" indent="-409130" algn="just">
              <a:lnSpc>
                <a:spcPts val="5305"/>
              </a:lnSpc>
              <a:buFont typeface="Arial"/>
              <a:buChar char="•"/>
            </a:pPr>
            <a:r>
              <a:rPr lang="en-US" sz="3789">
                <a:solidFill>
                  <a:srgbClr val="06094B"/>
                </a:solidFill>
                <a:latin typeface="DM Sans 14pt"/>
                <a:ea typeface="DM Sans 14pt"/>
                <a:cs typeface="DM Sans 14pt"/>
                <a:sym typeface="DM Sans"/>
              </a:rPr>
              <a:t>(6) Shotgun Microphones - $351.00</a:t>
            </a:r>
          </a:p>
          <a:p>
            <a:pPr marL="818260" lvl="1" indent="-409130" algn="just">
              <a:lnSpc>
                <a:spcPts val="5305"/>
              </a:lnSpc>
              <a:buFont typeface="Arial"/>
              <a:buChar char="•"/>
            </a:pPr>
            <a:r>
              <a:rPr lang="en-US" sz="3789">
                <a:solidFill>
                  <a:srgbClr val="06094B"/>
                </a:solidFill>
                <a:latin typeface="DM Sans 14pt"/>
                <a:ea typeface="DM Sans 14pt"/>
                <a:cs typeface="DM Sans 14pt"/>
                <a:sym typeface="DM Sans"/>
              </a:rPr>
              <a:t>(5) Battery Chargers - $140.45</a:t>
            </a:r>
          </a:p>
          <a:p>
            <a:pPr marL="818260" lvl="1" indent="-409130" algn="just">
              <a:lnSpc>
                <a:spcPts val="5305"/>
              </a:lnSpc>
              <a:buFont typeface="Arial"/>
              <a:buChar char="•"/>
            </a:pPr>
            <a:r>
              <a:rPr lang="en-US" sz="3789">
                <a:solidFill>
                  <a:srgbClr val="06094B"/>
                </a:solidFill>
                <a:latin typeface="DM Sans 14pt"/>
                <a:ea typeface="DM Sans 14pt"/>
                <a:cs typeface="DM Sans 14pt"/>
                <a:sym typeface="DM Sans"/>
              </a:rPr>
              <a:t>(8) 256 GB Memory Cards - $175.04</a:t>
            </a:r>
          </a:p>
          <a:p>
            <a:pPr marL="818260" lvl="1" indent="-409130" algn="just">
              <a:lnSpc>
                <a:spcPts val="5305"/>
              </a:lnSpc>
              <a:buFont typeface="Arial"/>
              <a:buChar char="•"/>
            </a:pPr>
            <a:r>
              <a:rPr lang="en-US" sz="3789">
                <a:solidFill>
                  <a:srgbClr val="06094B"/>
                </a:solidFill>
                <a:latin typeface="DM Sans 14pt"/>
                <a:ea typeface="DM Sans 14pt"/>
                <a:cs typeface="DM Sans 14pt"/>
                <a:sym typeface="DM Sans"/>
              </a:rPr>
              <a:t>(2) HDMI Attachable Monitors - $185.00</a:t>
            </a:r>
          </a:p>
          <a:p>
            <a:pPr marL="818260" lvl="1" indent="-409130" algn="just">
              <a:lnSpc>
                <a:spcPts val="5305"/>
              </a:lnSpc>
              <a:buFont typeface="Arial"/>
              <a:buChar char="•"/>
            </a:pPr>
            <a:r>
              <a:rPr lang="en-US" sz="3789">
                <a:solidFill>
                  <a:srgbClr val="06094B"/>
                </a:solidFill>
                <a:latin typeface="DM Sans 14pt"/>
                <a:ea typeface="DM Sans 14pt"/>
                <a:cs typeface="DM Sans 14pt"/>
                <a:sym typeface="DM Sans"/>
              </a:rPr>
              <a:t>(9) Memory Card Cases - $94.23</a:t>
            </a:r>
          </a:p>
        </p:txBody>
      </p:sp>
      <p:sp>
        <p:nvSpPr>
          <p:cNvPr id="22" name="TextBox 22"/>
          <p:cNvSpPr txBox="1"/>
          <p:nvPr/>
        </p:nvSpPr>
        <p:spPr>
          <a:xfrm>
            <a:off x="12425494" y="5825932"/>
            <a:ext cx="4379254" cy="1980184"/>
          </a:xfrm>
          <a:prstGeom prst="rect">
            <a:avLst/>
          </a:prstGeom>
        </p:spPr>
        <p:txBody>
          <a:bodyPr lIns="0" tIns="0" rIns="0" bIns="0" rtlCol="0" anchor="t">
            <a:spAutoFit/>
          </a:bodyPr>
          <a:lstStyle/>
          <a:p>
            <a:pPr algn="l">
              <a:lnSpc>
                <a:spcPts val="5305"/>
              </a:lnSpc>
            </a:pPr>
            <a:r>
              <a:rPr lang="en-US" sz="3789" b="1">
                <a:solidFill>
                  <a:srgbClr val="06094B"/>
                </a:solidFill>
                <a:latin typeface="DM Sans Bold"/>
                <a:ea typeface="DM Sans Bold"/>
                <a:cs typeface="DM Sans Bold"/>
                <a:sym typeface="DM Sans Bold"/>
              </a:rPr>
              <a:t>Backorder:</a:t>
            </a:r>
          </a:p>
          <a:p>
            <a:pPr marL="818260" lvl="1" indent="-409130" algn="l">
              <a:lnSpc>
                <a:spcPts val="5305"/>
              </a:lnSpc>
              <a:buFont typeface="Arial"/>
              <a:buChar char="•"/>
            </a:pPr>
            <a:r>
              <a:rPr lang="en-US" sz="3789">
                <a:solidFill>
                  <a:srgbClr val="06094B"/>
                </a:solidFill>
                <a:latin typeface="DM Sans 14pt"/>
                <a:ea typeface="DM Sans 14pt"/>
                <a:cs typeface="DM Sans 14pt"/>
                <a:sym typeface="DM Sans"/>
              </a:rPr>
              <a:t>(5) DJI Osmo 3 - $4,229.30</a:t>
            </a:r>
          </a:p>
        </p:txBody>
      </p:sp>
      <p:sp>
        <p:nvSpPr>
          <p:cNvPr id="23" name="Freeform 23"/>
          <p:cNvSpPr/>
          <p:nvPr/>
        </p:nvSpPr>
        <p:spPr>
          <a:xfrm>
            <a:off x="16483212" y="444059"/>
            <a:ext cx="1552176" cy="1169281"/>
          </a:xfrm>
          <a:custGeom>
            <a:avLst/>
            <a:gdLst/>
            <a:ahLst/>
            <a:cxnLst/>
            <a:rect l="l" t="t" r="r" b="b"/>
            <a:pathLst>
              <a:path w="1552176" h="1169281">
                <a:moveTo>
                  <a:pt x="0" y="0"/>
                </a:moveTo>
                <a:lnTo>
                  <a:pt x="1552176" y="0"/>
                </a:lnTo>
                <a:lnTo>
                  <a:pt x="1552176" y="1169282"/>
                </a:lnTo>
                <a:lnTo>
                  <a:pt x="0" y="1169282"/>
                </a:lnTo>
                <a:lnTo>
                  <a:pt x="0" y="0"/>
                </a:lnTo>
                <a:close/>
              </a:path>
            </a:pathLst>
          </a:custGeom>
          <a:blipFill>
            <a:blip r:embed="rId6"/>
            <a:stretch>
              <a:fillRect l="-76192" t="-27533" r="-139685" b="-47181"/>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grpSp>
        <p:nvGrpSpPr>
          <p:cNvPr id="2" name="Group 2"/>
          <p:cNvGrpSpPr/>
          <p:nvPr/>
        </p:nvGrpSpPr>
        <p:grpSpPr>
          <a:xfrm>
            <a:off x="3110050" y="2363281"/>
            <a:ext cx="11964880" cy="1461639"/>
            <a:chOff x="0" y="0"/>
            <a:chExt cx="3151244" cy="384958"/>
          </a:xfrm>
        </p:grpSpPr>
        <p:sp>
          <p:nvSpPr>
            <p:cNvPr id="3" name="Freeform 3"/>
            <p:cNvSpPr/>
            <p:nvPr/>
          </p:nvSpPr>
          <p:spPr>
            <a:xfrm>
              <a:off x="0" y="0"/>
              <a:ext cx="3151244" cy="384958"/>
            </a:xfrm>
            <a:custGeom>
              <a:avLst/>
              <a:gdLst/>
              <a:ahLst/>
              <a:cxnLst/>
              <a:rect l="l" t="t" r="r" b="b"/>
              <a:pathLst>
                <a:path w="3151244" h="384958">
                  <a:moveTo>
                    <a:pt x="0" y="0"/>
                  </a:moveTo>
                  <a:lnTo>
                    <a:pt x="3151244" y="0"/>
                  </a:lnTo>
                  <a:lnTo>
                    <a:pt x="3151244" y="384958"/>
                  </a:lnTo>
                  <a:lnTo>
                    <a:pt x="0" y="384958"/>
                  </a:lnTo>
                  <a:close/>
                </a:path>
              </a:pathLst>
            </a:custGeom>
            <a:solidFill>
              <a:srgbClr val="F6F6F6"/>
            </a:solidFill>
          </p:spPr>
          <p:txBody>
            <a:bodyPr/>
            <a:lstStyle/>
            <a:p>
              <a:endParaRPr lang="en-US"/>
            </a:p>
          </p:txBody>
        </p:sp>
        <p:sp>
          <p:nvSpPr>
            <p:cNvPr id="4" name="TextBox 4"/>
            <p:cNvSpPr txBox="1"/>
            <p:nvPr/>
          </p:nvSpPr>
          <p:spPr>
            <a:xfrm>
              <a:off x="0" y="-38100"/>
              <a:ext cx="3151244" cy="423058"/>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028700" y="9004881"/>
            <a:ext cx="16230600" cy="0"/>
          </a:xfrm>
          <a:prstGeom prst="line">
            <a:avLst/>
          </a:prstGeom>
          <a:ln w="38100" cap="flat">
            <a:solidFill>
              <a:srgbClr val="06094B"/>
            </a:solidFill>
            <a:prstDash val="solid"/>
            <a:headEnd type="none" w="sm" len="sm"/>
            <a:tailEnd type="none" w="sm" len="sm"/>
          </a:ln>
        </p:spPr>
        <p:txBody>
          <a:bodyPr/>
          <a:lstStyle/>
          <a:p>
            <a:endParaRPr lang="en-US"/>
          </a:p>
        </p:txBody>
      </p:sp>
      <p:sp>
        <p:nvSpPr>
          <p:cNvPr id="6" name="AutoShape 6"/>
          <p:cNvSpPr/>
          <p:nvPr/>
        </p:nvSpPr>
        <p:spPr>
          <a:xfrm flipV="1">
            <a:off x="12288405" y="2363281"/>
            <a:ext cx="0" cy="1461639"/>
          </a:xfrm>
          <a:prstGeom prst="line">
            <a:avLst/>
          </a:prstGeom>
          <a:ln w="19050" cap="flat">
            <a:solidFill>
              <a:srgbClr val="8CBFD8"/>
            </a:solidFill>
            <a:prstDash val="solid"/>
            <a:headEnd type="none" w="sm" len="sm"/>
            <a:tailEnd type="none" w="sm" len="sm"/>
          </a:ln>
        </p:spPr>
        <p:txBody>
          <a:bodyPr/>
          <a:lstStyle/>
          <a:p>
            <a:endParaRPr lang="en-US"/>
          </a:p>
        </p:txBody>
      </p:sp>
      <p:grpSp>
        <p:nvGrpSpPr>
          <p:cNvPr id="7" name="Group 7"/>
          <p:cNvGrpSpPr/>
          <p:nvPr/>
        </p:nvGrpSpPr>
        <p:grpSpPr>
          <a:xfrm>
            <a:off x="1882838" y="1136069"/>
            <a:ext cx="1227212" cy="1227212"/>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B159"/>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5152229" y="7658674"/>
            <a:ext cx="708314" cy="708314"/>
            <a:chOff x="0" y="0"/>
            <a:chExt cx="812800" cy="812800"/>
          </a:xfrm>
        </p:grpSpPr>
        <p:sp>
          <p:nvSpPr>
            <p:cNvPr id="11" name="Freeform 11"/>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6094B"/>
            </a:solidFill>
          </p:spPr>
          <p:txBody>
            <a:bodyPr/>
            <a:lstStyle/>
            <a:p>
              <a:endParaRPr lang="en-US"/>
            </a:p>
          </p:txBody>
        </p:sp>
        <p:sp>
          <p:nvSpPr>
            <p:cNvPr id="12" name="TextBox 1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2020378" y="1317050"/>
            <a:ext cx="952133" cy="865251"/>
          </a:xfrm>
          <a:custGeom>
            <a:avLst/>
            <a:gdLst/>
            <a:ahLst/>
            <a:cxnLst/>
            <a:rect l="l" t="t" r="r" b="b"/>
            <a:pathLst>
              <a:path w="952133" h="865251">
                <a:moveTo>
                  <a:pt x="0" y="0"/>
                </a:moveTo>
                <a:lnTo>
                  <a:pt x="952132" y="0"/>
                </a:lnTo>
                <a:lnTo>
                  <a:pt x="952132" y="865251"/>
                </a:lnTo>
                <a:lnTo>
                  <a:pt x="0" y="8652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06094B"/>
                </a:solidFill>
                <a:latin typeface="IBM Plex Mono"/>
                <a:ea typeface="IBM Plex Mono"/>
                <a:cs typeface="IBM Plex Mono"/>
                <a:sym typeface="IBM Plex Mono"/>
              </a:rPr>
              <a:t>SFAC PRESENTATION</a:t>
            </a:r>
          </a:p>
        </p:txBody>
      </p:sp>
      <p:sp>
        <p:nvSpPr>
          <p:cNvPr id="15" name="TextBox 15"/>
          <p:cNvSpPr txBox="1"/>
          <p:nvPr/>
        </p:nvSpPr>
        <p:spPr>
          <a:xfrm>
            <a:off x="5330578" y="2813423"/>
            <a:ext cx="5331890" cy="505871"/>
          </a:xfrm>
          <a:prstGeom prst="rect">
            <a:avLst/>
          </a:prstGeom>
        </p:spPr>
        <p:txBody>
          <a:bodyPr lIns="0" tIns="0" rIns="0" bIns="0" rtlCol="0" anchor="t">
            <a:spAutoFit/>
          </a:bodyPr>
          <a:lstStyle/>
          <a:p>
            <a:pPr algn="ctr">
              <a:lnSpc>
                <a:spcPts val="4142"/>
              </a:lnSpc>
            </a:pPr>
            <a:r>
              <a:rPr lang="en-US" sz="2958">
                <a:solidFill>
                  <a:srgbClr val="000000"/>
                </a:solidFill>
                <a:latin typeface="DM Sans 14pt"/>
                <a:ea typeface="DM Sans 14pt"/>
                <a:cs typeface="DM Sans 14pt"/>
                <a:sym typeface="DM Sans"/>
              </a:rPr>
              <a:t>5% Reduction</a:t>
            </a:r>
          </a:p>
        </p:txBody>
      </p:sp>
      <p:sp>
        <p:nvSpPr>
          <p:cNvPr id="16" name="TextBox 16"/>
          <p:cNvSpPr txBox="1"/>
          <p:nvPr/>
        </p:nvSpPr>
        <p:spPr>
          <a:xfrm>
            <a:off x="12512395" y="2813423"/>
            <a:ext cx="2373951" cy="505871"/>
          </a:xfrm>
          <a:prstGeom prst="rect">
            <a:avLst/>
          </a:prstGeom>
        </p:spPr>
        <p:txBody>
          <a:bodyPr lIns="0" tIns="0" rIns="0" bIns="0" rtlCol="0" anchor="t">
            <a:spAutoFit/>
          </a:bodyPr>
          <a:lstStyle/>
          <a:p>
            <a:pPr algn="ctr">
              <a:lnSpc>
                <a:spcPts val="4142"/>
              </a:lnSpc>
            </a:pPr>
            <a:r>
              <a:rPr lang="en-US" sz="2958">
                <a:solidFill>
                  <a:srgbClr val="000000"/>
                </a:solidFill>
                <a:latin typeface="DM Sans 14pt"/>
                <a:ea typeface="DM Sans 14pt"/>
                <a:cs typeface="DM Sans 14pt"/>
                <a:sym typeface="DM Sans"/>
              </a:rPr>
              <a:t>$7,113.10</a:t>
            </a:r>
          </a:p>
        </p:txBody>
      </p:sp>
      <p:sp>
        <p:nvSpPr>
          <p:cNvPr id="17" name="TextBox 17"/>
          <p:cNvSpPr txBox="1"/>
          <p:nvPr/>
        </p:nvSpPr>
        <p:spPr>
          <a:xfrm>
            <a:off x="2020378" y="4205920"/>
            <a:ext cx="13840165" cy="3313684"/>
          </a:xfrm>
          <a:prstGeom prst="rect">
            <a:avLst/>
          </a:prstGeom>
        </p:spPr>
        <p:txBody>
          <a:bodyPr lIns="0" tIns="0" rIns="0" bIns="0" rtlCol="0" anchor="t">
            <a:spAutoFit/>
          </a:bodyPr>
          <a:lstStyle/>
          <a:p>
            <a:pPr algn="ctr">
              <a:lnSpc>
                <a:spcPts val="5305"/>
              </a:lnSpc>
            </a:pPr>
            <a:r>
              <a:rPr lang="en-US" sz="3789">
                <a:solidFill>
                  <a:srgbClr val="000000"/>
                </a:solidFill>
                <a:latin typeface="DM Sans 14pt"/>
                <a:ea typeface="DM Sans 14pt"/>
                <a:cs typeface="DM Sans 14pt"/>
                <a:sym typeface="DM Sans"/>
              </a:rPr>
              <a:t>Student Media would accommodate reductions inin paid student contractors by recruiting more contributors and forming additional partnerships with Communications courses. Additionally, we would review the number of students we can support through student travel. </a:t>
            </a:r>
          </a:p>
        </p:txBody>
      </p:sp>
      <p:sp>
        <p:nvSpPr>
          <p:cNvPr id="18" name="TextBox 18"/>
          <p:cNvSpPr txBox="1"/>
          <p:nvPr/>
        </p:nvSpPr>
        <p:spPr>
          <a:xfrm>
            <a:off x="-812381" y="1241993"/>
            <a:ext cx="15010898" cy="940308"/>
          </a:xfrm>
          <a:prstGeom prst="rect">
            <a:avLst/>
          </a:prstGeom>
        </p:spPr>
        <p:txBody>
          <a:bodyPr lIns="0" tIns="0" rIns="0" bIns="0" rtlCol="0" anchor="t">
            <a:spAutoFit/>
          </a:bodyPr>
          <a:lstStyle/>
          <a:p>
            <a:pPr algn="ctr">
              <a:lnSpc>
                <a:spcPts val="7235"/>
              </a:lnSpc>
            </a:pPr>
            <a:r>
              <a:rPr lang="en-US" sz="6699" b="1">
                <a:solidFill>
                  <a:srgbClr val="0577AC"/>
                </a:solidFill>
                <a:latin typeface="DM Sans Bold"/>
                <a:ea typeface="DM Sans Bold"/>
                <a:cs typeface="DM Sans Bold"/>
                <a:sym typeface="DM Sans Bold"/>
              </a:rPr>
              <a:t>COST SAVINGS</a:t>
            </a:r>
          </a:p>
        </p:txBody>
      </p:sp>
      <p:sp>
        <p:nvSpPr>
          <p:cNvPr id="19" name="Freeform 19"/>
          <p:cNvSpPr/>
          <p:nvPr/>
        </p:nvSpPr>
        <p:spPr>
          <a:xfrm>
            <a:off x="16483212" y="444059"/>
            <a:ext cx="1552176" cy="1169281"/>
          </a:xfrm>
          <a:custGeom>
            <a:avLst/>
            <a:gdLst/>
            <a:ahLst/>
            <a:cxnLst/>
            <a:rect l="l" t="t" r="r" b="b"/>
            <a:pathLst>
              <a:path w="1552176" h="1169281">
                <a:moveTo>
                  <a:pt x="0" y="0"/>
                </a:moveTo>
                <a:lnTo>
                  <a:pt x="1552176" y="0"/>
                </a:lnTo>
                <a:lnTo>
                  <a:pt x="1552176" y="1169282"/>
                </a:lnTo>
                <a:lnTo>
                  <a:pt x="0" y="1169282"/>
                </a:lnTo>
                <a:lnTo>
                  <a:pt x="0" y="0"/>
                </a:lnTo>
                <a:close/>
              </a:path>
            </a:pathLst>
          </a:custGeom>
          <a:blipFill>
            <a:blip r:embed="rId5"/>
            <a:stretch>
              <a:fillRect l="-76192" t="-27533" r="-139685" b="-47181"/>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grpSp>
        <p:nvGrpSpPr>
          <p:cNvPr id="2" name="Group 2"/>
          <p:cNvGrpSpPr/>
          <p:nvPr/>
        </p:nvGrpSpPr>
        <p:grpSpPr>
          <a:xfrm>
            <a:off x="3161560" y="2118142"/>
            <a:ext cx="11964880" cy="1461639"/>
            <a:chOff x="0" y="0"/>
            <a:chExt cx="3151244" cy="384958"/>
          </a:xfrm>
        </p:grpSpPr>
        <p:sp>
          <p:nvSpPr>
            <p:cNvPr id="3" name="Freeform 3"/>
            <p:cNvSpPr/>
            <p:nvPr/>
          </p:nvSpPr>
          <p:spPr>
            <a:xfrm>
              <a:off x="0" y="0"/>
              <a:ext cx="3151244" cy="384958"/>
            </a:xfrm>
            <a:custGeom>
              <a:avLst/>
              <a:gdLst/>
              <a:ahLst/>
              <a:cxnLst/>
              <a:rect l="l" t="t" r="r" b="b"/>
              <a:pathLst>
                <a:path w="3151244" h="384958">
                  <a:moveTo>
                    <a:pt x="0" y="0"/>
                  </a:moveTo>
                  <a:lnTo>
                    <a:pt x="3151244" y="0"/>
                  </a:lnTo>
                  <a:lnTo>
                    <a:pt x="3151244" y="384958"/>
                  </a:lnTo>
                  <a:lnTo>
                    <a:pt x="0" y="384958"/>
                  </a:lnTo>
                  <a:close/>
                </a:path>
              </a:pathLst>
            </a:custGeom>
            <a:solidFill>
              <a:srgbClr val="F6F6F6"/>
            </a:solidFill>
          </p:spPr>
          <p:txBody>
            <a:bodyPr/>
            <a:lstStyle/>
            <a:p>
              <a:endParaRPr lang="en-US"/>
            </a:p>
          </p:txBody>
        </p:sp>
        <p:sp>
          <p:nvSpPr>
            <p:cNvPr id="4" name="TextBox 4"/>
            <p:cNvSpPr txBox="1"/>
            <p:nvPr/>
          </p:nvSpPr>
          <p:spPr>
            <a:xfrm>
              <a:off x="0" y="-38100"/>
              <a:ext cx="3151244" cy="423058"/>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028700" y="9172541"/>
            <a:ext cx="16230600" cy="0"/>
          </a:xfrm>
          <a:prstGeom prst="line">
            <a:avLst/>
          </a:prstGeom>
          <a:ln w="38100" cap="flat">
            <a:solidFill>
              <a:srgbClr val="06094B"/>
            </a:solidFill>
            <a:prstDash val="solid"/>
            <a:headEnd type="none" w="sm" len="sm"/>
            <a:tailEnd type="none" w="sm" len="sm"/>
          </a:ln>
        </p:spPr>
        <p:txBody>
          <a:bodyPr/>
          <a:lstStyle/>
          <a:p>
            <a:endParaRPr lang="en-US"/>
          </a:p>
        </p:txBody>
      </p:sp>
      <p:sp>
        <p:nvSpPr>
          <p:cNvPr id="6" name="AutoShape 6"/>
          <p:cNvSpPr/>
          <p:nvPr/>
        </p:nvSpPr>
        <p:spPr>
          <a:xfrm flipV="1">
            <a:off x="12339915" y="2118142"/>
            <a:ext cx="0" cy="1461639"/>
          </a:xfrm>
          <a:prstGeom prst="line">
            <a:avLst/>
          </a:prstGeom>
          <a:ln w="19050" cap="flat">
            <a:solidFill>
              <a:srgbClr val="8CBFD8"/>
            </a:solidFill>
            <a:prstDash val="solid"/>
            <a:headEnd type="none" w="sm" len="sm"/>
            <a:tailEnd type="none" w="sm" len="sm"/>
          </a:ln>
        </p:spPr>
        <p:txBody>
          <a:bodyPr/>
          <a:lstStyle/>
          <a:p>
            <a:endParaRPr lang="en-US"/>
          </a:p>
        </p:txBody>
      </p:sp>
      <p:grpSp>
        <p:nvGrpSpPr>
          <p:cNvPr id="7" name="Group 7"/>
          <p:cNvGrpSpPr/>
          <p:nvPr/>
        </p:nvGrpSpPr>
        <p:grpSpPr>
          <a:xfrm>
            <a:off x="165328" y="759647"/>
            <a:ext cx="1227212" cy="1227212"/>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AB159"/>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530247" y="3956969"/>
            <a:ext cx="16454885" cy="4638629"/>
          </a:xfrm>
          <a:prstGeom prst="rect">
            <a:avLst/>
          </a:prstGeom>
        </p:spPr>
        <p:txBody>
          <a:bodyPr lIns="0" tIns="0" rIns="0" bIns="0" rtlCol="0" anchor="t">
            <a:spAutoFit/>
          </a:bodyPr>
          <a:lstStyle/>
          <a:p>
            <a:pPr algn="just">
              <a:lnSpc>
                <a:spcPts val="5301"/>
              </a:lnSpc>
            </a:pPr>
            <a:r>
              <a:rPr lang="en-US" sz="3786">
                <a:solidFill>
                  <a:srgbClr val="000000"/>
                </a:solidFill>
                <a:latin typeface="DM Sans 14pt"/>
                <a:ea typeface="DM Sans 14pt"/>
                <a:cs typeface="DM Sans 14pt"/>
                <a:sym typeface="DM Sans"/>
              </a:rPr>
              <a:t>The Student Media one-time funding requests will:</a:t>
            </a:r>
          </a:p>
          <a:p>
            <a:pPr marL="817499" lvl="1" indent="-408749" algn="just">
              <a:lnSpc>
                <a:spcPts val="5301"/>
              </a:lnSpc>
              <a:buFont typeface="Arial"/>
              <a:buChar char="•"/>
            </a:pPr>
            <a:r>
              <a:rPr lang="en-US" sz="3786">
                <a:solidFill>
                  <a:srgbClr val="000000"/>
                </a:solidFill>
                <a:latin typeface="DM Sans 14pt"/>
                <a:ea typeface="DM Sans 14pt"/>
                <a:cs typeface="DM Sans 14pt"/>
                <a:sym typeface="DM Sans"/>
              </a:rPr>
              <a:t>Expand resources and areas of application for students </a:t>
            </a:r>
          </a:p>
          <a:p>
            <a:pPr marL="817499" lvl="1" indent="-408749" algn="just">
              <a:lnSpc>
                <a:spcPts val="5301"/>
              </a:lnSpc>
              <a:buFont typeface="Arial"/>
              <a:buChar char="•"/>
            </a:pPr>
            <a:r>
              <a:rPr lang="en-US" sz="3786">
                <a:solidFill>
                  <a:srgbClr val="000000"/>
                </a:solidFill>
                <a:latin typeface="DM Sans 14pt"/>
                <a:ea typeface="DM Sans 14pt"/>
                <a:cs typeface="DM Sans 14pt"/>
                <a:sym typeface="DM Sans"/>
              </a:rPr>
              <a:t>Provide professional development opportunities </a:t>
            </a:r>
          </a:p>
          <a:p>
            <a:pPr marL="817499" lvl="1" indent="-408749" algn="just">
              <a:lnSpc>
                <a:spcPts val="5301"/>
              </a:lnSpc>
              <a:buFont typeface="Arial"/>
              <a:buChar char="•"/>
            </a:pPr>
            <a:r>
              <a:rPr lang="en-US" sz="3786">
                <a:solidFill>
                  <a:srgbClr val="000000"/>
                </a:solidFill>
                <a:latin typeface="DM Sans 14pt"/>
                <a:ea typeface="DM Sans 14pt"/>
                <a:cs typeface="DM Sans 14pt"/>
                <a:sym typeface="DM Sans"/>
              </a:rPr>
              <a:t>Establish revenue sources to support additional student contractors </a:t>
            </a:r>
          </a:p>
          <a:p>
            <a:pPr marL="817499" lvl="1" indent="-408749" algn="just">
              <a:lnSpc>
                <a:spcPts val="5301"/>
              </a:lnSpc>
              <a:buFont typeface="Arial"/>
              <a:buChar char="•"/>
            </a:pPr>
            <a:r>
              <a:rPr lang="en-US" sz="3786">
                <a:solidFill>
                  <a:srgbClr val="000000"/>
                </a:solidFill>
                <a:latin typeface="DM Sans 14pt"/>
                <a:ea typeface="DM Sans 14pt"/>
                <a:cs typeface="DM Sans 14pt"/>
                <a:sym typeface="DM Sans"/>
              </a:rPr>
              <a:t>Establish connections internally and externally </a:t>
            </a:r>
          </a:p>
          <a:p>
            <a:pPr marL="817499" lvl="1" indent="-408749" algn="just">
              <a:lnSpc>
                <a:spcPts val="5301"/>
              </a:lnSpc>
              <a:buFont typeface="Arial"/>
              <a:buChar char="•"/>
            </a:pPr>
            <a:r>
              <a:rPr lang="en-US" sz="3786">
                <a:solidFill>
                  <a:srgbClr val="000000"/>
                </a:solidFill>
                <a:latin typeface="DM Sans 14pt"/>
                <a:ea typeface="DM Sans 14pt"/>
                <a:cs typeface="DM Sans 14pt"/>
                <a:sym typeface="DM Sans"/>
              </a:rPr>
              <a:t>Bring Student Media up to traditional standards </a:t>
            </a:r>
          </a:p>
          <a:p>
            <a:pPr marL="817499" lvl="1" indent="-408749" algn="just">
              <a:lnSpc>
                <a:spcPts val="5301"/>
              </a:lnSpc>
              <a:buFont typeface="Arial"/>
              <a:buChar char="•"/>
            </a:pPr>
            <a:r>
              <a:rPr lang="en-US" sz="3786">
                <a:solidFill>
                  <a:srgbClr val="000000"/>
                </a:solidFill>
                <a:latin typeface="DM Sans 14pt"/>
                <a:ea typeface="DM Sans 14pt"/>
                <a:cs typeface="DM Sans 14pt"/>
                <a:sym typeface="DM Sans"/>
              </a:rPr>
              <a:t>Increase visibility of our student journalists and UHCL</a:t>
            </a:r>
          </a:p>
        </p:txBody>
      </p:sp>
      <p:sp>
        <p:nvSpPr>
          <p:cNvPr id="11" name="Freeform 11"/>
          <p:cNvSpPr/>
          <p:nvPr/>
        </p:nvSpPr>
        <p:spPr>
          <a:xfrm>
            <a:off x="248920" y="857253"/>
            <a:ext cx="1060029" cy="1024253"/>
          </a:xfrm>
          <a:custGeom>
            <a:avLst/>
            <a:gdLst/>
            <a:ahLst/>
            <a:cxnLst/>
            <a:rect l="l" t="t" r="r" b="b"/>
            <a:pathLst>
              <a:path w="1060029" h="1024253">
                <a:moveTo>
                  <a:pt x="0" y="0"/>
                </a:moveTo>
                <a:lnTo>
                  <a:pt x="1060029" y="0"/>
                </a:lnTo>
                <a:lnTo>
                  <a:pt x="1060029" y="1024254"/>
                </a:lnTo>
                <a:lnTo>
                  <a:pt x="0" y="10242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06094B"/>
                </a:solidFill>
                <a:latin typeface="IBM Plex Mono"/>
                <a:ea typeface="IBM Plex Mono"/>
                <a:cs typeface="IBM Plex Mono"/>
                <a:sym typeface="IBM Plex Mono"/>
              </a:rPr>
              <a:t>SFAC PRESENTATION</a:t>
            </a:r>
          </a:p>
        </p:txBody>
      </p:sp>
      <p:sp>
        <p:nvSpPr>
          <p:cNvPr id="13" name="TextBox 13"/>
          <p:cNvSpPr txBox="1"/>
          <p:nvPr/>
        </p:nvSpPr>
        <p:spPr>
          <a:xfrm>
            <a:off x="3460743" y="2567450"/>
            <a:ext cx="8831547" cy="505871"/>
          </a:xfrm>
          <a:prstGeom prst="rect">
            <a:avLst/>
          </a:prstGeom>
        </p:spPr>
        <p:txBody>
          <a:bodyPr lIns="0" tIns="0" rIns="0" bIns="0" rtlCol="0" anchor="t">
            <a:spAutoFit/>
          </a:bodyPr>
          <a:lstStyle/>
          <a:p>
            <a:pPr algn="ctr">
              <a:lnSpc>
                <a:spcPts val="4142"/>
              </a:lnSpc>
            </a:pPr>
            <a:r>
              <a:rPr lang="en-US" sz="2958" b="1">
                <a:solidFill>
                  <a:srgbClr val="000000"/>
                </a:solidFill>
                <a:latin typeface="DM Sans Bold"/>
                <a:ea typeface="DM Sans Bold"/>
                <a:cs typeface="DM Sans Bold"/>
                <a:sym typeface="DM Sans Bold"/>
              </a:rPr>
              <a:t>Total One-Time Funding Request for FY 26 &amp; 27</a:t>
            </a:r>
          </a:p>
        </p:txBody>
      </p:sp>
      <p:sp>
        <p:nvSpPr>
          <p:cNvPr id="14" name="TextBox 14"/>
          <p:cNvSpPr txBox="1"/>
          <p:nvPr/>
        </p:nvSpPr>
        <p:spPr>
          <a:xfrm>
            <a:off x="12563905" y="2568284"/>
            <a:ext cx="2373951" cy="505871"/>
          </a:xfrm>
          <a:prstGeom prst="rect">
            <a:avLst/>
          </a:prstGeom>
        </p:spPr>
        <p:txBody>
          <a:bodyPr lIns="0" tIns="0" rIns="0" bIns="0" rtlCol="0" anchor="t">
            <a:spAutoFit/>
          </a:bodyPr>
          <a:lstStyle/>
          <a:p>
            <a:pPr algn="ctr">
              <a:lnSpc>
                <a:spcPts val="4142"/>
              </a:lnSpc>
            </a:pPr>
            <a:r>
              <a:rPr lang="en-US" sz="2958">
                <a:solidFill>
                  <a:srgbClr val="000000"/>
                </a:solidFill>
                <a:latin typeface="DM Sans 14pt"/>
                <a:ea typeface="DM Sans 14pt"/>
                <a:cs typeface="DM Sans 14pt"/>
                <a:sym typeface="DM Sans"/>
              </a:rPr>
              <a:t>$35,900</a:t>
            </a:r>
          </a:p>
        </p:txBody>
      </p:sp>
      <p:sp>
        <p:nvSpPr>
          <p:cNvPr id="15" name="TextBox 15"/>
          <p:cNvSpPr txBox="1"/>
          <p:nvPr/>
        </p:nvSpPr>
        <p:spPr>
          <a:xfrm>
            <a:off x="1530247" y="941199"/>
            <a:ext cx="17013206" cy="940308"/>
          </a:xfrm>
          <a:prstGeom prst="rect">
            <a:avLst/>
          </a:prstGeom>
        </p:spPr>
        <p:txBody>
          <a:bodyPr lIns="0" tIns="0" rIns="0" bIns="0" rtlCol="0" anchor="t">
            <a:spAutoFit/>
          </a:bodyPr>
          <a:lstStyle/>
          <a:p>
            <a:pPr algn="l">
              <a:lnSpc>
                <a:spcPts val="7235"/>
              </a:lnSpc>
            </a:pPr>
            <a:r>
              <a:rPr lang="en-US" sz="6699">
                <a:solidFill>
                  <a:srgbClr val="0577AC"/>
                </a:solidFill>
                <a:latin typeface="DM Sans 14pt"/>
                <a:ea typeface="DM Sans 14pt"/>
                <a:cs typeface="DM Sans 14pt"/>
                <a:sym typeface="DM Sans"/>
              </a:rPr>
              <a:t>PLAN FOR FY 26 &amp; 27 ONE-TIME FUNDING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0865" r="-10865"/>
            </a:stretch>
          </a:blipFill>
        </p:spPr>
        <p:txBody>
          <a:bodyPr/>
          <a:lstStyle/>
          <a:p>
            <a:endParaRPr lang="en-US"/>
          </a:p>
        </p:txBody>
      </p:sp>
      <p:grpSp>
        <p:nvGrpSpPr>
          <p:cNvPr id="3" name="Group 3"/>
          <p:cNvGrpSpPr/>
          <p:nvPr/>
        </p:nvGrpSpPr>
        <p:grpSpPr>
          <a:xfrm>
            <a:off x="0" y="-883955"/>
            <a:ext cx="20385950" cy="11170955"/>
            <a:chOff x="0" y="0"/>
            <a:chExt cx="5369139" cy="2942144"/>
          </a:xfrm>
        </p:grpSpPr>
        <p:sp>
          <p:nvSpPr>
            <p:cNvPr id="4" name="Freeform 4"/>
            <p:cNvSpPr/>
            <p:nvPr/>
          </p:nvSpPr>
          <p:spPr>
            <a:xfrm>
              <a:off x="0" y="0"/>
              <a:ext cx="5369139" cy="2942144"/>
            </a:xfrm>
            <a:custGeom>
              <a:avLst/>
              <a:gdLst/>
              <a:ahLst/>
              <a:cxnLst/>
              <a:rect l="l" t="t" r="r" b="b"/>
              <a:pathLst>
                <a:path w="5369139" h="2942144">
                  <a:moveTo>
                    <a:pt x="0" y="0"/>
                  </a:moveTo>
                  <a:lnTo>
                    <a:pt x="5369139" y="0"/>
                  </a:lnTo>
                  <a:lnTo>
                    <a:pt x="5369139" y="2942144"/>
                  </a:lnTo>
                  <a:lnTo>
                    <a:pt x="0" y="2942144"/>
                  </a:lnTo>
                  <a:close/>
                </a:path>
              </a:pathLst>
            </a:custGeom>
            <a:solidFill>
              <a:srgbClr val="2F9429">
                <a:alpha val="74902"/>
              </a:srgbClr>
            </a:solidFill>
          </p:spPr>
          <p:txBody>
            <a:bodyPr/>
            <a:lstStyle/>
            <a:p>
              <a:endParaRPr lang="en-US"/>
            </a:p>
          </p:txBody>
        </p:sp>
        <p:sp>
          <p:nvSpPr>
            <p:cNvPr id="5" name="TextBox 5"/>
            <p:cNvSpPr txBox="1"/>
            <p:nvPr/>
          </p:nvSpPr>
          <p:spPr>
            <a:xfrm>
              <a:off x="0" y="-38100"/>
              <a:ext cx="5369139" cy="2980244"/>
            </a:xfrm>
            <a:prstGeom prst="rect">
              <a:avLst/>
            </a:prstGeom>
          </p:spPr>
          <p:txBody>
            <a:bodyPr lIns="50800" tIns="50800" rIns="50800" bIns="50800" rtlCol="0" anchor="ctr"/>
            <a:lstStyle/>
            <a:p>
              <a:pPr algn="ctr">
                <a:lnSpc>
                  <a:spcPts val="2659"/>
                </a:lnSpc>
                <a:spcBef>
                  <a:spcPct val="0"/>
                </a:spcBef>
              </a:pPr>
              <a:endParaRPr/>
            </a:p>
          </p:txBody>
        </p:sp>
      </p:grpSp>
      <p:sp>
        <p:nvSpPr>
          <p:cNvPr id="6" name="AutoShape 6"/>
          <p:cNvSpPr/>
          <p:nvPr/>
        </p:nvSpPr>
        <p:spPr>
          <a:xfrm>
            <a:off x="1028700" y="9004881"/>
            <a:ext cx="16230600" cy="0"/>
          </a:xfrm>
          <a:prstGeom prst="line">
            <a:avLst/>
          </a:prstGeom>
          <a:ln w="38100" cap="flat">
            <a:solidFill>
              <a:srgbClr val="EBEBEB"/>
            </a:solidFill>
            <a:prstDash val="solid"/>
            <a:headEnd type="none" w="sm" len="sm"/>
            <a:tailEnd type="none" w="sm" len="sm"/>
          </a:ln>
        </p:spPr>
        <p:txBody>
          <a:bodyPr/>
          <a:lstStyle/>
          <a:p>
            <a:endParaRPr lang="en-US"/>
          </a:p>
        </p:txBody>
      </p:sp>
      <p:sp>
        <p:nvSpPr>
          <p:cNvPr id="7" name="TextBox 7"/>
          <p:cNvSpPr txBox="1"/>
          <p:nvPr/>
        </p:nvSpPr>
        <p:spPr>
          <a:xfrm>
            <a:off x="207482" y="2880881"/>
            <a:ext cx="17873036" cy="5073224"/>
          </a:xfrm>
          <a:prstGeom prst="rect">
            <a:avLst/>
          </a:prstGeom>
        </p:spPr>
        <p:txBody>
          <a:bodyPr lIns="0" tIns="0" rIns="0" bIns="0" rtlCol="0" anchor="t">
            <a:spAutoFit/>
          </a:bodyPr>
          <a:lstStyle/>
          <a:p>
            <a:pPr algn="ctr">
              <a:lnSpc>
                <a:spcPts val="13244"/>
              </a:lnSpc>
            </a:pPr>
            <a:r>
              <a:rPr lang="en-US" sz="12263" b="1">
                <a:solidFill>
                  <a:srgbClr val="EBEBEB"/>
                </a:solidFill>
                <a:latin typeface="DM Sans Bold"/>
                <a:ea typeface="DM Sans Bold"/>
                <a:cs typeface="DM Sans Bold"/>
                <a:sym typeface="DM Sans Bold"/>
              </a:rPr>
              <a:t>STUDENT MEDIA</a:t>
            </a:r>
          </a:p>
          <a:p>
            <a:pPr algn="ctr">
              <a:lnSpc>
                <a:spcPts val="13244"/>
              </a:lnSpc>
            </a:pPr>
            <a:r>
              <a:rPr lang="en-US" sz="12263" b="1">
                <a:solidFill>
                  <a:srgbClr val="EBEBEB"/>
                </a:solidFill>
                <a:latin typeface="DM Sans Bold"/>
                <a:ea typeface="DM Sans Bold"/>
                <a:cs typeface="DM Sans Bold"/>
                <a:sym typeface="DM Sans Bold"/>
              </a:rPr>
              <a:t>ONE TIME REQUEST</a:t>
            </a:r>
          </a:p>
          <a:p>
            <a:pPr algn="ctr">
              <a:lnSpc>
                <a:spcPts val="13244"/>
              </a:lnSpc>
            </a:pPr>
            <a:r>
              <a:rPr lang="en-US" sz="12263" b="1">
                <a:solidFill>
                  <a:srgbClr val="EBEBEB"/>
                </a:solidFill>
                <a:latin typeface="DM Sans Bold"/>
                <a:ea typeface="DM Sans Bold"/>
                <a:cs typeface="DM Sans Bold"/>
                <a:sym typeface="DM Sans Bold"/>
              </a:rPr>
              <a:t>FY 26 &amp; 27</a:t>
            </a:r>
          </a:p>
        </p:txBody>
      </p:sp>
      <p:sp>
        <p:nvSpPr>
          <p:cNvPr id="8" name="TextBox 8"/>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EBEBEB"/>
                </a:solidFill>
                <a:latin typeface="Poppins Light Bold"/>
                <a:ea typeface="Poppins Light Bold"/>
                <a:cs typeface="Poppins Light Bold"/>
                <a:sym typeface="Poppins Light Bold"/>
              </a:rPr>
              <a:t>SFAC PRESENTATION</a:t>
            </a:r>
          </a:p>
        </p:txBody>
      </p:sp>
      <p:sp>
        <p:nvSpPr>
          <p:cNvPr id="9" name="Freeform 9"/>
          <p:cNvSpPr/>
          <p:nvPr/>
        </p:nvSpPr>
        <p:spPr>
          <a:xfrm>
            <a:off x="14232232" y="-128589"/>
            <a:ext cx="4629598" cy="3482173"/>
          </a:xfrm>
          <a:custGeom>
            <a:avLst/>
            <a:gdLst/>
            <a:ahLst/>
            <a:cxnLst/>
            <a:rect l="l" t="t" r="r" b="b"/>
            <a:pathLst>
              <a:path w="4629598" h="3482173">
                <a:moveTo>
                  <a:pt x="0" y="0"/>
                </a:moveTo>
                <a:lnTo>
                  <a:pt x="4629598" y="0"/>
                </a:lnTo>
                <a:lnTo>
                  <a:pt x="4629598" y="3482173"/>
                </a:lnTo>
                <a:lnTo>
                  <a:pt x="0" y="3482173"/>
                </a:lnTo>
                <a:lnTo>
                  <a:pt x="0" y="0"/>
                </a:lnTo>
                <a:close/>
              </a:path>
            </a:pathLst>
          </a:custGeom>
          <a:blipFill>
            <a:blip r:embed="rId3"/>
            <a:stretch>
              <a:fillRect l="-23046" r="-57470"/>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43483"/>
            <a:ext cx="11964880" cy="1461639"/>
            <a:chOff x="0" y="0"/>
            <a:chExt cx="3151244" cy="384958"/>
          </a:xfrm>
        </p:grpSpPr>
        <p:sp>
          <p:nvSpPr>
            <p:cNvPr id="3" name="Freeform 3"/>
            <p:cNvSpPr/>
            <p:nvPr/>
          </p:nvSpPr>
          <p:spPr>
            <a:xfrm>
              <a:off x="0" y="0"/>
              <a:ext cx="3151244" cy="384958"/>
            </a:xfrm>
            <a:custGeom>
              <a:avLst/>
              <a:gdLst/>
              <a:ahLst/>
              <a:cxnLst/>
              <a:rect l="l" t="t" r="r" b="b"/>
              <a:pathLst>
                <a:path w="3151244" h="384958">
                  <a:moveTo>
                    <a:pt x="0" y="0"/>
                  </a:moveTo>
                  <a:lnTo>
                    <a:pt x="3151244" y="0"/>
                  </a:lnTo>
                  <a:lnTo>
                    <a:pt x="3151244" y="384958"/>
                  </a:lnTo>
                  <a:lnTo>
                    <a:pt x="0" y="384958"/>
                  </a:lnTo>
                  <a:close/>
                </a:path>
              </a:pathLst>
            </a:custGeom>
            <a:solidFill>
              <a:srgbClr val="F6F6F6"/>
            </a:solidFill>
          </p:spPr>
          <p:txBody>
            <a:bodyPr/>
            <a:lstStyle/>
            <a:p>
              <a:endParaRPr lang="en-US"/>
            </a:p>
          </p:txBody>
        </p:sp>
        <p:sp>
          <p:nvSpPr>
            <p:cNvPr id="4" name="TextBox 4"/>
            <p:cNvSpPr txBox="1"/>
            <p:nvPr/>
          </p:nvSpPr>
          <p:spPr>
            <a:xfrm>
              <a:off x="0" y="-38100"/>
              <a:ext cx="3151244" cy="423058"/>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028700" y="9004881"/>
            <a:ext cx="16230600" cy="0"/>
          </a:xfrm>
          <a:prstGeom prst="line">
            <a:avLst/>
          </a:prstGeom>
          <a:ln w="38100" cap="flat">
            <a:solidFill>
              <a:srgbClr val="06094B"/>
            </a:solidFill>
            <a:prstDash val="solid"/>
            <a:headEnd type="none" w="sm" len="sm"/>
            <a:tailEnd type="none" w="sm" len="sm"/>
          </a:ln>
        </p:spPr>
        <p:txBody>
          <a:bodyPr/>
          <a:lstStyle/>
          <a:p>
            <a:endParaRPr lang="en-US"/>
          </a:p>
        </p:txBody>
      </p:sp>
      <p:sp>
        <p:nvSpPr>
          <p:cNvPr id="6" name="AutoShape 6"/>
          <p:cNvSpPr/>
          <p:nvPr/>
        </p:nvSpPr>
        <p:spPr>
          <a:xfrm flipV="1">
            <a:off x="10207055" y="643483"/>
            <a:ext cx="0" cy="1461639"/>
          </a:xfrm>
          <a:prstGeom prst="line">
            <a:avLst/>
          </a:prstGeom>
          <a:ln w="19050" cap="flat">
            <a:solidFill>
              <a:srgbClr val="8CBFD8"/>
            </a:solidFill>
            <a:prstDash val="solid"/>
            <a:headEnd type="none" w="sm" len="sm"/>
            <a:tailEnd type="none" w="sm" len="sm"/>
          </a:ln>
        </p:spPr>
        <p:txBody>
          <a:bodyPr/>
          <a:lstStyle/>
          <a:p>
            <a:endParaRPr lang="en-US"/>
          </a:p>
        </p:txBody>
      </p:sp>
      <p:grpSp>
        <p:nvGrpSpPr>
          <p:cNvPr id="7" name="Group 7"/>
          <p:cNvGrpSpPr/>
          <p:nvPr/>
        </p:nvGrpSpPr>
        <p:grpSpPr>
          <a:xfrm>
            <a:off x="16367262" y="8239110"/>
            <a:ext cx="1327009" cy="1327009"/>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6094B"/>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28700" y="2509514"/>
            <a:ext cx="14815091" cy="1302760"/>
            <a:chOff x="0" y="0"/>
            <a:chExt cx="3901917" cy="343114"/>
          </a:xfrm>
        </p:grpSpPr>
        <p:sp>
          <p:nvSpPr>
            <p:cNvPr id="11" name="Freeform 11"/>
            <p:cNvSpPr/>
            <p:nvPr/>
          </p:nvSpPr>
          <p:spPr>
            <a:xfrm>
              <a:off x="0" y="0"/>
              <a:ext cx="3901917" cy="343114"/>
            </a:xfrm>
            <a:custGeom>
              <a:avLst/>
              <a:gdLst/>
              <a:ahLst/>
              <a:cxnLst/>
              <a:rect l="l" t="t" r="r" b="b"/>
              <a:pathLst>
                <a:path w="3901917" h="343114">
                  <a:moveTo>
                    <a:pt x="0" y="0"/>
                  </a:moveTo>
                  <a:lnTo>
                    <a:pt x="3901917" y="0"/>
                  </a:lnTo>
                  <a:lnTo>
                    <a:pt x="3901917" y="343114"/>
                  </a:lnTo>
                  <a:lnTo>
                    <a:pt x="0" y="343114"/>
                  </a:lnTo>
                  <a:close/>
                </a:path>
              </a:pathLst>
            </a:custGeom>
            <a:solidFill>
              <a:srgbClr val="8CBFD8"/>
            </a:solidFill>
          </p:spPr>
          <p:txBody>
            <a:bodyPr/>
            <a:lstStyle/>
            <a:p>
              <a:endParaRPr lang="en-US"/>
            </a:p>
          </p:txBody>
        </p:sp>
        <p:sp>
          <p:nvSpPr>
            <p:cNvPr id="12" name="TextBox 12"/>
            <p:cNvSpPr txBox="1"/>
            <p:nvPr/>
          </p:nvSpPr>
          <p:spPr>
            <a:xfrm>
              <a:off x="0" y="-38100"/>
              <a:ext cx="3901917" cy="381214"/>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028700" y="4328409"/>
            <a:ext cx="17056207" cy="1568631"/>
            <a:chOff x="0" y="0"/>
            <a:chExt cx="4492170" cy="413137"/>
          </a:xfrm>
        </p:grpSpPr>
        <p:sp>
          <p:nvSpPr>
            <p:cNvPr id="14" name="Freeform 14"/>
            <p:cNvSpPr/>
            <p:nvPr/>
          </p:nvSpPr>
          <p:spPr>
            <a:xfrm>
              <a:off x="0" y="0"/>
              <a:ext cx="4492170" cy="413137"/>
            </a:xfrm>
            <a:custGeom>
              <a:avLst/>
              <a:gdLst/>
              <a:ahLst/>
              <a:cxnLst/>
              <a:rect l="l" t="t" r="r" b="b"/>
              <a:pathLst>
                <a:path w="4492170" h="413137">
                  <a:moveTo>
                    <a:pt x="0" y="0"/>
                  </a:moveTo>
                  <a:lnTo>
                    <a:pt x="4492170" y="0"/>
                  </a:lnTo>
                  <a:lnTo>
                    <a:pt x="4492170" y="413137"/>
                  </a:lnTo>
                  <a:lnTo>
                    <a:pt x="0" y="413137"/>
                  </a:lnTo>
                  <a:close/>
                </a:path>
              </a:pathLst>
            </a:custGeom>
            <a:solidFill>
              <a:srgbClr val="8CBFD8"/>
            </a:solidFill>
          </p:spPr>
          <p:txBody>
            <a:bodyPr/>
            <a:lstStyle/>
            <a:p>
              <a:endParaRPr lang="en-US"/>
            </a:p>
          </p:txBody>
        </p:sp>
        <p:sp>
          <p:nvSpPr>
            <p:cNvPr id="15" name="TextBox 15"/>
            <p:cNvSpPr txBox="1"/>
            <p:nvPr/>
          </p:nvSpPr>
          <p:spPr>
            <a:xfrm>
              <a:off x="0" y="-38100"/>
              <a:ext cx="4492170" cy="451237"/>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028700" y="6413176"/>
            <a:ext cx="14991728" cy="1646782"/>
            <a:chOff x="0" y="0"/>
            <a:chExt cx="3948439" cy="433720"/>
          </a:xfrm>
        </p:grpSpPr>
        <p:sp>
          <p:nvSpPr>
            <p:cNvPr id="17" name="Freeform 17"/>
            <p:cNvSpPr/>
            <p:nvPr/>
          </p:nvSpPr>
          <p:spPr>
            <a:xfrm>
              <a:off x="0" y="0"/>
              <a:ext cx="3948438" cy="433720"/>
            </a:xfrm>
            <a:custGeom>
              <a:avLst/>
              <a:gdLst/>
              <a:ahLst/>
              <a:cxnLst/>
              <a:rect l="l" t="t" r="r" b="b"/>
              <a:pathLst>
                <a:path w="3948438" h="433720">
                  <a:moveTo>
                    <a:pt x="0" y="0"/>
                  </a:moveTo>
                  <a:lnTo>
                    <a:pt x="3948438" y="0"/>
                  </a:lnTo>
                  <a:lnTo>
                    <a:pt x="3948438" y="433720"/>
                  </a:lnTo>
                  <a:lnTo>
                    <a:pt x="0" y="433720"/>
                  </a:lnTo>
                  <a:close/>
                </a:path>
              </a:pathLst>
            </a:custGeom>
            <a:solidFill>
              <a:srgbClr val="8CBFD8"/>
            </a:solidFill>
          </p:spPr>
          <p:txBody>
            <a:bodyPr/>
            <a:lstStyle/>
            <a:p>
              <a:endParaRPr lang="en-US"/>
            </a:p>
          </p:txBody>
        </p:sp>
        <p:sp>
          <p:nvSpPr>
            <p:cNvPr id="18" name="TextBox 18"/>
            <p:cNvSpPr txBox="1"/>
            <p:nvPr/>
          </p:nvSpPr>
          <p:spPr>
            <a:xfrm>
              <a:off x="0" y="-38100"/>
              <a:ext cx="3948439" cy="47182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3577635" y="2057790"/>
            <a:ext cx="3038795" cy="2042312"/>
          </a:xfrm>
          <a:custGeom>
            <a:avLst/>
            <a:gdLst/>
            <a:ahLst/>
            <a:cxnLst/>
            <a:rect l="l" t="t" r="r" b="b"/>
            <a:pathLst>
              <a:path w="3038795" h="2042312">
                <a:moveTo>
                  <a:pt x="0" y="0"/>
                </a:moveTo>
                <a:lnTo>
                  <a:pt x="3038795" y="0"/>
                </a:lnTo>
                <a:lnTo>
                  <a:pt x="3038795" y="2042313"/>
                </a:lnTo>
                <a:lnTo>
                  <a:pt x="0" y="2042313"/>
                </a:lnTo>
                <a:lnTo>
                  <a:pt x="0" y="0"/>
                </a:lnTo>
                <a:close/>
              </a:path>
            </a:pathLst>
          </a:custGeom>
          <a:blipFill>
            <a:blip r:embed="rId3"/>
            <a:stretch>
              <a:fillRect t="-9389" b="-6296"/>
            </a:stretch>
          </a:blipFill>
          <a:ln w="38100" cap="sq">
            <a:solidFill>
              <a:srgbClr val="000000"/>
            </a:solidFill>
            <a:prstDash val="solid"/>
            <a:miter/>
          </a:ln>
        </p:spPr>
        <p:txBody>
          <a:bodyPr/>
          <a:lstStyle/>
          <a:p>
            <a:endParaRPr lang="en-US"/>
          </a:p>
        </p:txBody>
      </p:sp>
      <p:sp>
        <p:nvSpPr>
          <p:cNvPr id="20" name="Freeform 20"/>
          <p:cNvSpPr/>
          <p:nvPr/>
        </p:nvSpPr>
        <p:spPr>
          <a:xfrm>
            <a:off x="1028700" y="4124418"/>
            <a:ext cx="2904500" cy="1936333"/>
          </a:xfrm>
          <a:custGeom>
            <a:avLst/>
            <a:gdLst/>
            <a:ahLst/>
            <a:cxnLst/>
            <a:rect l="l" t="t" r="r" b="b"/>
            <a:pathLst>
              <a:path w="2904500" h="1936333">
                <a:moveTo>
                  <a:pt x="0" y="0"/>
                </a:moveTo>
                <a:lnTo>
                  <a:pt x="2904500" y="0"/>
                </a:lnTo>
                <a:lnTo>
                  <a:pt x="2904500" y="1936333"/>
                </a:lnTo>
                <a:lnTo>
                  <a:pt x="0" y="1936333"/>
                </a:lnTo>
                <a:lnTo>
                  <a:pt x="0" y="0"/>
                </a:lnTo>
                <a:close/>
              </a:path>
            </a:pathLst>
          </a:custGeom>
          <a:blipFill>
            <a:blip r:embed="rId4"/>
            <a:stretch>
              <a:fillRect/>
            </a:stretch>
          </a:blipFill>
          <a:ln w="38100" cap="sq">
            <a:solidFill>
              <a:srgbClr val="000000"/>
            </a:solidFill>
            <a:prstDash val="solid"/>
            <a:miter/>
          </a:ln>
        </p:spPr>
        <p:txBody>
          <a:bodyPr/>
          <a:lstStyle/>
          <a:p>
            <a:endParaRPr lang="en-US"/>
          </a:p>
        </p:txBody>
      </p:sp>
      <p:sp>
        <p:nvSpPr>
          <p:cNvPr id="21" name="Freeform 21"/>
          <p:cNvSpPr/>
          <p:nvPr/>
        </p:nvSpPr>
        <p:spPr>
          <a:xfrm>
            <a:off x="13136759" y="6148099"/>
            <a:ext cx="3038795" cy="2279096"/>
          </a:xfrm>
          <a:custGeom>
            <a:avLst/>
            <a:gdLst/>
            <a:ahLst/>
            <a:cxnLst/>
            <a:rect l="l" t="t" r="r" b="b"/>
            <a:pathLst>
              <a:path w="3038795" h="2279096">
                <a:moveTo>
                  <a:pt x="0" y="0"/>
                </a:moveTo>
                <a:lnTo>
                  <a:pt x="3038795" y="0"/>
                </a:lnTo>
                <a:lnTo>
                  <a:pt x="3038795" y="2279096"/>
                </a:lnTo>
                <a:lnTo>
                  <a:pt x="0" y="2279096"/>
                </a:lnTo>
                <a:lnTo>
                  <a:pt x="0" y="0"/>
                </a:lnTo>
                <a:close/>
              </a:path>
            </a:pathLst>
          </a:custGeom>
          <a:blipFill>
            <a:blip r:embed="rId5"/>
            <a:stretch>
              <a:fillRect/>
            </a:stretch>
          </a:blipFill>
          <a:ln w="38100" cap="sq">
            <a:solidFill>
              <a:srgbClr val="000000"/>
            </a:solidFill>
            <a:prstDash val="solid"/>
            <a:miter/>
          </a:ln>
        </p:spPr>
        <p:txBody>
          <a:bodyPr/>
          <a:lstStyle/>
          <a:p>
            <a:endParaRPr lang="en-US"/>
          </a:p>
        </p:txBody>
      </p:sp>
      <p:sp>
        <p:nvSpPr>
          <p:cNvPr id="22" name="TextBox 22"/>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06094B"/>
                </a:solidFill>
                <a:latin typeface="IBM Plex Mono"/>
                <a:ea typeface="IBM Plex Mono"/>
                <a:cs typeface="IBM Plex Mono"/>
                <a:sym typeface="IBM Plex Mono"/>
              </a:rPr>
              <a:t>SFAC PRESENTATION</a:t>
            </a:r>
          </a:p>
        </p:txBody>
      </p:sp>
      <p:sp>
        <p:nvSpPr>
          <p:cNvPr id="23" name="TextBox 23"/>
          <p:cNvSpPr txBox="1"/>
          <p:nvPr/>
        </p:nvSpPr>
        <p:spPr>
          <a:xfrm>
            <a:off x="2414773" y="1093625"/>
            <a:ext cx="6729227" cy="505871"/>
          </a:xfrm>
          <a:prstGeom prst="rect">
            <a:avLst/>
          </a:prstGeom>
        </p:spPr>
        <p:txBody>
          <a:bodyPr lIns="0" tIns="0" rIns="0" bIns="0" rtlCol="0" anchor="t">
            <a:spAutoFit/>
          </a:bodyPr>
          <a:lstStyle/>
          <a:p>
            <a:pPr algn="ctr">
              <a:lnSpc>
                <a:spcPts val="4142"/>
              </a:lnSpc>
            </a:pPr>
            <a:r>
              <a:rPr lang="en-US" sz="2958" b="1">
                <a:solidFill>
                  <a:srgbClr val="000000"/>
                </a:solidFill>
                <a:latin typeface="DM Sans Bold"/>
                <a:ea typeface="DM Sans Bold"/>
                <a:cs typeface="DM Sans Bold"/>
                <a:sym typeface="DM Sans Bold"/>
              </a:rPr>
              <a:t>Student Media One Time Ask - FY26</a:t>
            </a:r>
          </a:p>
        </p:txBody>
      </p:sp>
      <p:sp>
        <p:nvSpPr>
          <p:cNvPr id="24" name="TextBox 24"/>
          <p:cNvSpPr txBox="1"/>
          <p:nvPr/>
        </p:nvSpPr>
        <p:spPr>
          <a:xfrm>
            <a:off x="10431045" y="1093625"/>
            <a:ext cx="2373951" cy="505871"/>
          </a:xfrm>
          <a:prstGeom prst="rect">
            <a:avLst/>
          </a:prstGeom>
        </p:spPr>
        <p:txBody>
          <a:bodyPr lIns="0" tIns="0" rIns="0" bIns="0" rtlCol="0" anchor="t">
            <a:spAutoFit/>
          </a:bodyPr>
          <a:lstStyle/>
          <a:p>
            <a:pPr algn="ctr">
              <a:lnSpc>
                <a:spcPts val="4142"/>
              </a:lnSpc>
            </a:pPr>
            <a:r>
              <a:rPr lang="en-US" sz="2958" b="1">
                <a:solidFill>
                  <a:srgbClr val="000000"/>
                </a:solidFill>
                <a:latin typeface="DM Sans Bold"/>
                <a:ea typeface="DM Sans Bold"/>
                <a:cs typeface="DM Sans Bold"/>
                <a:sym typeface="DM Sans Bold"/>
              </a:rPr>
              <a:t>$8,200</a:t>
            </a:r>
          </a:p>
        </p:txBody>
      </p:sp>
      <p:sp>
        <p:nvSpPr>
          <p:cNvPr id="25" name="TextBox 25"/>
          <p:cNvSpPr txBox="1"/>
          <p:nvPr/>
        </p:nvSpPr>
        <p:spPr>
          <a:xfrm>
            <a:off x="468713" y="2772884"/>
            <a:ext cx="9025154" cy="646684"/>
          </a:xfrm>
          <a:prstGeom prst="rect">
            <a:avLst/>
          </a:prstGeom>
        </p:spPr>
        <p:txBody>
          <a:bodyPr lIns="0" tIns="0" rIns="0" bIns="0" rtlCol="0" anchor="t">
            <a:spAutoFit/>
          </a:bodyPr>
          <a:lstStyle/>
          <a:p>
            <a:pPr algn="ctr">
              <a:lnSpc>
                <a:spcPts val="5305"/>
              </a:lnSpc>
            </a:pPr>
            <a:r>
              <a:rPr lang="en-US" sz="3789">
                <a:solidFill>
                  <a:srgbClr val="000000"/>
                </a:solidFill>
                <a:latin typeface="Poppins Light Bold"/>
                <a:ea typeface="Poppins Light Bold"/>
                <a:cs typeface="Poppins Light Bold"/>
                <a:sym typeface="Poppins Light Bold"/>
              </a:rPr>
              <a:t>Podcasting Equipment: $2,700</a:t>
            </a:r>
          </a:p>
        </p:txBody>
      </p:sp>
      <p:sp>
        <p:nvSpPr>
          <p:cNvPr id="26" name="TextBox 26"/>
          <p:cNvSpPr txBox="1"/>
          <p:nvPr/>
        </p:nvSpPr>
        <p:spPr>
          <a:xfrm>
            <a:off x="15843791" y="8611579"/>
            <a:ext cx="2373951" cy="515396"/>
          </a:xfrm>
          <a:prstGeom prst="rect">
            <a:avLst/>
          </a:prstGeom>
        </p:spPr>
        <p:txBody>
          <a:bodyPr lIns="0" tIns="0" rIns="0" bIns="0" rtlCol="0" anchor="t">
            <a:spAutoFit/>
          </a:bodyPr>
          <a:lstStyle/>
          <a:p>
            <a:pPr algn="ctr">
              <a:lnSpc>
                <a:spcPts val="4142"/>
              </a:lnSpc>
            </a:pPr>
            <a:r>
              <a:rPr lang="en-US" sz="2958">
                <a:solidFill>
                  <a:srgbClr val="FFFFFF"/>
                </a:solidFill>
                <a:latin typeface="Poppins Bold"/>
                <a:ea typeface="Poppins Bold"/>
                <a:cs typeface="Poppins Bold"/>
                <a:sym typeface="Poppins Bold"/>
              </a:rPr>
              <a:t>FY26</a:t>
            </a:r>
          </a:p>
        </p:txBody>
      </p:sp>
      <p:sp>
        <p:nvSpPr>
          <p:cNvPr id="27" name="TextBox 27"/>
          <p:cNvSpPr txBox="1"/>
          <p:nvPr/>
        </p:nvSpPr>
        <p:spPr>
          <a:xfrm>
            <a:off x="4175742" y="4391235"/>
            <a:ext cx="15338562" cy="1313434"/>
          </a:xfrm>
          <a:prstGeom prst="rect">
            <a:avLst/>
          </a:prstGeom>
        </p:spPr>
        <p:txBody>
          <a:bodyPr lIns="0" tIns="0" rIns="0" bIns="0" rtlCol="0" anchor="t">
            <a:spAutoFit/>
          </a:bodyPr>
          <a:lstStyle/>
          <a:p>
            <a:pPr algn="l">
              <a:lnSpc>
                <a:spcPts val="5305"/>
              </a:lnSpc>
            </a:pPr>
            <a:r>
              <a:rPr lang="en-US" sz="3789">
                <a:solidFill>
                  <a:srgbClr val="000000"/>
                </a:solidFill>
                <a:latin typeface="Poppins Light Bold"/>
                <a:ea typeface="Poppins Light Bold"/>
                <a:cs typeface="Poppins Light Bold"/>
                <a:sym typeface="Poppins Light Bold"/>
              </a:rPr>
              <a:t>Two Outreach Student Contractors tasked with building internal/external connections : $3,500</a:t>
            </a:r>
          </a:p>
        </p:txBody>
      </p:sp>
      <p:sp>
        <p:nvSpPr>
          <p:cNvPr id="28" name="TextBox 28"/>
          <p:cNvSpPr txBox="1"/>
          <p:nvPr/>
        </p:nvSpPr>
        <p:spPr>
          <a:xfrm>
            <a:off x="1181464" y="6519906"/>
            <a:ext cx="13915568" cy="1313434"/>
          </a:xfrm>
          <a:prstGeom prst="rect">
            <a:avLst/>
          </a:prstGeom>
        </p:spPr>
        <p:txBody>
          <a:bodyPr lIns="0" tIns="0" rIns="0" bIns="0" rtlCol="0" anchor="t">
            <a:spAutoFit/>
          </a:bodyPr>
          <a:lstStyle/>
          <a:p>
            <a:pPr algn="l">
              <a:lnSpc>
                <a:spcPts val="5305"/>
              </a:lnSpc>
            </a:pPr>
            <a:r>
              <a:rPr lang="en-US" sz="3789">
                <a:solidFill>
                  <a:srgbClr val="000000"/>
                </a:solidFill>
                <a:latin typeface="Poppins Light Bold"/>
                <a:ea typeface="Poppins Light Bold"/>
                <a:cs typeface="Poppins Light Bold"/>
                <a:sym typeface="Poppins Light Bold"/>
              </a:rPr>
              <a:t>Signal Promotional Items for tabling and campus/community outreach events: $2,000</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grpSp>
        <p:nvGrpSpPr>
          <p:cNvPr id="2" name="Group 2"/>
          <p:cNvGrpSpPr/>
          <p:nvPr/>
        </p:nvGrpSpPr>
        <p:grpSpPr>
          <a:xfrm>
            <a:off x="1028700" y="643483"/>
            <a:ext cx="11964880" cy="1461639"/>
            <a:chOff x="0" y="0"/>
            <a:chExt cx="3151244" cy="384958"/>
          </a:xfrm>
        </p:grpSpPr>
        <p:sp>
          <p:nvSpPr>
            <p:cNvPr id="3" name="Freeform 3"/>
            <p:cNvSpPr/>
            <p:nvPr/>
          </p:nvSpPr>
          <p:spPr>
            <a:xfrm>
              <a:off x="0" y="0"/>
              <a:ext cx="3151244" cy="384958"/>
            </a:xfrm>
            <a:custGeom>
              <a:avLst/>
              <a:gdLst/>
              <a:ahLst/>
              <a:cxnLst/>
              <a:rect l="l" t="t" r="r" b="b"/>
              <a:pathLst>
                <a:path w="3151244" h="384958">
                  <a:moveTo>
                    <a:pt x="0" y="0"/>
                  </a:moveTo>
                  <a:lnTo>
                    <a:pt x="3151244" y="0"/>
                  </a:lnTo>
                  <a:lnTo>
                    <a:pt x="3151244" y="384958"/>
                  </a:lnTo>
                  <a:lnTo>
                    <a:pt x="0" y="384958"/>
                  </a:lnTo>
                  <a:close/>
                </a:path>
              </a:pathLst>
            </a:custGeom>
            <a:solidFill>
              <a:srgbClr val="F6F6F6"/>
            </a:solidFill>
          </p:spPr>
          <p:txBody>
            <a:bodyPr/>
            <a:lstStyle/>
            <a:p>
              <a:endParaRPr lang="en-US"/>
            </a:p>
          </p:txBody>
        </p:sp>
        <p:sp>
          <p:nvSpPr>
            <p:cNvPr id="4" name="TextBox 4"/>
            <p:cNvSpPr txBox="1"/>
            <p:nvPr/>
          </p:nvSpPr>
          <p:spPr>
            <a:xfrm>
              <a:off x="0" y="-38100"/>
              <a:ext cx="3151244" cy="423058"/>
            </a:xfrm>
            <a:prstGeom prst="rect">
              <a:avLst/>
            </a:prstGeom>
          </p:spPr>
          <p:txBody>
            <a:bodyPr lIns="50800" tIns="50800" rIns="50800" bIns="50800" rtlCol="0" anchor="ctr"/>
            <a:lstStyle/>
            <a:p>
              <a:pPr algn="ctr">
                <a:lnSpc>
                  <a:spcPts val="2659"/>
                </a:lnSpc>
              </a:pPr>
              <a:endParaRPr/>
            </a:p>
          </p:txBody>
        </p:sp>
      </p:grpSp>
      <p:sp>
        <p:nvSpPr>
          <p:cNvPr id="5" name="AutoShape 5"/>
          <p:cNvSpPr/>
          <p:nvPr/>
        </p:nvSpPr>
        <p:spPr>
          <a:xfrm>
            <a:off x="1028700" y="9004881"/>
            <a:ext cx="16230600" cy="0"/>
          </a:xfrm>
          <a:prstGeom prst="line">
            <a:avLst/>
          </a:prstGeom>
          <a:ln w="38100" cap="flat">
            <a:solidFill>
              <a:srgbClr val="06094B"/>
            </a:solidFill>
            <a:prstDash val="solid"/>
            <a:headEnd type="none" w="sm" len="sm"/>
            <a:tailEnd type="none" w="sm" len="sm"/>
          </a:ln>
        </p:spPr>
        <p:txBody>
          <a:bodyPr/>
          <a:lstStyle/>
          <a:p>
            <a:endParaRPr lang="en-US"/>
          </a:p>
        </p:txBody>
      </p:sp>
      <p:sp>
        <p:nvSpPr>
          <p:cNvPr id="6" name="AutoShape 6"/>
          <p:cNvSpPr/>
          <p:nvPr/>
        </p:nvSpPr>
        <p:spPr>
          <a:xfrm flipV="1">
            <a:off x="10207055" y="643483"/>
            <a:ext cx="0" cy="1461639"/>
          </a:xfrm>
          <a:prstGeom prst="line">
            <a:avLst/>
          </a:prstGeom>
          <a:ln w="19050" cap="flat">
            <a:solidFill>
              <a:srgbClr val="8CBFD8"/>
            </a:solidFill>
            <a:prstDash val="solid"/>
            <a:headEnd type="none" w="sm" len="sm"/>
            <a:tailEnd type="none" w="sm" len="sm"/>
          </a:ln>
        </p:spPr>
        <p:txBody>
          <a:bodyPr/>
          <a:lstStyle/>
          <a:p>
            <a:endParaRPr lang="en-US"/>
          </a:p>
        </p:txBody>
      </p:sp>
      <p:grpSp>
        <p:nvGrpSpPr>
          <p:cNvPr id="7" name="Group 7"/>
          <p:cNvGrpSpPr/>
          <p:nvPr/>
        </p:nvGrpSpPr>
        <p:grpSpPr>
          <a:xfrm>
            <a:off x="16367262" y="8239110"/>
            <a:ext cx="1327009" cy="1327009"/>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6094B"/>
            </a:solidFill>
          </p:spPr>
          <p:txBody>
            <a:bodyPr/>
            <a:lstStyle/>
            <a:p>
              <a:endParaRPr lang="en-US"/>
            </a:p>
          </p:txBody>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28700" y="2423092"/>
            <a:ext cx="4660002" cy="3087184"/>
            <a:chOff x="0" y="0"/>
            <a:chExt cx="1227326" cy="813086"/>
          </a:xfrm>
        </p:grpSpPr>
        <p:sp>
          <p:nvSpPr>
            <p:cNvPr id="11" name="Freeform 11"/>
            <p:cNvSpPr/>
            <p:nvPr/>
          </p:nvSpPr>
          <p:spPr>
            <a:xfrm>
              <a:off x="0" y="0"/>
              <a:ext cx="1227326" cy="813086"/>
            </a:xfrm>
            <a:custGeom>
              <a:avLst/>
              <a:gdLst/>
              <a:ahLst/>
              <a:cxnLst/>
              <a:rect l="l" t="t" r="r" b="b"/>
              <a:pathLst>
                <a:path w="1227326" h="813086">
                  <a:moveTo>
                    <a:pt x="0" y="0"/>
                  </a:moveTo>
                  <a:lnTo>
                    <a:pt x="1227326" y="0"/>
                  </a:lnTo>
                  <a:lnTo>
                    <a:pt x="1227326" y="813086"/>
                  </a:lnTo>
                  <a:lnTo>
                    <a:pt x="0" y="813086"/>
                  </a:lnTo>
                  <a:close/>
                </a:path>
              </a:pathLst>
            </a:custGeom>
            <a:solidFill>
              <a:srgbClr val="96DFB6"/>
            </a:solidFill>
          </p:spPr>
          <p:txBody>
            <a:bodyPr/>
            <a:lstStyle/>
            <a:p>
              <a:endParaRPr lang="en-US"/>
            </a:p>
          </p:txBody>
        </p:sp>
        <p:sp>
          <p:nvSpPr>
            <p:cNvPr id="12" name="TextBox 12"/>
            <p:cNvSpPr txBox="1"/>
            <p:nvPr/>
          </p:nvSpPr>
          <p:spPr>
            <a:xfrm>
              <a:off x="0" y="-38100"/>
              <a:ext cx="1227326" cy="851186"/>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958018" y="2423092"/>
            <a:ext cx="4660002" cy="3087184"/>
            <a:chOff x="0" y="0"/>
            <a:chExt cx="1227326" cy="813086"/>
          </a:xfrm>
        </p:grpSpPr>
        <p:sp>
          <p:nvSpPr>
            <p:cNvPr id="14" name="Freeform 14"/>
            <p:cNvSpPr/>
            <p:nvPr/>
          </p:nvSpPr>
          <p:spPr>
            <a:xfrm>
              <a:off x="0" y="0"/>
              <a:ext cx="1227326" cy="813086"/>
            </a:xfrm>
            <a:custGeom>
              <a:avLst/>
              <a:gdLst/>
              <a:ahLst/>
              <a:cxnLst/>
              <a:rect l="l" t="t" r="r" b="b"/>
              <a:pathLst>
                <a:path w="1227326" h="813086">
                  <a:moveTo>
                    <a:pt x="0" y="0"/>
                  </a:moveTo>
                  <a:lnTo>
                    <a:pt x="1227326" y="0"/>
                  </a:lnTo>
                  <a:lnTo>
                    <a:pt x="1227326" y="813086"/>
                  </a:lnTo>
                  <a:lnTo>
                    <a:pt x="0" y="813086"/>
                  </a:lnTo>
                  <a:close/>
                </a:path>
              </a:pathLst>
            </a:custGeom>
            <a:solidFill>
              <a:srgbClr val="96DFB6"/>
            </a:solidFill>
          </p:spPr>
          <p:txBody>
            <a:bodyPr/>
            <a:lstStyle/>
            <a:p>
              <a:endParaRPr lang="en-US"/>
            </a:p>
          </p:txBody>
        </p:sp>
        <p:sp>
          <p:nvSpPr>
            <p:cNvPr id="15" name="TextBox 15"/>
            <p:cNvSpPr txBox="1"/>
            <p:nvPr/>
          </p:nvSpPr>
          <p:spPr>
            <a:xfrm>
              <a:off x="0" y="-38100"/>
              <a:ext cx="1227326" cy="851186"/>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3034269" y="2423092"/>
            <a:ext cx="4660002" cy="3087184"/>
            <a:chOff x="0" y="0"/>
            <a:chExt cx="1227326" cy="813086"/>
          </a:xfrm>
        </p:grpSpPr>
        <p:sp>
          <p:nvSpPr>
            <p:cNvPr id="17" name="Freeform 17"/>
            <p:cNvSpPr/>
            <p:nvPr/>
          </p:nvSpPr>
          <p:spPr>
            <a:xfrm>
              <a:off x="0" y="0"/>
              <a:ext cx="1227326" cy="813086"/>
            </a:xfrm>
            <a:custGeom>
              <a:avLst/>
              <a:gdLst/>
              <a:ahLst/>
              <a:cxnLst/>
              <a:rect l="l" t="t" r="r" b="b"/>
              <a:pathLst>
                <a:path w="1227326" h="813086">
                  <a:moveTo>
                    <a:pt x="0" y="0"/>
                  </a:moveTo>
                  <a:lnTo>
                    <a:pt x="1227326" y="0"/>
                  </a:lnTo>
                  <a:lnTo>
                    <a:pt x="1227326" y="813086"/>
                  </a:lnTo>
                  <a:lnTo>
                    <a:pt x="0" y="813086"/>
                  </a:lnTo>
                  <a:close/>
                </a:path>
              </a:pathLst>
            </a:custGeom>
            <a:solidFill>
              <a:srgbClr val="96DFB6"/>
            </a:solidFill>
          </p:spPr>
          <p:txBody>
            <a:bodyPr/>
            <a:lstStyle/>
            <a:p>
              <a:endParaRPr lang="en-US"/>
            </a:p>
          </p:txBody>
        </p:sp>
        <p:sp>
          <p:nvSpPr>
            <p:cNvPr id="18" name="TextBox 18"/>
            <p:cNvSpPr txBox="1"/>
            <p:nvPr/>
          </p:nvSpPr>
          <p:spPr>
            <a:xfrm>
              <a:off x="0" y="-38100"/>
              <a:ext cx="1227326" cy="851186"/>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3858733" y="5713987"/>
            <a:ext cx="4660002" cy="3087184"/>
            <a:chOff x="0" y="0"/>
            <a:chExt cx="1227326" cy="813086"/>
          </a:xfrm>
        </p:grpSpPr>
        <p:sp>
          <p:nvSpPr>
            <p:cNvPr id="20" name="Freeform 20"/>
            <p:cNvSpPr/>
            <p:nvPr/>
          </p:nvSpPr>
          <p:spPr>
            <a:xfrm>
              <a:off x="0" y="0"/>
              <a:ext cx="1227326" cy="813086"/>
            </a:xfrm>
            <a:custGeom>
              <a:avLst/>
              <a:gdLst/>
              <a:ahLst/>
              <a:cxnLst/>
              <a:rect l="l" t="t" r="r" b="b"/>
              <a:pathLst>
                <a:path w="1227326" h="813086">
                  <a:moveTo>
                    <a:pt x="0" y="0"/>
                  </a:moveTo>
                  <a:lnTo>
                    <a:pt x="1227326" y="0"/>
                  </a:lnTo>
                  <a:lnTo>
                    <a:pt x="1227326" y="813086"/>
                  </a:lnTo>
                  <a:lnTo>
                    <a:pt x="0" y="813086"/>
                  </a:lnTo>
                  <a:close/>
                </a:path>
              </a:pathLst>
            </a:custGeom>
            <a:solidFill>
              <a:srgbClr val="96DFB6"/>
            </a:solidFill>
          </p:spPr>
          <p:txBody>
            <a:bodyPr/>
            <a:lstStyle/>
            <a:p>
              <a:endParaRPr lang="en-US"/>
            </a:p>
          </p:txBody>
        </p:sp>
        <p:sp>
          <p:nvSpPr>
            <p:cNvPr id="21" name="TextBox 21"/>
            <p:cNvSpPr txBox="1"/>
            <p:nvPr/>
          </p:nvSpPr>
          <p:spPr>
            <a:xfrm>
              <a:off x="0" y="-38100"/>
              <a:ext cx="1227326" cy="851186"/>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9938555" y="5713987"/>
            <a:ext cx="4660002" cy="3087184"/>
            <a:chOff x="0" y="0"/>
            <a:chExt cx="1227326" cy="813086"/>
          </a:xfrm>
        </p:grpSpPr>
        <p:sp>
          <p:nvSpPr>
            <p:cNvPr id="23" name="Freeform 23"/>
            <p:cNvSpPr/>
            <p:nvPr/>
          </p:nvSpPr>
          <p:spPr>
            <a:xfrm>
              <a:off x="0" y="0"/>
              <a:ext cx="1227326" cy="813086"/>
            </a:xfrm>
            <a:custGeom>
              <a:avLst/>
              <a:gdLst/>
              <a:ahLst/>
              <a:cxnLst/>
              <a:rect l="l" t="t" r="r" b="b"/>
              <a:pathLst>
                <a:path w="1227326" h="813086">
                  <a:moveTo>
                    <a:pt x="0" y="0"/>
                  </a:moveTo>
                  <a:lnTo>
                    <a:pt x="1227326" y="0"/>
                  </a:lnTo>
                  <a:lnTo>
                    <a:pt x="1227326" y="813086"/>
                  </a:lnTo>
                  <a:lnTo>
                    <a:pt x="0" y="813086"/>
                  </a:lnTo>
                  <a:close/>
                </a:path>
              </a:pathLst>
            </a:custGeom>
            <a:solidFill>
              <a:srgbClr val="96DFB6"/>
            </a:solidFill>
          </p:spPr>
          <p:txBody>
            <a:bodyPr/>
            <a:lstStyle/>
            <a:p>
              <a:endParaRPr lang="en-US"/>
            </a:p>
          </p:txBody>
        </p:sp>
        <p:sp>
          <p:nvSpPr>
            <p:cNvPr id="24" name="TextBox 24"/>
            <p:cNvSpPr txBox="1"/>
            <p:nvPr/>
          </p:nvSpPr>
          <p:spPr>
            <a:xfrm>
              <a:off x="0" y="-38100"/>
              <a:ext cx="1227326" cy="851186"/>
            </a:xfrm>
            <a:prstGeom prst="rect">
              <a:avLst/>
            </a:prstGeom>
          </p:spPr>
          <p:txBody>
            <a:bodyPr lIns="50800" tIns="50800" rIns="50800" bIns="50800" rtlCol="0" anchor="ctr"/>
            <a:lstStyle/>
            <a:p>
              <a:pPr algn="ctr">
                <a:lnSpc>
                  <a:spcPts val="2659"/>
                </a:lnSpc>
              </a:pPr>
              <a:endParaRPr/>
            </a:p>
          </p:txBody>
        </p:sp>
      </p:grpSp>
      <p:sp>
        <p:nvSpPr>
          <p:cNvPr id="25" name="Freeform 25"/>
          <p:cNvSpPr/>
          <p:nvPr/>
        </p:nvSpPr>
        <p:spPr>
          <a:xfrm>
            <a:off x="13193797" y="7970360"/>
            <a:ext cx="2809522" cy="2107142"/>
          </a:xfrm>
          <a:custGeom>
            <a:avLst/>
            <a:gdLst/>
            <a:ahLst/>
            <a:cxnLst/>
            <a:rect l="l" t="t" r="r" b="b"/>
            <a:pathLst>
              <a:path w="2809522" h="2107142">
                <a:moveTo>
                  <a:pt x="0" y="0"/>
                </a:moveTo>
                <a:lnTo>
                  <a:pt x="2809522" y="0"/>
                </a:lnTo>
                <a:lnTo>
                  <a:pt x="2809522" y="2107142"/>
                </a:lnTo>
                <a:lnTo>
                  <a:pt x="0" y="2107142"/>
                </a:lnTo>
                <a:lnTo>
                  <a:pt x="0" y="0"/>
                </a:lnTo>
                <a:close/>
              </a:path>
            </a:pathLst>
          </a:custGeom>
          <a:blipFill>
            <a:blip r:embed="rId3"/>
            <a:stretch>
              <a:fillRect/>
            </a:stretch>
          </a:blipFill>
          <a:ln w="38100" cap="sq">
            <a:solidFill>
              <a:srgbClr val="00B259"/>
            </a:solidFill>
            <a:prstDash val="solid"/>
            <a:miter/>
          </a:ln>
        </p:spPr>
        <p:txBody>
          <a:bodyPr/>
          <a:lstStyle/>
          <a:p>
            <a:endParaRPr lang="en-US"/>
          </a:p>
        </p:txBody>
      </p:sp>
      <p:sp>
        <p:nvSpPr>
          <p:cNvPr id="26" name="Freeform 26"/>
          <p:cNvSpPr/>
          <p:nvPr/>
        </p:nvSpPr>
        <p:spPr>
          <a:xfrm>
            <a:off x="7878696" y="2574824"/>
            <a:ext cx="2818645" cy="1409323"/>
          </a:xfrm>
          <a:custGeom>
            <a:avLst/>
            <a:gdLst/>
            <a:ahLst/>
            <a:cxnLst/>
            <a:rect l="l" t="t" r="r" b="b"/>
            <a:pathLst>
              <a:path w="2818645" h="1409323">
                <a:moveTo>
                  <a:pt x="0" y="0"/>
                </a:moveTo>
                <a:lnTo>
                  <a:pt x="2818646" y="0"/>
                </a:lnTo>
                <a:lnTo>
                  <a:pt x="2818646" y="1409323"/>
                </a:lnTo>
                <a:lnTo>
                  <a:pt x="0" y="1409323"/>
                </a:lnTo>
                <a:lnTo>
                  <a:pt x="0" y="0"/>
                </a:lnTo>
                <a:close/>
              </a:path>
            </a:pathLst>
          </a:custGeom>
          <a:blipFill>
            <a:blip r:embed="rId4"/>
            <a:stretch>
              <a:fillRect/>
            </a:stretch>
          </a:blipFill>
        </p:spPr>
        <p:txBody>
          <a:bodyPr/>
          <a:lstStyle/>
          <a:p>
            <a:endParaRPr lang="en-US"/>
          </a:p>
        </p:txBody>
      </p:sp>
      <p:sp>
        <p:nvSpPr>
          <p:cNvPr id="27" name="Freeform 27"/>
          <p:cNvSpPr/>
          <p:nvPr/>
        </p:nvSpPr>
        <p:spPr>
          <a:xfrm>
            <a:off x="13307761" y="2545872"/>
            <a:ext cx="4113018" cy="1297314"/>
          </a:xfrm>
          <a:custGeom>
            <a:avLst/>
            <a:gdLst/>
            <a:ahLst/>
            <a:cxnLst/>
            <a:rect l="l" t="t" r="r" b="b"/>
            <a:pathLst>
              <a:path w="4113018" h="1297314">
                <a:moveTo>
                  <a:pt x="0" y="0"/>
                </a:moveTo>
                <a:lnTo>
                  <a:pt x="4113018" y="0"/>
                </a:lnTo>
                <a:lnTo>
                  <a:pt x="4113018" y="1297314"/>
                </a:lnTo>
                <a:lnTo>
                  <a:pt x="0" y="1297314"/>
                </a:lnTo>
                <a:lnTo>
                  <a:pt x="0" y="0"/>
                </a:lnTo>
                <a:close/>
              </a:path>
            </a:pathLst>
          </a:custGeom>
          <a:blipFill>
            <a:blip r:embed="rId5"/>
            <a:stretch>
              <a:fillRect/>
            </a:stretch>
          </a:blipFill>
        </p:spPr>
        <p:txBody>
          <a:bodyPr/>
          <a:lstStyle/>
          <a:p>
            <a:endParaRPr lang="en-US"/>
          </a:p>
        </p:txBody>
      </p:sp>
      <p:sp>
        <p:nvSpPr>
          <p:cNvPr id="28" name="Freeform 28"/>
          <p:cNvSpPr/>
          <p:nvPr/>
        </p:nvSpPr>
        <p:spPr>
          <a:xfrm>
            <a:off x="1408030" y="6874550"/>
            <a:ext cx="3425105" cy="1926621"/>
          </a:xfrm>
          <a:custGeom>
            <a:avLst/>
            <a:gdLst/>
            <a:ahLst/>
            <a:cxnLst/>
            <a:rect l="l" t="t" r="r" b="b"/>
            <a:pathLst>
              <a:path w="3425105" h="1926621">
                <a:moveTo>
                  <a:pt x="0" y="0"/>
                </a:moveTo>
                <a:lnTo>
                  <a:pt x="3425104" y="0"/>
                </a:lnTo>
                <a:lnTo>
                  <a:pt x="3425104" y="1926621"/>
                </a:lnTo>
                <a:lnTo>
                  <a:pt x="0" y="1926621"/>
                </a:lnTo>
                <a:lnTo>
                  <a:pt x="0" y="0"/>
                </a:lnTo>
                <a:close/>
              </a:path>
            </a:pathLst>
          </a:custGeom>
          <a:blipFill>
            <a:blip r:embed="rId6"/>
            <a:stretch>
              <a:fillRect/>
            </a:stretch>
          </a:blipFill>
          <a:ln w="38100" cap="sq">
            <a:solidFill>
              <a:srgbClr val="00B259"/>
            </a:solidFill>
            <a:prstDash val="solid"/>
            <a:miter/>
          </a:ln>
        </p:spPr>
        <p:txBody>
          <a:bodyPr/>
          <a:lstStyle/>
          <a:p>
            <a:endParaRPr lang="en-US"/>
          </a:p>
        </p:txBody>
      </p:sp>
      <p:sp>
        <p:nvSpPr>
          <p:cNvPr id="29" name="Freeform 29"/>
          <p:cNvSpPr/>
          <p:nvPr/>
        </p:nvSpPr>
        <p:spPr>
          <a:xfrm>
            <a:off x="123544" y="4741674"/>
            <a:ext cx="2568971" cy="1711577"/>
          </a:xfrm>
          <a:custGeom>
            <a:avLst/>
            <a:gdLst/>
            <a:ahLst/>
            <a:cxnLst/>
            <a:rect l="l" t="t" r="r" b="b"/>
            <a:pathLst>
              <a:path w="2568971" h="1711577">
                <a:moveTo>
                  <a:pt x="0" y="0"/>
                </a:moveTo>
                <a:lnTo>
                  <a:pt x="2568971" y="0"/>
                </a:lnTo>
                <a:lnTo>
                  <a:pt x="2568971" y="1711578"/>
                </a:lnTo>
                <a:lnTo>
                  <a:pt x="0" y="1711578"/>
                </a:lnTo>
                <a:lnTo>
                  <a:pt x="0" y="0"/>
                </a:lnTo>
                <a:close/>
              </a:path>
            </a:pathLst>
          </a:custGeom>
          <a:blipFill>
            <a:blip r:embed="rId7"/>
            <a:stretch>
              <a:fillRect/>
            </a:stretch>
          </a:blipFill>
          <a:ln w="38100" cap="sq">
            <a:solidFill>
              <a:srgbClr val="00B259"/>
            </a:solidFill>
            <a:prstDash val="solid"/>
            <a:miter/>
          </a:ln>
        </p:spPr>
        <p:txBody>
          <a:bodyPr/>
          <a:lstStyle/>
          <a:p>
            <a:endParaRPr lang="en-US"/>
          </a:p>
        </p:txBody>
      </p:sp>
      <p:sp>
        <p:nvSpPr>
          <p:cNvPr id="30" name="TextBox 30"/>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06094B"/>
                </a:solidFill>
                <a:latin typeface="IBM Plex Mono"/>
                <a:ea typeface="IBM Plex Mono"/>
                <a:cs typeface="IBM Plex Mono"/>
                <a:sym typeface="IBM Plex Mono"/>
              </a:rPr>
              <a:t>SFAC PRESENTATION</a:t>
            </a:r>
          </a:p>
        </p:txBody>
      </p:sp>
      <p:sp>
        <p:nvSpPr>
          <p:cNvPr id="31" name="TextBox 31"/>
          <p:cNvSpPr txBox="1"/>
          <p:nvPr/>
        </p:nvSpPr>
        <p:spPr>
          <a:xfrm>
            <a:off x="10431045" y="1093625"/>
            <a:ext cx="2373951" cy="505871"/>
          </a:xfrm>
          <a:prstGeom prst="rect">
            <a:avLst/>
          </a:prstGeom>
        </p:spPr>
        <p:txBody>
          <a:bodyPr lIns="0" tIns="0" rIns="0" bIns="0" rtlCol="0" anchor="t">
            <a:spAutoFit/>
          </a:bodyPr>
          <a:lstStyle/>
          <a:p>
            <a:pPr algn="ctr">
              <a:lnSpc>
                <a:spcPts val="4142"/>
              </a:lnSpc>
            </a:pPr>
            <a:r>
              <a:rPr lang="en-US" sz="2958" b="1">
                <a:solidFill>
                  <a:srgbClr val="000000"/>
                </a:solidFill>
                <a:latin typeface="DM Sans Bold"/>
                <a:ea typeface="DM Sans Bold"/>
                <a:cs typeface="DM Sans Bold"/>
                <a:sym typeface="DM Sans Bold"/>
              </a:rPr>
              <a:t>$27,000</a:t>
            </a:r>
          </a:p>
        </p:txBody>
      </p:sp>
      <p:sp>
        <p:nvSpPr>
          <p:cNvPr id="32" name="TextBox 32"/>
          <p:cNvSpPr txBox="1"/>
          <p:nvPr/>
        </p:nvSpPr>
        <p:spPr>
          <a:xfrm>
            <a:off x="1626776" y="2529462"/>
            <a:ext cx="3645316" cy="2832100"/>
          </a:xfrm>
          <a:prstGeom prst="rect">
            <a:avLst/>
          </a:prstGeom>
        </p:spPr>
        <p:txBody>
          <a:bodyPr lIns="0" tIns="0" rIns="0" bIns="0" rtlCol="0" anchor="t">
            <a:spAutoFit/>
          </a:bodyPr>
          <a:lstStyle/>
          <a:p>
            <a:pPr algn="ctr">
              <a:lnSpc>
                <a:spcPts val="2824"/>
              </a:lnSpc>
            </a:pPr>
            <a:r>
              <a:rPr lang="en-US" sz="2499">
                <a:solidFill>
                  <a:srgbClr val="000000"/>
                </a:solidFill>
                <a:latin typeface="DM Sans 14pt"/>
                <a:ea typeface="DM Sans 14pt"/>
                <a:cs typeface="DM Sans 14pt"/>
                <a:sym typeface="DM Sans"/>
              </a:rPr>
              <a:t>Two Outreach Student Contractors tasked with the establishment of a Consistent and Self-Sustaining Advertising Infrastructure  </a:t>
            </a:r>
          </a:p>
          <a:p>
            <a:pPr algn="ctr">
              <a:lnSpc>
                <a:spcPts val="2824"/>
              </a:lnSpc>
            </a:pPr>
            <a:endParaRPr lang="en-US" sz="2499">
              <a:solidFill>
                <a:srgbClr val="000000"/>
              </a:solidFill>
              <a:latin typeface="DM Sans 14pt"/>
              <a:ea typeface="DM Sans 14pt"/>
              <a:cs typeface="DM Sans 14pt"/>
              <a:sym typeface="DM Sans"/>
            </a:endParaRPr>
          </a:p>
          <a:p>
            <a:pPr algn="ctr">
              <a:lnSpc>
                <a:spcPts val="2824"/>
              </a:lnSpc>
            </a:pPr>
            <a:r>
              <a:rPr lang="en-US" sz="2499">
                <a:solidFill>
                  <a:srgbClr val="000000"/>
                </a:solidFill>
                <a:latin typeface="DM Sans 14pt"/>
                <a:ea typeface="DM Sans 14pt"/>
                <a:cs typeface="DM Sans 14pt"/>
                <a:sym typeface="DM Sans"/>
              </a:rPr>
              <a:t>$12,600</a:t>
            </a:r>
          </a:p>
        </p:txBody>
      </p:sp>
      <p:sp>
        <p:nvSpPr>
          <p:cNvPr id="33" name="TextBox 33"/>
          <p:cNvSpPr txBox="1"/>
          <p:nvPr/>
        </p:nvSpPr>
        <p:spPr>
          <a:xfrm>
            <a:off x="15843791" y="8621104"/>
            <a:ext cx="2373951" cy="505871"/>
          </a:xfrm>
          <a:prstGeom prst="rect">
            <a:avLst/>
          </a:prstGeom>
        </p:spPr>
        <p:txBody>
          <a:bodyPr lIns="0" tIns="0" rIns="0" bIns="0" rtlCol="0" anchor="t">
            <a:spAutoFit/>
          </a:bodyPr>
          <a:lstStyle/>
          <a:p>
            <a:pPr algn="ctr">
              <a:lnSpc>
                <a:spcPts val="4142"/>
              </a:lnSpc>
            </a:pPr>
            <a:r>
              <a:rPr lang="en-US" sz="2958">
                <a:solidFill>
                  <a:srgbClr val="FFFFFF"/>
                </a:solidFill>
                <a:latin typeface="DM Sans 14pt"/>
                <a:ea typeface="DM Sans 14pt"/>
                <a:cs typeface="DM Sans 14pt"/>
                <a:sym typeface="DM Sans"/>
              </a:rPr>
              <a:t>FY27</a:t>
            </a:r>
          </a:p>
        </p:txBody>
      </p:sp>
      <p:sp>
        <p:nvSpPr>
          <p:cNvPr id="34" name="TextBox 34"/>
          <p:cNvSpPr txBox="1"/>
          <p:nvPr/>
        </p:nvSpPr>
        <p:spPr>
          <a:xfrm>
            <a:off x="2324089" y="1093625"/>
            <a:ext cx="6729227" cy="505871"/>
          </a:xfrm>
          <a:prstGeom prst="rect">
            <a:avLst/>
          </a:prstGeom>
        </p:spPr>
        <p:txBody>
          <a:bodyPr lIns="0" tIns="0" rIns="0" bIns="0" rtlCol="0" anchor="t">
            <a:spAutoFit/>
          </a:bodyPr>
          <a:lstStyle/>
          <a:p>
            <a:pPr algn="ctr">
              <a:lnSpc>
                <a:spcPts val="4142"/>
              </a:lnSpc>
            </a:pPr>
            <a:r>
              <a:rPr lang="en-US" sz="2958" b="1">
                <a:solidFill>
                  <a:srgbClr val="000000"/>
                </a:solidFill>
                <a:latin typeface="DM Sans Bold"/>
                <a:ea typeface="DM Sans Bold"/>
                <a:cs typeface="DM Sans Bold"/>
                <a:sym typeface="DM Sans Bold"/>
              </a:rPr>
              <a:t>Student Media One Time Ask - FY27</a:t>
            </a:r>
          </a:p>
        </p:txBody>
      </p:sp>
      <p:sp>
        <p:nvSpPr>
          <p:cNvPr id="35" name="TextBox 35"/>
          <p:cNvSpPr txBox="1"/>
          <p:nvPr/>
        </p:nvSpPr>
        <p:spPr>
          <a:xfrm>
            <a:off x="7538827" y="4188933"/>
            <a:ext cx="3645316" cy="1069975"/>
          </a:xfrm>
          <a:prstGeom prst="rect">
            <a:avLst/>
          </a:prstGeom>
        </p:spPr>
        <p:txBody>
          <a:bodyPr lIns="0" tIns="0" rIns="0" bIns="0" rtlCol="0" anchor="t">
            <a:spAutoFit/>
          </a:bodyPr>
          <a:lstStyle/>
          <a:p>
            <a:pPr algn="ctr">
              <a:lnSpc>
                <a:spcPts val="2824"/>
              </a:lnSpc>
            </a:pPr>
            <a:r>
              <a:rPr lang="en-US" sz="2499">
                <a:solidFill>
                  <a:srgbClr val="000000"/>
                </a:solidFill>
                <a:latin typeface="DM Sans 14pt"/>
                <a:ea typeface="DM Sans 14pt"/>
                <a:cs typeface="DM Sans 14pt"/>
                <a:sym typeface="DM Sans"/>
              </a:rPr>
              <a:t>Mailchimp</a:t>
            </a:r>
          </a:p>
          <a:p>
            <a:pPr algn="ctr">
              <a:lnSpc>
                <a:spcPts val="2824"/>
              </a:lnSpc>
            </a:pPr>
            <a:endParaRPr lang="en-US" sz="2499">
              <a:solidFill>
                <a:srgbClr val="000000"/>
              </a:solidFill>
              <a:latin typeface="DM Sans 14pt"/>
              <a:ea typeface="DM Sans 14pt"/>
              <a:cs typeface="DM Sans 14pt"/>
              <a:sym typeface="DM Sans"/>
            </a:endParaRPr>
          </a:p>
          <a:p>
            <a:pPr algn="ctr">
              <a:lnSpc>
                <a:spcPts val="2824"/>
              </a:lnSpc>
            </a:pPr>
            <a:r>
              <a:rPr lang="en-US" sz="2499">
                <a:solidFill>
                  <a:srgbClr val="000000"/>
                </a:solidFill>
                <a:latin typeface="DM Sans 14pt"/>
                <a:ea typeface="DM Sans 14pt"/>
                <a:cs typeface="DM Sans 14pt"/>
                <a:sym typeface="DM Sans"/>
              </a:rPr>
              <a:t>$1,200</a:t>
            </a:r>
          </a:p>
        </p:txBody>
      </p:sp>
      <p:sp>
        <p:nvSpPr>
          <p:cNvPr id="36" name="TextBox 36"/>
          <p:cNvSpPr txBox="1"/>
          <p:nvPr/>
        </p:nvSpPr>
        <p:spPr>
          <a:xfrm>
            <a:off x="13613984" y="3965097"/>
            <a:ext cx="3645316" cy="1422400"/>
          </a:xfrm>
          <a:prstGeom prst="rect">
            <a:avLst/>
          </a:prstGeom>
        </p:spPr>
        <p:txBody>
          <a:bodyPr lIns="0" tIns="0" rIns="0" bIns="0" rtlCol="0" anchor="t">
            <a:spAutoFit/>
          </a:bodyPr>
          <a:lstStyle/>
          <a:p>
            <a:pPr algn="ctr">
              <a:lnSpc>
                <a:spcPts val="2824"/>
              </a:lnSpc>
            </a:pPr>
            <a:r>
              <a:rPr lang="en-US" sz="2499">
                <a:solidFill>
                  <a:srgbClr val="000000"/>
                </a:solidFill>
                <a:latin typeface="DM Sans 14pt"/>
                <a:ea typeface="DM Sans 14pt"/>
                <a:cs typeface="DM Sans 14pt"/>
                <a:sym typeface="DM Sans"/>
              </a:rPr>
              <a:t>Fall National College Media Convention </a:t>
            </a:r>
          </a:p>
          <a:p>
            <a:pPr algn="ctr">
              <a:lnSpc>
                <a:spcPts val="2824"/>
              </a:lnSpc>
            </a:pPr>
            <a:endParaRPr lang="en-US" sz="2499">
              <a:solidFill>
                <a:srgbClr val="000000"/>
              </a:solidFill>
              <a:latin typeface="DM Sans 14pt"/>
              <a:ea typeface="DM Sans 14pt"/>
              <a:cs typeface="DM Sans 14pt"/>
              <a:sym typeface="DM Sans"/>
            </a:endParaRPr>
          </a:p>
          <a:p>
            <a:pPr algn="ctr">
              <a:lnSpc>
                <a:spcPts val="2824"/>
              </a:lnSpc>
            </a:pPr>
            <a:r>
              <a:rPr lang="en-US" sz="2499">
                <a:solidFill>
                  <a:srgbClr val="000000"/>
                </a:solidFill>
                <a:latin typeface="DM Sans 14pt"/>
                <a:ea typeface="DM Sans 14pt"/>
                <a:cs typeface="DM Sans 14pt"/>
                <a:sym typeface="DM Sans"/>
              </a:rPr>
              <a:t>$8,400</a:t>
            </a:r>
          </a:p>
        </p:txBody>
      </p:sp>
      <p:sp>
        <p:nvSpPr>
          <p:cNvPr id="37" name="TextBox 37"/>
          <p:cNvSpPr txBox="1"/>
          <p:nvPr/>
        </p:nvSpPr>
        <p:spPr>
          <a:xfrm>
            <a:off x="4476295" y="6462777"/>
            <a:ext cx="3645316" cy="1422400"/>
          </a:xfrm>
          <a:prstGeom prst="rect">
            <a:avLst/>
          </a:prstGeom>
        </p:spPr>
        <p:txBody>
          <a:bodyPr lIns="0" tIns="0" rIns="0" bIns="0" rtlCol="0" anchor="t">
            <a:spAutoFit/>
          </a:bodyPr>
          <a:lstStyle/>
          <a:p>
            <a:pPr algn="ctr">
              <a:lnSpc>
                <a:spcPts val="2824"/>
              </a:lnSpc>
            </a:pPr>
            <a:r>
              <a:rPr lang="en-US" sz="2499">
                <a:solidFill>
                  <a:srgbClr val="000000"/>
                </a:solidFill>
                <a:latin typeface="DM Sans 14pt"/>
                <a:ea typeface="DM Sans 14pt"/>
                <a:cs typeface="DM Sans 14pt"/>
                <a:sym typeface="DM Sans"/>
              </a:rPr>
              <a:t>Printing Budget of Newspapers </a:t>
            </a:r>
          </a:p>
          <a:p>
            <a:pPr algn="ctr">
              <a:lnSpc>
                <a:spcPts val="2824"/>
              </a:lnSpc>
            </a:pPr>
            <a:endParaRPr lang="en-US" sz="2499">
              <a:solidFill>
                <a:srgbClr val="000000"/>
              </a:solidFill>
              <a:latin typeface="DM Sans 14pt"/>
              <a:ea typeface="DM Sans 14pt"/>
              <a:cs typeface="DM Sans 14pt"/>
              <a:sym typeface="DM Sans"/>
            </a:endParaRPr>
          </a:p>
          <a:p>
            <a:pPr algn="ctr">
              <a:lnSpc>
                <a:spcPts val="2824"/>
              </a:lnSpc>
            </a:pPr>
            <a:r>
              <a:rPr lang="en-US" sz="2499">
                <a:solidFill>
                  <a:srgbClr val="000000"/>
                </a:solidFill>
                <a:latin typeface="DM Sans 14pt"/>
                <a:ea typeface="DM Sans 14pt"/>
                <a:cs typeface="DM Sans 14pt"/>
                <a:sym typeface="DM Sans"/>
              </a:rPr>
              <a:t>$2,500</a:t>
            </a:r>
          </a:p>
        </p:txBody>
      </p:sp>
      <p:sp>
        <p:nvSpPr>
          <p:cNvPr id="38" name="TextBox 38"/>
          <p:cNvSpPr txBox="1"/>
          <p:nvPr/>
        </p:nvSpPr>
        <p:spPr>
          <a:xfrm>
            <a:off x="10445899" y="6198716"/>
            <a:ext cx="3645316" cy="2127250"/>
          </a:xfrm>
          <a:prstGeom prst="rect">
            <a:avLst/>
          </a:prstGeom>
        </p:spPr>
        <p:txBody>
          <a:bodyPr lIns="0" tIns="0" rIns="0" bIns="0" rtlCol="0" anchor="t">
            <a:spAutoFit/>
          </a:bodyPr>
          <a:lstStyle/>
          <a:p>
            <a:pPr algn="ctr">
              <a:lnSpc>
                <a:spcPts val="2824"/>
              </a:lnSpc>
            </a:pPr>
            <a:r>
              <a:rPr lang="en-US" sz="2499">
                <a:solidFill>
                  <a:srgbClr val="000000"/>
                </a:solidFill>
                <a:latin typeface="DM Sans 14pt"/>
                <a:ea typeface="DM Sans 14pt"/>
                <a:cs typeface="DM Sans 14pt"/>
                <a:sym typeface="DM Sans"/>
              </a:rPr>
              <a:t>Signal Promotional Items for tabling and campus/community outreach events</a:t>
            </a:r>
          </a:p>
          <a:p>
            <a:pPr algn="ctr">
              <a:lnSpc>
                <a:spcPts val="2824"/>
              </a:lnSpc>
            </a:pPr>
            <a:endParaRPr lang="en-US" sz="2499">
              <a:solidFill>
                <a:srgbClr val="000000"/>
              </a:solidFill>
              <a:latin typeface="DM Sans 14pt"/>
              <a:ea typeface="DM Sans 14pt"/>
              <a:cs typeface="DM Sans 14pt"/>
              <a:sym typeface="DM Sans"/>
            </a:endParaRPr>
          </a:p>
          <a:p>
            <a:pPr algn="ctr">
              <a:lnSpc>
                <a:spcPts val="2824"/>
              </a:lnSpc>
            </a:pPr>
            <a:r>
              <a:rPr lang="en-US" sz="2499">
                <a:solidFill>
                  <a:srgbClr val="000000"/>
                </a:solidFill>
                <a:latin typeface="DM Sans 14pt"/>
                <a:ea typeface="DM Sans 14pt"/>
                <a:cs typeface="DM Sans 14pt"/>
                <a:sym typeface="DM Sans"/>
              </a:rPr>
              <a:t>$3,000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148" b="-7148"/>
            </a:stretch>
          </a:blipFill>
        </p:spPr>
        <p:txBody>
          <a:bodyPr/>
          <a:lstStyle/>
          <a:p>
            <a:endParaRPr lang="en-US"/>
          </a:p>
        </p:txBody>
      </p:sp>
      <p:grpSp>
        <p:nvGrpSpPr>
          <p:cNvPr id="3" name="Group 3"/>
          <p:cNvGrpSpPr/>
          <p:nvPr/>
        </p:nvGrpSpPr>
        <p:grpSpPr>
          <a:xfrm>
            <a:off x="0" y="-441977"/>
            <a:ext cx="20385950" cy="11170955"/>
            <a:chOff x="0" y="0"/>
            <a:chExt cx="5369139" cy="2942144"/>
          </a:xfrm>
        </p:grpSpPr>
        <p:sp>
          <p:nvSpPr>
            <p:cNvPr id="4" name="Freeform 4"/>
            <p:cNvSpPr/>
            <p:nvPr/>
          </p:nvSpPr>
          <p:spPr>
            <a:xfrm>
              <a:off x="0" y="0"/>
              <a:ext cx="5369139" cy="2942144"/>
            </a:xfrm>
            <a:custGeom>
              <a:avLst/>
              <a:gdLst/>
              <a:ahLst/>
              <a:cxnLst/>
              <a:rect l="l" t="t" r="r" b="b"/>
              <a:pathLst>
                <a:path w="5369139" h="2942144">
                  <a:moveTo>
                    <a:pt x="0" y="0"/>
                  </a:moveTo>
                  <a:lnTo>
                    <a:pt x="5369139" y="0"/>
                  </a:lnTo>
                  <a:lnTo>
                    <a:pt x="5369139" y="2942144"/>
                  </a:lnTo>
                  <a:lnTo>
                    <a:pt x="0" y="2942144"/>
                  </a:lnTo>
                  <a:close/>
                </a:path>
              </a:pathLst>
            </a:custGeom>
            <a:solidFill>
              <a:srgbClr val="2F9429">
                <a:alpha val="74902"/>
              </a:srgbClr>
            </a:solidFill>
          </p:spPr>
          <p:txBody>
            <a:bodyPr/>
            <a:lstStyle/>
            <a:p>
              <a:endParaRPr lang="en-US"/>
            </a:p>
          </p:txBody>
        </p:sp>
        <p:sp>
          <p:nvSpPr>
            <p:cNvPr id="5" name="TextBox 5"/>
            <p:cNvSpPr txBox="1"/>
            <p:nvPr/>
          </p:nvSpPr>
          <p:spPr>
            <a:xfrm>
              <a:off x="0" y="-38100"/>
              <a:ext cx="5369139" cy="2980244"/>
            </a:xfrm>
            <a:prstGeom prst="rect">
              <a:avLst/>
            </a:prstGeom>
          </p:spPr>
          <p:txBody>
            <a:bodyPr lIns="50800" tIns="50800" rIns="50800" bIns="50800" rtlCol="0" anchor="ctr"/>
            <a:lstStyle/>
            <a:p>
              <a:pPr algn="ctr">
                <a:lnSpc>
                  <a:spcPts val="2659"/>
                </a:lnSpc>
                <a:spcBef>
                  <a:spcPct val="0"/>
                </a:spcBef>
              </a:pPr>
              <a:endParaRPr/>
            </a:p>
          </p:txBody>
        </p:sp>
      </p:grpSp>
      <p:sp>
        <p:nvSpPr>
          <p:cNvPr id="6" name="AutoShape 6"/>
          <p:cNvSpPr/>
          <p:nvPr/>
        </p:nvSpPr>
        <p:spPr>
          <a:xfrm>
            <a:off x="1028700" y="9004881"/>
            <a:ext cx="16230600" cy="0"/>
          </a:xfrm>
          <a:prstGeom prst="line">
            <a:avLst/>
          </a:prstGeom>
          <a:ln w="38100" cap="flat">
            <a:solidFill>
              <a:srgbClr val="EBEBEB"/>
            </a:solidFill>
            <a:prstDash val="solid"/>
            <a:headEnd type="none" w="sm" len="sm"/>
            <a:tailEnd type="none" w="sm" len="sm"/>
          </a:ln>
        </p:spPr>
        <p:txBody>
          <a:bodyPr/>
          <a:lstStyle/>
          <a:p>
            <a:endParaRPr lang="en-US"/>
          </a:p>
        </p:txBody>
      </p:sp>
      <p:sp>
        <p:nvSpPr>
          <p:cNvPr id="7" name="TextBox 7"/>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EBEBEB"/>
                </a:solidFill>
                <a:latin typeface="IBM Plex Mono"/>
                <a:ea typeface="IBM Plex Mono"/>
                <a:cs typeface="IBM Plex Mono"/>
                <a:sym typeface="IBM Plex Mono"/>
              </a:rPr>
              <a:t>SFAC PRESENTATION</a:t>
            </a:r>
          </a:p>
        </p:txBody>
      </p:sp>
      <p:sp>
        <p:nvSpPr>
          <p:cNvPr id="8" name="TextBox 8"/>
          <p:cNvSpPr txBox="1"/>
          <p:nvPr/>
        </p:nvSpPr>
        <p:spPr>
          <a:xfrm>
            <a:off x="0" y="4354041"/>
            <a:ext cx="12210840" cy="1720424"/>
          </a:xfrm>
          <a:prstGeom prst="rect">
            <a:avLst/>
          </a:prstGeom>
        </p:spPr>
        <p:txBody>
          <a:bodyPr lIns="0" tIns="0" rIns="0" bIns="0" rtlCol="0" anchor="t">
            <a:spAutoFit/>
          </a:bodyPr>
          <a:lstStyle/>
          <a:p>
            <a:pPr algn="ctr">
              <a:lnSpc>
                <a:spcPts val="13244"/>
              </a:lnSpc>
            </a:pPr>
            <a:r>
              <a:rPr lang="en-US" sz="12263" b="1">
                <a:solidFill>
                  <a:srgbClr val="EBEBEB"/>
                </a:solidFill>
                <a:latin typeface="DM Sans Bold"/>
                <a:ea typeface="DM Sans Bold"/>
                <a:cs typeface="DM Sans Bold"/>
                <a:sym typeface="DM Sans Bold"/>
              </a:rPr>
              <a:t>QUESTIONS</a:t>
            </a:r>
          </a:p>
        </p:txBody>
      </p:sp>
      <p:sp>
        <p:nvSpPr>
          <p:cNvPr id="9" name="Freeform 9"/>
          <p:cNvSpPr/>
          <p:nvPr/>
        </p:nvSpPr>
        <p:spPr>
          <a:xfrm>
            <a:off x="14232232" y="-128589"/>
            <a:ext cx="4629598" cy="3482173"/>
          </a:xfrm>
          <a:custGeom>
            <a:avLst/>
            <a:gdLst/>
            <a:ahLst/>
            <a:cxnLst/>
            <a:rect l="l" t="t" r="r" b="b"/>
            <a:pathLst>
              <a:path w="4629598" h="3482173">
                <a:moveTo>
                  <a:pt x="0" y="0"/>
                </a:moveTo>
                <a:lnTo>
                  <a:pt x="4629598" y="0"/>
                </a:lnTo>
                <a:lnTo>
                  <a:pt x="4629598" y="3482173"/>
                </a:lnTo>
                <a:lnTo>
                  <a:pt x="0" y="3482173"/>
                </a:lnTo>
                <a:lnTo>
                  <a:pt x="0" y="0"/>
                </a:lnTo>
                <a:close/>
              </a:path>
            </a:pathLst>
          </a:custGeom>
          <a:blipFill>
            <a:blip r:embed="rId4"/>
            <a:stretch>
              <a:fillRect l="-23046" r="-57470"/>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13" b="-9313"/>
            </a:stretch>
          </a:blipFill>
        </p:spPr>
        <p:txBody>
          <a:bodyPr/>
          <a:lstStyle/>
          <a:p>
            <a:endParaRPr lang="en-US"/>
          </a:p>
        </p:txBody>
      </p:sp>
      <p:grpSp>
        <p:nvGrpSpPr>
          <p:cNvPr id="3" name="Group 3"/>
          <p:cNvGrpSpPr/>
          <p:nvPr/>
        </p:nvGrpSpPr>
        <p:grpSpPr>
          <a:xfrm>
            <a:off x="-339085" y="-441977"/>
            <a:ext cx="20385950" cy="11170955"/>
            <a:chOff x="0" y="0"/>
            <a:chExt cx="5369139" cy="2942144"/>
          </a:xfrm>
        </p:grpSpPr>
        <p:sp>
          <p:nvSpPr>
            <p:cNvPr id="4" name="Freeform 4"/>
            <p:cNvSpPr/>
            <p:nvPr/>
          </p:nvSpPr>
          <p:spPr>
            <a:xfrm>
              <a:off x="0" y="0"/>
              <a:ext cx="5369139" cy="2942144"/>
            </a:xfrm>
            <a:custGeom>
              <a:avLst/>
              <a:gdLst/>
              <a:ahLst/>
              <a:cxnLst/>
              <a:rect l="l" t="t" r="r" b="b"/>
              <a:pathLst>
                <a:path w="5369139" h="2942144">
                  <a:moveTo>
                    <a:pt x="0" y="0"/>
                  </a:moveTo>
                  <a:lnTo>
                    <a:pt x="5369139" y="0"/>
                  </a:lnTo>
                  <a:lnTo>
                    <a:pt x="5369139" y="2942144"/>
                  </a:lnTo>
                  <a:lnTo>
                    <a:pt x="0" y="2942144"/>
                  </a:lnTo>
                  <a:close/>
                </a:path>
              </a:pathLst>
            </a:custGeom>
            <a:solidFill>
              <a:srgbClr val="06094B">
                <a:alpha val="80784"/>
              </a:srgbClr>
            </a:solidFill>
          </p:spPr>
          <p:txBody>
            <a:bodyPr/>
            <a:lstStyle/>
            <a:p>
              <a:endParaRPr lang="en-US"/>
            </a:p>
          </p:txBody>
        </p:sp>
        <p:sp>
          <p:nvSpPr>
            <p:cNvPr id="5" name="TextBox 5"/>
            <p:cNvSpPr txBox="1"/>
            <p:nvPr/>
          </p:nvSpPr>
          <p:spPr>
            <a:xfrm>
              <a:off x="0" y="-38100"/>
              <a:ext cx="5369139" cy="2980244"/>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24215" y="9534417"/>
            <a:ext cx="9200060" cy="458270"/>
          </a:xfrm>
          <a:prstGeom prst="rect">
            <a:avLst/>
          </a:prstGeom>
        </p:spPr>
        <p:txBody>
          <a:bodyPr lIns="0" tIns="0" rIns="0" bIns="0" rtlCol="0" anchor="t">
            <a:spAutoFit/>
          </a:bodyPr>
          <a:lstStyle/>
          <a:p>
            <a:pPr algn="ctr">
              <a:lnSpc>
                <a:spcPts val="3417"/>
              </a:lnSpc>
            </a:pPr>
            <a:r>
              <a:rPr lang="en-US" sz="3417" b="1" spc="-85">
                <a:solidFill>
                  <a:srgbClr val="EBEBEB"/>
                </a:solidFill>
                <a:latin typeface="DM Sans Bold"/>
                <a:ea typeface="DM Sans Bold"/>
                <a:cs typeface="DM Sans Bold"/>
                <a:sym typeface="DM Sans Bold"/>
              </a:rPr>
              <a:t>STUDENT MEDIA SFAC PRESENTATION</a:t>
            </a:r>
          </a:p>
        </p:txBody>
      </p:sp>
      <p:sp>
        <p:nvSpPr>
          <p:cNvPr id="7" name="TextBox 7"/>
          <p:cNvSpPr txBox="1"/>
          <p:nvPr/>
        </p:nvSpPr>
        <p:spPr>
          <a:xfrm>
            <a:off x="11300025" y="9435752"/>
            <a:ext cx="9688617" cy="546340"/>
          </a:xfrm>
          <a:prstGeom prst="rect">
            <a:avLst/>
          </a:prstGeom>
        </p:spPr>
        <p:txBody>
          <a:bodyPr lIns="0" tIns="0" rIns="0" bIns="0" rtlCol="0" anchor="t">
            <a:spAutoFit/>
          </a:bodyPr>
          <a:lstStyle/>
          <a:p>
            <a:pPr algn="ctr">
              <a:lnSpc>
                <a:spcPts val="4536"/>
              </a:lnSpc>
            </a:pPr>
            <a:r>
              <a:rPr lang="en-US" sz="3240" b="1" spc="81">
                <a:solidFill>
                  <a:srgbClr val="2F9429"/>
                </a:solidFill>
                <a:latin typeface="DM Sans Bold"/>
                <a:ea typeface="DM Sans Bold"/>
                <a:cs typeface="DM Sans Bold"/>
                <a:sym typeface="DM Sans Bold"/>
              </a:rPr>
              <a:t>FY2027</a:t>
            </a:r>
          </a:p>
        </p:txBody>
      </p:sp>
      <p:sp>
        <p:nvSpPr>
          <p:cNvPr id="8" name="TextBox 8"/>
          <p:cNvSpPr txBox="1"/>
          <p:nvPr/>
        </p:nvSpPr>
        <p:spPr>
          <a:xfrm>
            <a:off x="-1077076" y="3189454"/>
            <a:ext cx="20442153" cy="4232927"/>
          </a:xfrm>
          <a:prstGeom prst="rect">
            <a:avLst/>
          </a:prstGeom>
        </p:spPr>
        <p:txBody>
          <a:bodyPr lIns="0" tIns="0" rIns="0" bIns="0" rtlCol="0" anchor="t">
            <a:spAutoFit/>
          </a:bodyPr>
          <a:lstStyle/>
          <a:p>
            <a:pPr algn="ctr">
              <a:lnSpc>
                <a:spcPts val="16275"/>
              </a:lnSpc>
            </a:pPr>
            <a:r>
              <a:rPr lang="en-US" sz="16275" b="1" spc="-406">
                <a:solidFill>
                  <a:srgbClr val="EBEBEB"/>
                </a:solidFill>
                <a:latin typeface="DM Sans Bold"/>
                <a:ea typeface="DM Sans Bold"/>
                <a:cs typeface="DM Sans Bold"/>
                <a:sym typeface="DM Sans Bold"/>
              </a:rPr>
              <a:t>THANK </a:t>
            </a:r>
          </a:p>
          <a:p>
            <a:pPr algn="ctr">
              <a:lnSpc>
                <a:spcPts val="16275"/>
              </a:lnSpc>
            </a:pPr>
            <a:r>
              <a:rPr lang="en-US" sz="16275" b="1" spc="-406">
                <a:solidFill>
                  <a:srgbClr val="EBEBEB"/>
                </a:solidFill>
                <a:latin typeface="DM Sans Bold"/>
                <a:ea typeface="DM Sans Bold"/>
                <a:cs typeface="DM Sans Bold"/>
                <a:sym typeface="DM Sans Bold"/>
              </a:rPr>
              <a:t>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
        <p:nvSpPr>
          <p:cNvPr id="2" name="Freeform 2"/>
          <p:cNvSpPr/>
          <p:nvPr/>
        </p:nvSpPr>
        <p:spPr>
          <a:xfrm>
            <a:off x="10389922" y="6558311"/>
            <a:ext cx="2586759" cy="2545037"/>
          </a:xfrm>
          <a:custGeom>
            <a:avLst/>
            <a:gdLst/>
            <a:ahLst/>
            <a:cxnLst/>
            <a:rect l="l" t="t" r="r" b="b"/>
            <a:pathLst>
              <a:path w="2586759" h="2545037">
                <a:moveTo>
                  <a:pt x="0" y="0"/>
                </a:moveTo>
                <a:lnTo>
                  <a:pt x="2586760" y="0"/>
                </a:lnTo>
                <a:lnTo>
                  <a:pt x="2586760" y="2545038"/>
                </a:lnTo>
                <a:lnTo>
                  <a:pt x="0" y="2545038"/>
                </a:lnTo>
                <a:lnTo>
                  <a:pt x="0" y="0"/>
                </a:lnTo>
                <a:close/>
              </a:path>
            </a:pathLst>
          </a:custGeom>
          <a:blipFill>
            <a:blip r:embed="rId3"/>
            <a:stretch>
              <a:fillRect/>
            </a:stretch>
          </a:blipFill>
        </p:spPr>
        <p:txBody>
          <a:bodyPr/>
          <a:lstStyle/>
          <a:p>
            <a:endParaRPr lang="en-US"/>
          </a:p>
        </p:txBody>
      </p:sp>
      <p:pic>
        <p:nvPicPr>
          <p:cNvPr id="3" name="Picture 3"/>
          <p:cNvPicPr>
            <a:picLocks noChangeAspect="1"/>
          </p:cNvPicPr>
          <p:nvPr/>
        </p:nvPicPr>
        <p:blipFill>
          <a:blip r:embed="rId4"/>
          <a:srcRect/>
          <a:stretch>
            <a:fillRect/>
          </a:stretch>
        </p:blipFill>
        <p:spPr>
          <a:xfrm>
            <a:off x="13452588" y="6911637"/>
            <a:ext cx="3692755" cy="1994088"/>
          </a:xfrm>
          <a:prstGeom prst="rect">
            <a:avLst/>
          </a:prstGeom>
        </p:spPr>
      </p:pic>
      <p:sp>
        <p:nvSpPr>
          <p:cNvPr id="4" name="Freeform 4"/>
          <p:cNvSpPr/>
          <p:nvPr/>
        </p:nvSpPr>
        <p:spPr>
          <a:xfrm>
            <a:off x="14090928" y="6791572"/>
            <a:ext cx="2554867" cy="2114152"/>
          </a:xfrm>
          <a:custGeom>
            <a:avLst/>
            <a:gdLst/>
            <a:ahLst/>
            <a:cxnLst/>
            <a:rect l="l" t="t" r="r" b="b"/>
            <a:pathLst>
              <a:path w="2554867" h="2114152">
                <a:moveTo>
                  <a:pt x="0" y="0"/>
                </a:moveTo>
                <a:lnTo>
                  <a:pt x="2554867" y="0"/>
                </a:lnTo>
                <a:lnTo>
                  <a:pt x="2554867" y="2114153"/>
                </a:lnTo>
                <a:lnTo>
                  <a:pt x="0" y="211415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AutoShape 5"/>
          <p:cNvSpPr/>
          <p:nvPr/>
        </p:nvSpPr>
        <p:spPr>
          <a:xfrm>
            <a:off x="1028700" y="9388922"/>
            <a:ext cx="16230600" cy="0"/>
          </a:xfrm>
          <a:prstGeom prst="line">
            <a:avLst/>
          </a:prstGeom>
          <a:ln w="38100" cap="flat">
            <a:solidFill>
              <a:srgbClr val="06094B"/>
            </a:solidFill>
            <a:prstDash val="solid"/>
            <a:headEnd type="none" w="sm" len="sm"/>
            <a:tailEnd type="none" w="sm" len="sm"/>
          </a:ln>
        </p:spPr>
        <p:txBody>
          <a:bodyPr/>
          <a:lstStyle/>
          <a:p>
            <a:endParaRPr lang="en-US"/>
          </a:p>
        </p:txBody>
      </p:sp>
      <p:sp>
        <p:nvSpPr>
          <p:cNvPr id="6" name="Freeform 6"/>
          <p:cNvSpPr/>
          <p:nvPr/>
        </p:nvSpPr>
        <p:spPr>
          <a:xfrm>
            <a:off x="16483212" y="444059"/>
            <a:ext cx="1552176" cy="1169281"/>
          </a:xfrm>
          <a:custGeom>
            <a:avLst/>
            <a:gdLst/>
            <a:ahLst/>
            <a:cxnLst/>
            <a:rect l="l" t="t" r="r" b="b"/>
            <a:pathLst>
              <a:path w="1552176" h="1169281">
                <a:moveTo>
                  <a:pt x="0" y="0"/>
                </a:moveTo>
                <a:lnTo>
                  <a:pt x="1552176" y="0"/>
                </a:lnTo>
                <a:lnTo>
                  <a:pt x="1552176" y="1169282"/>
                </a:lnTo>
                <a:lnTo>
                  <a:pt x="0" y="1169282"/>
                </a:lnTo>
                <a:lnTo>
                  <a:pt x="0" y="0"/>
                </a:lnTo>
                <a:close/>
              </a:path>
            </a:pathLst>
          </a:custGeom>
          <a:blipFill>
            <a:blip r:embed="rId7"/>
            <a:stretch>
              <a:fillRect l="-76192" t="-27533" r="-139685" b="-47181"/>
            </a:stretch>
          </a:blipFill>
        </p:spPr>
        <p:txBody>
          <a:bodyPr/>
          <a:lstStyle/>
          <a:p>
            <a:endParaRPr lang="en-US"/>
          </a:p>
        </p:txBody>
      </p:sp>
      <p:sp>
        <p:nvSpPr>
          <p:cNvPr id="7" name="TextBox 7"/>
          <p:cNvSpPr txBox="1"/>
          <p:nvPr/>
        </p:nvSpPr>
        <p:spPr>
          <a:xfrm>
            <a:off x="379840" y="642033"/>
            <a:ext cx="11320977" cy="1246251"/>
          </a:xfrm>
          <a:prstGeom prst="rect">
            <a:avLst/>
          </a:prstGeom>
        </p:spPr>
        <p:txBody>
          <a:bodyPr lIns="0" tIns="0" rIns="0" bIns="0" rtlCol="0" anchor="t">
            <a:spAutoFit/>
          </a:bodyPr>
          <a:lstStyle/>
          <a:p>
            <a:pPr algn="l">
              <a:lnSpc>
                <a:spcPts val="10451"/>
              </a:lnSpc>
            </a:pPr>
            <a:r>
              <a:rPr lang="en-US" sz="6699" b="1">
                <a:solidFill>
                  <a:srgbClr val="0577AC"/>
                </a:solidFill>
                <a:latin typeface="DM Sans Bold"/>
                <a:ea typeface="DM Sans Bold"/>
                <a:cs typeface="DM Sans Bold"/>
                <a:sym typeface="DM Sans Bold"/>
              </a:rPr>
              <a:t>MISSION </a:t>
            </a:r>
          </a:p>
        </p:txBody>
      </p:sp>
      <p:sp>
        <p:nvSpPr>
          <p:cNvPr id="8" name="TextBox 8"/>
          <p:cNvSpPr txBox="1"/>
          <p:nvPr/>
        </p:nvSpPr>
        <p:spPr>
          <a:xfrm>
            <a:off x="379840" y="1916859"/>
            <a:ext cx="13920151" cy="2400300"/>
          </a:xfrm>
          <a:prstGeom prst="rect">
            <a:avLst/>
          </a:prstGeom>
        </p:spPr>
        <p:txBody>
          <a:bodyPr lIns="0" tIns="0" rIns="0" bIns="0" rtlCol="0" anchor="t">
            <a:spAutoFit/>
          </a:bodyPr>
          <a:lstStyle/>
          <a:p>
            <a:pPr algn="l">
              <a:lnSpc>
                <a:spcPts val="3899"/>
              </a:lnSpc>
            </a:pPr>
            <a:r>
              <a:rPr lang="en-US" sz="2499">
                <a:solidFill>
                  <a:srgbClr val="000000"/>
                </a:solidFill>
                <a:latin typeface="DM Sans 14pt"/>
                <a:ea typeface="DM Sans 14pt"/>
                <a:cs typeface="DM Sans 14pt"/>
                <a:sym typeface="DM Sans"/>
              </a:rPr>
              <a:t>The mission of the University of Houston-Clear Lake (UHCL) Student Media is to amplify student-driven expression, innovative storytelling, and impactful journalism. We strive to inform, educate, and engage the UHCL campus and surrounding communities through journalistic best practices. UHCL Student Media serves as a professional learning environment where students can gain valuable skills and experiences across various media channels. </a:t>
            </a:r>
          </a:p>
        </p:txBody>
      </p:sp>
      <p:sp>
        <p:nvSpPr>
          <p:cNvPr id="9" name="TextBox 9"/>
          <p:cNvSpPr txBox="1"/>
          <p:nvPr/>
        </p:nvSpPr>
        <p:spPr>
          <a:xfrm>
            <a:off x="7639536" y="5015270"/>
            <a:ext cx="9006258" cy="883539"/>
          </a:xfrm>
          <a:prstGeom prst="rect">
            <a:avLst/>
          </a:prstGeom>
        </p:spPr>
        <p:txBody>
          <a:bodyPr lIns="0" tIns="0" rIns="0" bIns="0" rtlCol="0" anchor="t">
            <a:spAutoFit/>
          </a:bodyPr>
          <a:lstStyle/>
          <a:p>
            <a:pPr algn="r">
              <a:lnSpc>
                <a:spcPts val="6632"/>
              </a:lnSpc>
            </a:pPr>
            <a:r>
              <a:rPr lang="en-US" sz="6699" b="1">
                <a:solidFill>
                  <a:srgbClr val="0577AC"/>
                </a:solidFill>
                <a:latin typeface="DM Sans Bold"/>
                <a:ea typeface="DM Sans Bold"/>
                <a:cs typeface="DM Sans Bold"/>
                <a:sym typeface="DM Sans Bold"/>
              </a:rPr>
              <a:t>CORE PROGRAMS</a:t>
            </a:r>
          </a:p>
        </p:txBody>
      </p:sp>
      <p:sp>
        <p:nvSpPr>
          <p:cNvPr id="10" name="TextBox 10"/>
          <p:cNvSpPr txBox="1"/>
          <p:nvPr/>
        </p:nvSpPr>
        <p:spPr>
          <a:xfrm>
            <a:off x="9910392" y="6243275"/>
            <a:ext cx="3545820" cy="312438"/>
          </a:xfrm>
          <a:prstGeom prst="rect">
            <a:avLst/>
          </a:prstGeom>
        </p:spPr>
        <p:txBody>
          <a:bodyPr lIns="0" tIns="0" rIns="0" bIns="0" rtlCol="0" anchor="t">
            <a:spAutoFit/>
          </a:bodyPr>
          <a:lstStyle/>
          <a:p>
            <a:pPr algn="ctr">
              <a:lnSpc>
                <a:spcPts val="2650"/>
              </a:lnSpc>
            </a:pPr>
            <a:r>
              <a:rPr lang="en-US" sz="1699" b="1">
                <a:solidFill>
                  <a:srgbClr val="000000"/>
                </a:solidFill>
                <a:latin typeface="DM Sans Bold"/>
                <a:ea typeface="DM Sans Bold"/>
                <a:cs typeface="DM Sans Bold"/>
                <a:sym typeface="DM Sans Bold"/>
              </a:rPr>
              <a:t>The Signal</a:t>
            </a:r>
          </a:p>
        </p:txBody>
      </p:sp>
      <p:sp>
        <p:nvSpPr>
          <p:cNvPr id="11" name="TextBox 11"/>
          <p:cNvSpPr txBox="1"/>
          <p:nvPr/>
        </p:nvSpPr>
        <p:spPr>
          <a:xfrm>
            <a:off x="13338632" y="6233750"/>
            <a:ext cx="3920668" cy="348951"/>
          </a:xfrm>
          <a:prstGeom prst="rect">
            <a:avLst/>
          </a:prstGeom>
        </p:spPr>
        <p:txBody>
          <a:bodyPr lIns="0" tIns="0" rIns="0" bIns="0" rtlCol="0" anchor="t">
            <a:spAutoFit/>
          </a:bodyPr>
          <a:lstStyle/>
          <a:p>
            <a:pPr algn="ctr">
              <a:lnSpc>
                <a:spcPts val="2930"/>
              </a:lnSpc>
            </a:pPr>
            <a:r>
              <a:rPr lang="en-US" sz="1878" b="1">
                <a:solidFill>
                  <a:srgbClr val="000000"/>
                </a:solidFill>
                <a:latin typeface="DM Sans Bold"/>
                <a:ea typeface="DM Sans Bold"/>
                <a:cs typeface="DM Sans Bold"/>
                <a:sym typeface="DM Sans Bold"/>
              </a:rPr>
              <a:t>The Signal Stories</a:t>
            </a:r>
          </a:p>
        </p:txBody>
      </p:sp>
      <p:sp>
        <p:nvSpPr>
          <p:cNvPr id="12" name="TextBox 12"/>
          <p:cNvSpPr txBox="1"/>
          <p:nvPr/>
        </p:nvSpPr>
        <p:spPr>
          <a:xfrm>
            <a:off x="1028700" y="9600269"/>
            <a:ext cx="3952589" cy="398429"/>
          </a:xfrm>
          <a:prstGeom prst="rect">
            <a:avLst/>
          </a:prstGeom>
        </p:spPr>
        <p:txBody>
          <a:bodyPr lIns="0" tIns="0" rIns="0" bIns="0" rtlCol="0" anchor="t">
            <a:spAutoFit/>
          </a:bodyPr>
          <a:lstStyle/>
          <a:p>
            <a:pPr algn="l">
              <a:lnSpc>
                <a:spcPts val="3239"/>
              </a:lnSpc>
            </a:pPr>
            <a:r>
              <a:rPr lang="en-US" sz="2313">
                <a:solidFill>
                  <a:srgbClr val="06094B"/>
                </a:solidFill>
                <a:latin typeface="Poppins Light Bold"/>
                <a:ea typeface="Poppins Light Bold"/>
                <a:cs typeface="Poppins Light Bold"/>
                <a:sym typeface="Poppins Light Bold"/>
              </a:rPr>
              <a:t>SFAC PRESENTATION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
        <p:nvSpPr>
          <p:cNvPr id="2" name="AutoShape 2"/>
          <p:cNvSpPr/>
          <p:nvPr/>
        </p:nvSpPr>
        <p:spPr>
          <a:xfrm>
            <a:off x="1028700" y="9004881"/>
            <a:ext cx="16230600" cy="0"/>
          </a:xfrm>
          <a:prstGeom prst="line">
            <a:avLst/>
          </a:prstGeom>
          <a:ln w="38100" cap="flat">
            <a:solidFill>
              <a:srgbClr val="06094B"/>
            </a:solidFill>
            <a:prstDash val="solid"/>
            <a:headEnd type="none" w="sm" len="sm"/>
            <a:tailEnd type="none" w="sm" len="sm"/>
          </a:ln>
        </p:spPr>
        <p:txBody>
          <a:bodyPr/>
          <a:lstStyle/>
          <a:p>
            <a:endParaRPr lang="en-US"/>
          </a:p>
        </p:txBody>
      </p:sp>
      <p:grpSp>
        <p:nvGrpSpPr>
          <p:cNvPr id="3" name="Group 3"/>
          <p:cNvGrpSpPr/>
          <p:nvPr/>
        </p:nvGrpSpPr>
        <p:grpSpPr>
          <a:xfrm>
            <a:off x="691199" y="2694501"/>
            <a:ext cx="6906754" cy="6115288"/>
            <a:chOff x="0" y="0"/>
            <a:chExt cx="1819063" cy="1610611"/>
          </a:xfrm>
        </p:grpSpPr>
        <p:sp>
          <p:nvSpPr>
            <p:cNvPr id="4" name="Freeform 4"/>
            <p:cNvSpPr/>
            <p:nvPr/>
          </p:nvSpPr>
          <p:spPr>
            <a:xfrm>
              <a:off x="0" y="0"/>
              <a:ext cx="1819063" cy="1610611"/>
            </a:xfrm>
            <a:custGeom>
              <a:avLst/>
              <a:gdLst/>
              <a:ahLst/>
              <a:cxnLst/>
              <a:rect l="l" t="t" r="r" b="b"/>
              <a:pathLst>
                <a:path w="1819063" h="1610611">
                  <a:moveTo>
                    <a:pt x="0" y="0"/>
                  </a:moveTo>
                  <a:lnTo>
                    <a:pt x="1819063" y="0"/>
                  </a:lnTo>
                  <a:lnTo>
                    <a:pt x="1819063" y="1610611"/>
                  </a:lnTo>
                  <a:lnTo>
                    <a:pt x="0" y="1610611"/>
                  </a:lnTo>
                  <a:close/>
                </a:path>
              </a:pathLst>
            </a:custGeom>
            <a:solidFill>
              <a:srgbClr val="0577AC"/>
            </a:solidFill>
          </p:spPr>
          <p:txBody>
            <a:bodyPr/>
            <a:lstStyle/>
            <a:p>
              <a:endParaRPr lang="en-US"/>
            </a:p>
          </p:txBody>
        </p:sp>
        <p:sp>
          <p:nvSpPr>
            <p:cNvPr id="5" name="TextBox 5"/>
            <p:cNvSpPr txBox="1"/>
            <p:nvPr/>
          </p:nvSpPr>
          <p:spPr>
            <a:xfrm>
              <a:off x="0" y="-38100"/>
              <a:ext cx="1819063" cy="1648711"/>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8301319" y="6313319"/>
            <a:ext cx="8940604" cy="2573814"/>
            <a:chOff x="0" y="0"/>
            <a:chExt cx="2354727" cy="677877"/>
          </a:xfrm>
        </p:grpSpPr>
        <p:sp>
          <p:nvSpPr>
            <p:cNvPr id="7" name="Freeform 7"/>
            <p:cNvSpPr/>
            <p:nvPr/>
          </p:nvSpPr>
          <p:spPr>
            <a:xfrm>
              <a:off x="0" y="0"/>
              <a:ext cx="2354727" cy="677877"/>
            </a:xfrm>
            <a:custGeom>
              <a:avLst/>
              <a:gdLst/>
              <a:ahLst/>
              <a:cxnLst/>
              <a:rect l="l" t="t" r="r" b="b"/>
              <a:pathLst>
                <a:path w="2354727" h="677877">
                  <a:moveTo>
                    <a:pt x="0" y="0"/>
                  </a:moveTo>
                  <a:lnTo>
                    <a:pt x="2354727" y="0"/>
                  </a:lnTo>
                  <a:lnTo>
                    <a:pt x="2354727" y="677877"/>
                  </a:lnTo>
                  <a:lnTo>
                    <a:pt x="0" y="677877"/>
                  </a:lnTo>
                  <a:close/>
                </a:path>
              </a:pathLst>
            </a:custGeom>
            <a:solidFill>
              <a:srgbClr val="0577AC"/>
            </a:solidFill>
          </p:spPr>
          <p:txBody>
            <a:bodyPr/>
            <a:lstStyle/>
            <a:p>
              <a:endParaRPr lang="en-US"/>
            </a:p>
          </p:txBody>
        </p:sp>
        <p:sp>
          <p:nvSpPr>
            <p:cNvPr id="8" name="TextBox 8"/>
            <p:cNvSpPr txBox="1"/>
            <p:nvPr/>
          </p:nvSpPr>
          <p:spPr>
            <a:xfrm>
              <a:off x="0" y="-38100"/>
              <a:ext cx="2354727" cy="715977"/>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8301319" y="2694501"/>
            <a:ext cx="8940604" cy="3504518"/>
          </a:xfrm>
          <a:custGeom>
            <a:avLst/>
            <a:gdLst/>
            <a:ahLst/>
            <a:cxnLst/>
            <a:rect l="l" t="t" r="r" b="b"/>
            <a:pathLst>
              <a:path w="8940604" h="3504518">
                <a:moveTo>
                  <a:pt x="0" y="0"/>
                </a:moveTo>
                <a:lnTo>
                  <a:pt x="8940604" y="0"/>
                </a:lnTo>
                <a:lnTo>
                  <a:pt x="8940604" y="3504518"/>
                </a:lnTo>
                <a:lnTo>
                  <a:pt x="0" y="3504518"/>
                </a:lnTo>
                <a:lnTo>
                  <a:pt x="0" y="0"/>
                </a:lnTo>
                <a:close/>
              </a:path>
            </a:pathLst>
          </a:custGeom>
          <a:blipFill>
            <a:blip r:embed="rId3"/>
            <a:stretch>
              <a:fillRect t="-56044" b="-13873"/>
            </a:stretch>
          </a:blipFill>
        </p:spPr>
        <p:txBody>
          <a:bodyPr/>
          <a:lstStyle/>
          <a:p>
            <a:endParaRPr lang="en-US"/>
          </a:p>
        </p:txBody>
      </p:sp>
      <p:sp>
        <p:nvSpPr>
          <p:cNvPr id="10" name="TextBox 10"/>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06094B"/>
                </a:solidFill>
                <a:latin typeface="IBM Plex Mono"/>
                <a:ea typeface="IBM Plex Mono"/>
                <a:cs typeface="IBM Plex Mono"/>
                <a:sym typeface="IBM Plex Mono"/>
              </a:rPr>
              <a:t>SFAC PRESENTATION</a:t>
            </a:r>
          </a:p>
        </p:txBody>
      </p:sp>
      <p:sp>
        <p:nvSpPr>
          <p:cNvPr id="11" name="TextBox 11"/>
          <p:cNvSpPr txBox="1"/>
          <p:nvPr/>
        </p:nvSpPr>
        <p:spPr>
          <a:xfrm>
            <a:off x="691199" y="1075251"/>
            <a:ext cx="15378620" cy="1428750"/>
          </a:xfrm>
          <a:prstGeom prst="rect">
            <a:avLst/>
          </a:prstGeom>
        </p:spPr>
        <p:txBody>
          <a:bodyPr lIns="0" tIns="0" rIns="0" bIns="0" rtlCol="0" anchor="t">
            <a:spAutoFit/>
          </a:bodyPr>
          <a:lstStyle/>
          <a:p>
            <a:pPr algn="l">
              <a:lnSpc>
                <a:spcPts val="3899"/>
              </a:lnSpc>
            </a:pPr>
            <a:r>
              <a:rPr lang="en-US" sz="2499">
                <a:solidFill>
                  <a:srgbClr val="000000"/>
                </a:solidFill>
                <a:latin typeface="DM Sans 14pt"/>
                <a:ea typeface="DM Sans 14pt"/>
                <a:cs typeface="DM Sans 14pt"/>
                <a:sym typeface="DM Sans"/>
              </a:rPr>
              <a:t>Student Media aligns with DSA’s mission by focusing on developing the students’ professional skillsets and amplifying their voices. Student Media functions as an area where students build and practice the following skills: </a:t>
            </a:r>
          </a:p>
        </p:txBody>
      </p:sp>
      <p:sp>
        <p:nvSpPr>
          <p:cNvPr id="12" name="TextBox 12"/>
          <p:cNvSpPr txBox="1"/>
          <p:nvPr/>
        </p:nvSpPr>
        <p:spPr>
          <a:xfrm>
            <a:off x="691199" y="2783214"/>
            <a:ext cx="6551727" cy="6360666"/>
          </a:xfrm>
          <a:prstGeom prst="rect">
            <a:avLst/>
          </a:prstGeom>
        </p:spPr>
        <p:txBody>
          <a:bodyPr lIns="0" tIns="0" rIns="0" bIns="0" rtlCol="0" anchor="t">
            <a:spAutoFit/>
          </a:bodyPr>
          <a:lstStyle/>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Writing </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Copyediting </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Photography </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Digital Design </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Business Management </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Marketing </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Video and audio production </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Journalism reporting </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Community building </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Leadership </a:t>
            </a:r>
          </a:p>
          <a:p>
            <a:pPr algn="l">
              <a:lnSpc>
                <a:spcPts val="4619"/>
              </a:lnSpc>
            </a:pPr>
            <a:endParaRPr lang="en-US" sz="2961">
              <a:solidFill>
                <a:srgbClr val="FFFFFF"/>
              </a:solidFill>
              <a:latin typeface="DM Sans 14pt"/>
              <a:ea typeface="DM Sans 14pt"/>
              <a:cs typeface="DM Sans 14pt"/>
              <a:sym typeface="DM Sans"/>
            </a:endParaRPr>
          </a:p>
        </p:txBody>
      </p:sp>
      <p:sp>
        <p:nvSpPr>
          <p:cNvPr id="13" name="TextBox 13"/>
          <p:cNvSpPr txBox="1"/>
          <p:nvPr/>
        </p:nvSpPr>
        <p:spPr>
          <a:xfrm>
            <a:off x="8301319" y="6383784"/>
            <a:ext cx="13269737" cy="2874516"/>
          </a:xfrm>
          <a:prstGeom prst="rect">
            <a:avLst/>
          </a:prstGeom>
        </p:spPr>
        <p:txBody>
          <a:bodyPr lIns="0" tIns="0" rIns="0" bIns="0" rtlCol="0" anchor="t">
            <a:spAutoFit/>
          </a:bodyPr>
          <a:lstStyle/>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Empowerment and Freedom of Expression</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Professional Development</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Civic Engagement</a:t>
            </a:r>
          </a:p>
          <a:p>
            <a:pPr marL="639312" lvl="1" indent="-319656" algn="l">
              <a:lnSpc>
                <a:spcPts val="4619"/>
              </a:lnSpc>
              <a:buFont typeface="Arial"/>
              <a:buChar char="•"/>
            </a:pPr>
            <a:r>
              <a:rPr lang="en-US" sz="2961">
                <a:solidFill>
                  <a:srgbClr val="FFFFFF"/>
                </a:solidFill>
                <a:latin typeface="DM Sans 14pt"/>
                <a:ea typeface="DM Sans 14pt"/>
                <a:cs typeface="DM Sans 14pt"/>
                <a:sym typeface="DM Sans"/>
              </a:rPr>
              <a:t>Enhance Campus Culture</a:t>
            </a:r>
          </a:p>
          <a:p>
            <a:pPr algn="l">
              <a:lnSpc>
                <a:spcPts val="4619"/>
              </a:lnSpc>
            </a:pPr>
            <a:endParaRPr lang="en-US" sz="2961">
              <a:solidFill>
                <a:srgbClr val="FFFFFF"/>
              </a:solidFill>
              <a:latin typeface="DM Sans 14pt"/>
              <a:ea typeface="DM Sans 14pt"/>
              <a:cs typeface="DM Sans 14pt"/>
              <a:sym typeface="DM Sans"/>
            </a:endParaRPr>
          </a:p>
        </p:txBody>
      </p:sp>
      <p:sp>
        <p:nvSpPr>
          <p:cNvPr id="14" name="TextBox 14"/>
          <p:cNvSpPr txBox="1"/>
          <p:nvPr/>
        </p:nvSpPr>
        <p:spPr>
          <a:xfrm>
            <a:off x="675010" y="-139464"/>
            <a:ext cx="13845884" cy="1246251"/>
          </a:xfrm>
          <a:prstGeom prst="rect">
            <a:avLst/>
          </a:prstGeom>
        </p:spPr>
        <p:txBody>
          <a:bodyPr lIns="0" tIns="0" rIns="0" bIns="0" rtlCol="0" anchor="t">
            <a:spAutoFit/>
          </a:bodyPr>
          <a:lstStyle/>
          <a:p>
            <a:pPr algn="l">
              <a:lnSpc>
                <a:spcPts val="10451"/>
              </a:lnSpc>
            </a:pPr>
            <a:r>
              <a:rPr lang="en-US" sz="6699" b="1">
                <a:solidFill>
                  <a:srgbClr val="0577AC"/>
                </a:solidFill>
                <a:latin typeface="DM Sans Bold"/>
                <a:ea typeface="DM Sans Bold"/>
                <a:cs typeface="DM Sans Bold"/>
                <a:sym typeface="DM Sans Bold"/>
              </a:rPr>
              <a:t>Benefits for Students</a:t>
            </a:r>
          </a:p>
        </p:txBody>
      </p:sp>
      <p:sp>
        <p:nvSpPr>
          <p:cNvPr id="15" name="Freeform 15"/>
          <p:cNvSpPr/>
          <p:nvPr/>
        </p:nvSpPr>
        <p:spPr>
          <a:xfrm>
            <a:off x="16483212" y="444059"/>
            <a:ext cx="1552176" cy="1169281"/>
          </a:xfrm>
          <a:custGeom>
            <a:avLst/>
            <a:gdLst/>
            <a:ahLst/>
            <a:cxnLst/>
            <a:rect l="l" t="t" r="r" b="b"/>
            <a:pathLst>
              <a:path w="1552176" h="1169281">
                <a:moveTo>
                  <a:pt x="0" y="0"/>
                </a:moveTo>
                <a:lnTo>
                  <a:pt x="1552176" y="0"/>
                </a:lnTo>
                <a:lnTo>
                  <a:pt x="1552176" y="1169282"/>
                </a:lnTo>
                <a:lnTo>
                  <a:pt x="0" y="1169282"/>
                </a:lnTo>
                <a:lnTo>
                  <a:pt x="0" y="0"/>
                </a:lnTo>
                <a:close/>
              </a:path>
            </a:pathLst>
          </a:custGeom>
          <a:blipFill>
            <a:blip r:embed="rId4"/>
            <a:stretch>
              <a:fillRect l="-76192" t="-27533" r="-139685" b="-47181"/>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txBody>
          <a:bodyPr/>
          <a:lstStyle/>
          <a:p>
            <a:endParaRPr lang="en-US"/>
          </a:p>
        </p:txBody>
      </p:sp>
      <p:grpSp>
        <p:nvGrpSpPr>
          <p:cNvPr id="3" name="Group 3"/>
          <p:cNvGrpSpPr/>
          <p:nvPr/>
        </p:nvGrpSpPr>
        <p:grpSpPr>
          <a:xfrm>
            <a:off x="-304800" y="-853475"/>
            <a:ext cx="20385950" cy="11170955"/>
            <a:chOff x="0" y="0"/>
            <a:chExt cx="5369139" cy="2942144"/>
          </a:xfrm>
        </p:grpSpPr>
        <p:sp>
          <p:nvSpPr>
            <p:cNvPr id="4" name="Freeform 4"/>
            <p:cNvSpPr/>
            <p:nvPr/>
          </p:nvSpPr>
          <p:spPr>
            <a:xfrm>
              <a:off x="0" y="0"/>
              <a:ext cx="5369139" cy="2942144"/>
            </a:xfrm>
            <a:custGeom>
              <a:avLst/>
              <a:gdLst/>
              <a:ahLst/>
              <a:cxnLst/>
              <a:rect l="l" t="t" r="r" b="b"/>
              <a:pathLst>
                <a:path w="5369139" h="2942144">
                  <a:moveTo>
                    <a:pt x="0" y="0"/>
                  </a:moveTo>
                  <a:lnTo>
                    <a:pt x="5369139" y="0"/>
                  </a:lnTo>
                  <a:lnTo>
                    <a:pt x="5369139" y="2942144"/>
                  </a:lnTo>
                  <a:lnTo>
                    <a:pt x="0" y="2942144"/>
                  </a:lnTo>
                  <a:close/>
                </a:path>
              </a:pathLst>
            </a:custGeom>
            <a:solidFill>
              <a:srgbClr val="06094B">
                <a:alpha val="74902"/>
              </a:srgbClr>
            </a:solidFill>
          </p:spPr>
          <p:txBody>
            <a:bodyPr/>
            <a:lstStyle/>
            <a:p>
              <a:endParaRPr lang="en-US"/>
            </a:p>
          </p:txBody>
        </p:sp>
        <p:sp>
          <p:nvSpPr>
            <p:cNvPr id="5" name="TextBox 5"/>
            <p:cNvSpPr txBox="1"/>
            <p:nvPr/>
          </p:nvSpPr>
          <p:spPr>
            <a:xfrm>
              <a:off x="0" y="-38100"/>
              <a:ext cx="5369139" cy="2980244"/>
            </a:xfrm>
            <a:prstGeom prst="rect">
              <a:avLst/>
            </a:prstGeom>
          </p:spPr>
          <p:txBody>
            <a:bodyPr lIns="50800" tIns="50800" rIns="50800" bIns="50800" rtlCol="0" anchor="ctr"/>
            <a:lstStyle/>
            <a:p>
              <a:pPr algn="ctr">
                <a:lnSpc>
                  <a:spcPts val="2659"/>
                </a:lnSpc>
                <a:spcBef>
                  <a:spcPct val="0"/>
                </a:spcBef>
              </a:pPr>
              <a:endParaRPr/>
            </a:p>
          </p:txBody>
        </p:sp>
      </p:grpSp>
      <p:sp>
        <p:nvSpPr>
          <p:cNvPr id="6" name="AutoShape 6"/>
          <p:cNvSpPr/>
          <p:nvPr/>
        </p:nvSpPr>
        <p:spPr>
          <a:xfrm>
            <a:off x="1028700" y="9004881"/>
            <a:ext cx="16230600" cy="0"/>
          </a:xfrm>
          <a:prstGeom prst="line">
            <a:avLst/>
          </a:prstGeom>
          <a:ln w="38100" cap="flat">
            <a:solidFill>
              <a:srgbClr val="EBEBEB"/>
            </a:solidFill>
            <a:prstDash val="solid"/>
            <a:headEnd type="none" w="sm" len="sm"/>
            <a:tailEnd type="none" w="sm" len="sm"/>
          </a:ln>
        </p:spPr>
        <p:txBody>
          <a:bodyPr/>
          <a:lstStyle/>
          <a:p>
            <a:endParaRPr lang="en-US"/>
          </a:p>
        </p:txBody>
      </p:sp>
      <p:sp>
        <p:nvSpPr>
          <p:cNvPr id="7" name="TextBox 7"/>
          <p:cNvSpPr txBox="1"/>
          <p:nvPr/>
        </p:nvSpPr>
        <p:spPr>
          <a:xfrm>
            <a:off x="1028700" y="9314936"/>
            <a:ext cx="3952589" cy="398429"/>
          </a:xfrm>
          <a:prstGeom prst="rect">
            <a:avLst/>
          </a:prstGeom>
        </p:spPr>
        <p:txBody>
          <a:bodyPr lIns="0" tIns="0" rIns="0" bIns="0" rtlCol="0" anchor="t">
            <a:spAutoFit/>
          </a:bodyPr>
          <a:lstStyle/>
          <a:p>
            <a:pPr algn="l">
              <a:lnSpc>
                <a:spcPts val="3239"/>
              </a:lnSpc>
            </a:pPr>
            <a:r>
              <a:rPr lang="en-US" sz="2313">
                <a:solidFill>
                  <a:srgbClr val="EBEBEB"/>
                </a:solidFill>
                <a:latin typeface="IBM Plex Mono"/>
                <a:ea typeface="IBM Plex Mono"/>
                <a:cs typeface="IBM Plex Mono"/>
                <a:sym typeface="IBM Plex Mono"/>
              </a:rPr>
              <a:t>SFAC PRESENTATION</a:t>
            </a:r>
          </a:p>
        </p:txBody>
      </p:sp>
      <p:sp>
        <p:nvSpPr>
          <p:cNvPr id="8" name="TextBox 8"/>
          <p:cNvSpPr txBox="1"/>
          <p:nvPr/>
        </p:nvSpPr>
        <p:spPr>
          <a:xfrm>
            <a:off x="207482" y="2678326"/>
            <a:ext cx="17873036" cy="5073224"/>
          </a:xfrm>
          <a:prstGeom prst="rect">
            <a:avLst/>
          </a:prstGeom>
        </p:spPr>
        <p:txBody>
          <a:bodyPr lIns="0" tIns="0" rIns="0" bIns="0" rtlCol="0" anchor="t">
            <a:spAutoFit/>
          </a:bodyPr>
          <a:lstStyle/>
          <a:p>
            <a:pPr algn="ctr">
              <a:lnSpc>
                <a:spcPts val="13244"/>
              </a:lnSpc>
            </a:pPr>
            <a:r>
              <a:rPr lang="en-US" sz="12263" b="1">
                <a:solidFill>
                  <a:srgbClr val="EBEBEB"/>
                </a:solidFill>
                <a:latin typeface="DM Sans Bold"/>
                <a:ea typeface="DM Sans Bold"/>
                <a:cs typeface="DM Sans Bold"/>
                <a:sym typeface="DM Sans Bold"/>
              </a:rPr>
              <a:t>SUCCESS, CHALLENGES &amp; OPPORTUNITIES</a:t>
            </a:r>
          </a:p>
        </p:txBody>
      </p:sp>
      <p:sp>
        <p:nvSpPr>
          <p:cNvPr id="9" name="Freeform 9"/>
          <p:cNvSpPr/>
          <p:nvPr/>
        </p:nvSpPr>
        <p:spPr>
          <a:xfrm>
            <a:off x="14232232" y="-128589"/>
            <a:ext cx="4629598" cy="3482173"/>
          </a:xfrm>
          <a:custGeom>
            <a:avLst/>
            <a:gdLst/>
            <a:ahLst/>
            <a:cxnLst/>
            <a:rect l="l" t="t" r="r" b="b"/>
            <a:pathLst>
              <a:path w="4629598" h="3482173">
                <a:moveTo>
                  <a:pt x="0" y="0"/>
                </a:moveTo>
                <a:lnTo>
                  <a:pt x="4629598" y="0"/>
                </a:lnTo>
                <a:lnTo>
                  <a:pt x="4629598" y="3482173"/>
                </a:lnTo>
                <a:lnTo>
                  <a:pt x="0" y="3482173"/>
                </a:lnTo>
                <a:lnTo>
                  <a:pt x="0" y="0"/>
                </a:lnTo>
                <a:close/>
              </a:path>
            </a:pathLst>
          </a:custGeom>
          <a:blipFill>
            <a:blip r:embed="rId3"/>
            <a:stretch>
              <a:fillRect l="-23046" r="-57470"/>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
        <p:nvSpPr>
          <p:cNvPr id="2" name="AutoShape 2"/>
          <p:cNvSpPr/>
          <p:nvPr/>
        </p:nvSpPr>
        <p:spPr>
          <a:xfrm>
            <a:off x="1028700" y="9388922"/>
            <a:ext cx="16230600" cy="0"/>
          </a:xfrm>
          <a:prstGeom prst="line">
            <a:avLst/>
          </a:prstGeom>
          <a:ln w="38100" cap="flat">
            <a:solidFill>
              <a:srgbClr val="06094B"/>
            </a:solidFill>
            <a:prstDash val="solid"/>
            <a:headEnd type="none" w="sm" len="sm"/>
            <a:tailEnd type="none" w="sm" len="sm"/>
          </a:ln>
        </p:spPr>
        <p:txBody>
          <a:bodyPr/>
          <a:lstStyle/>
          <a:p>
            <a:endParaRPr lang="en-US"/>
          </a:p>
        </p:txBody>
      </p:sp>
      <p:sp>
        <p:nvSpPr>
          <p:cNvPr id="3" name="TextBox 3"/>
          <p:cNvSpPr txBox="1"/>
          <p:nvPr/>
        </p:nvSpPr>
        <p:spPr>
          <a:xfrm>
            <a:off x="7596977" y="1027351"/>
            <a:ext cx="10006929" cy="8102600"/>
          </a:xfrm>
          <a:prstGeom prst="rect">
            <a:avLst/>
          </a:prstGeom>
        </p:spPr>
        <p:txBody>
          <a:bodyPr lIns="0" tIns="0" rIns="0" bIns="0" rtlCol="0" anchor="t">
            <a:spAutoFit/>
          </a:bodyPr>
          <a:lstStyle/>
          <a:p>
            <a:pPr marL="539749" lvl="1" indent="-269875" algn="l">
              <a:lnSpc>
                <a:spcPts val="4299"/>
              </a:lnSpc>
              <a:buFont typeface="Arial"/>
              <a:buChar char="•"/>
            </a:pPr>
            <a:r>
              <a:rPr lang="en-US" sz="2499">
                <a:solidFill>
                  <a:srgbClr val="000000"/>
                </a:solidFill>
                <a:latin typeface="DM Sans 14pt"/>
                <a:ea typeface="DM Sans 14pt"/>
                <a:cs typeface="DM Sans 14pt"/>
                <a:sym typeface="DM Sans"/>
              </a:rPr>
              <a:t>Grew our staff from two to seven. (Oct 2025)</a:t>
            </a:r>
          </a:p>
          <a:p>
            <a:pPr marL="539749" lvl="1" indent="-269875" algn="l">
              <a:lnSpc>
                <a:spcPts val="4299"/>
              </a:lnSpc>
              <a:buFont typeface="Arial"/>
              <a:buChar char="•"/>
            </a:pPr>
            <a:r>
              <a:rPr lang="en-US" sz="2499">
                <a:solidFill>
                  <a:srgbClr val="000000"/>
                </a:solidFill>
                <a:latin typeface="DM Sans 14pt"/>
                <a:ea typeface="DM Sans 14pt"/>
                <a:cs typeface="DM Sans 14pt"/>
                <a:sym typeface="DM Sans"/>
              </a:rPr>
              <a:t>Launched a new website in January 2025. Over FY25, we increased viewership on www.thesignalnews.net by 7315.26%.</a:t>
            </a:r>
          </a:p>
          <a:p>
            <a:pPr marL="539749" lvl="1" indent="-269875" algn="l">
              <a:lnSpc>
                <a:spcPts val="4299"/>
              </a:lnSpc>
              <a:buFont typeface="Arial"/>
              <a:buChar char="•"/>
            </a:pPr>
            <a:r>
              <a:rPr lang="en-US" sz="2499">
                <a:solidFill>
                  <a:srgbClr val="000000"/>
                </a:solidFill>
                <a:latin typeface="DM Sans 14pt"/>
                <a:ea typeface="DM Sans 14pt"/>
                <a:cs typeface="DM Sans 14pt"/>
                <a:sym typeface="DM Sans"/>
              </a:rPr>
              <a:t>Published 60 articles and have 8,078 views. (Oct 2025)</a:t>
            </a:r>
          </a:p>
          <a:p>
            <a:pPr marL="539749" lvl="1" indent="-269875" algn="l">
              <a:lnSpc>
                <a:spcPts val="4299"/>
              </a:lnSpc>
              <a:buFont typeface="Arial"/>
              <a:buChar char="•"/>
            </a:pPr>
            <a:r>
              <a:rPr lang="en-US" sz="2499">
                <a:solidFill>
                  <a:srgbClr val="000000"/>
                </a:solidFill>
                <a:latin typeface="DM Sans 14pt"/>
                <a:ea typeface="DM Sans 14pt"/>
                <a:cs typeface="DM Sans 14pt"/>
                <a:sym typeface="DM Sans"/>
              </a:rPr>
              <a:t>At least 85% of students reported being able to move up at least one proficiency level in six communication skill areas. </a:t>
            </a:r>
          </a:p>
          <a:p>
            <a:pPr marL="539749" lvl="1" indent="-269875" algn="l">
              <a:lnSpc>
                <a:spcPts val="4299"/>
              </a:lnSpc>
              <a:buFont typeface="Arial"/>
              <a:buChar char="•"/>
            </a:pPr>
            <a:r>
              <a:rPr lang="en-US" sz="2499">
                <a:solidFill>
                  <a:srgbClr val="000000"/>
                </a:solidFill>
                <a:latin typeface="DM Sans 14pt"/>
                <a:ea typeface="DM Sans 14pt"/>
                <a:cs typeface="DM Sans 14pt"/>
                <a:sym typeface="DM Sans"/>
              </a:rPr>
              <a:t>Established a partnership with the Communications Program. We are currently in our second semester of offering a Media production class. </a:t>
            </a:r>
          </a:p>
          <a:p>
            <a:pPr marL="539749" lvl="1" indent="-269875" algn="l">
              <a:lnSpc>
                <a:spcPts val="4299"/>
              </a:lnSpc>
              <a:buFont typeface="Arial"/>
              <a:buChar char="•"/>
            </a:pPr>
            <a:r>
              <a:rPr lang="en-US" sz="2499">
                <a:solidFill>
                  <a:srgbClr val="000000"/>
                </a:solidFill>
                <a:latin typeface="DM Sans 14pt"/>
                <a:ea typeface="DM Sans 14pt"/>
                <a:cs typeface="DM Sans 14pt"/>
                <a:sym typeface="DM Sans"/>
              </a:rPr>
              <a:t>Sponsored three students to attend the spring 2025 Texas Intercollegiate Press Association Conference. </a:t>
            </a:r>
          </a:p>
          <a:p>
            <a:pPr marL="539749" lvl="1" indent="-269875" algn="l">
              <a:lnSpc>
                <a:spcPts val="4299"/>
              </a:lnSpc>
              <a:buFont typeface="Arial"/>
              <a:buChar char="•"/>
            </a:pPr>
            <a:r>
              <a:rPr lang="en-US" sz="2499">
                <a:solidFill>
                  <a:srgbClr val="000000"/>
                </a:solidFill>
                <a:latin typeface="DM Sans 14pt"/>
                <a:ea typeface="DM Sans 14pt"/>
                <a:cs typeface="DM Sans 14pt"/>
                <a:sym typeface="DM Sans"/>
              </a:rPr>
              <a:t>With the 550% increase in recruitment and the 150% increase in retention, Student Media is growing at a rate where more students are getting involved in student-driven, experiential, and hands-on skill development. </a:t>
            </a:r>
          </a:p>
        </p:txBody>
      </p:sp>
      <p:grpSp>
        <p:nvGrpSpPr>
          <p:cNvPr id="4" name="Group 4"/>
          <p:cNvGrpSpPr>
            <a:grpSpLocks noChangeAspect="1"/>
          </p:cNvGrpSpPr>
          <p:nvPr/>
        </p:nvGrpSpPr>
        <p:grpSpPr>
          <a:xfrm>
            <a:off x="1028700" y="393192"/>
            <a:ext cx="6077015" cy="8431340"/>
            <a:chOff x="0" y="0"/>
            <a:chExt cx="3350260" cy="4648200"/>
          </a:xfrm>
        </p:grpSpPr>
        <p:sp>
          <p:nvSpPr>
            <p:cNvPr id="5" name="Freeform 5"/>
            <p:cNvSpPr/>
            <p:nvPr/>
          </p:nvSpPr>
          <p:spPr>
            <a:xfrm>
              <a:off x="0" y="0"/>
              <a:ext cx="3314700" cy="2186940"/>
            </a:xfrm>
            <a:custGeom>
              <a:avLst/>
              <a:gdLst/>
              <a:ahLst/>
              <a:cxnLst/>
              <a:rect l="l" t="t" r="r" b="b"/>
              <a:pathLst>
                <a:path w="3314700" h="2186940">
                  <a:moveTo>
                    <a:pt x="3282950" y="0"/>
                  </a:moveTo>
                  <a:lnTo>
                    <a:pt x="1334770" y="0"/>
                  </a:lnTo>
                  <a:cubicBezTo>
                    <a:pt x="890270" y="17780"/>
                    <a:pt x="445770" y="53340"/>
                    <a:pt x="0" y="55880"/>
                  </a:cubicBezTo>
                  <a:cubicBezTo>
                    <a:pt x="2540" y="410210"/>
                    <a:pt x="20320" y="844550"/>
                    <a:pt x="39370" y="1198880"/>
                  </a:cubicBezTo>
                  <a:cubicBezTo>
                    <a:pt x="55880" y="1518920"/>
                    <a:pt x="72390" y="1838960"/>
                    <a:pt x="76200" y="2160270"/>
                  </a:cubicBezTo>
                  <a:cubicBezTo>
                    <a:pt x="294640" y="2159000"/>
                    <a:pt x="514350" y="2156460"/>
                    <a:pt x="732790" y="2152650"/>
                  </a:cubicBezTo>
                  <a:cubicBezTo>
                    <a:pt x="1225550" y="2145030"/>
                    <a:pt x="1718310" y="2137410"/>
                    <a:pt x="2211070" y="2151380"/>
                  </a:cubicBezTo>
                  <a:cubicBezTo>
                    <a:pt x="2579370" y="2161540"/>
                    <a:pt x="2946400" y="2186940"/>
                    <a:pt x="3314700" y="2184400"/>
                  </a:cubicBezTo>
                  <a:cubicBezTo>
                    <a:pt x="3314700" y="2142490"/>
                    <a:pt x="3313430" y="2100580"/>
                    <a:pt x="3313430" y="2058670"/>
                  </a:cubicBezTo>
                  <a:cubicBezTo>
                    <a:pt x="3305810" y="1399540"/>
                    <a:pt x="3284220" y="660400"/>
                    <a:pt x="3282950" y="0"/>
                  </a:cubicBezTo>
                  <a:close/>
                </a:path>
              </a:pathLst>
            </a:custGeom>
            <a:blipFill>
              <a:blip r:embed="rId3"/>
              <a:stretch>
                <a:fillRect t="-30628" b="-97383"/>
              </a:stretch>
            </a:blipFill>
          </p:spPr>
          <p:txBody>
            <a:bodyPr/>
            <a:lstStyle/>
            <a:p>
              <a:endParaRPr lang="en-US"/>
            </a:p>
          </p:txBody>
        </p:sp>
        <p:sp>
          <p:nvSpPr>
            <p:cNvPr id="6" name="Freeform 6"/>
            <p:cNvSpPr/>
            <p:nvPr/>
          </p:nvSpPr>
          <p:spPr>
            <a:xfrm>
              <a:off x="57150" y="2434590"/>
              <a:ext cx="3294380" cy="2214880"/>
            </a:xfrm>
            <a:custGeom>
              <a:avLst/>
              <a:gdLst/>
              <a:ahLst/>
              <a:cxnLst/>
              <a:rect l="l" t="t" r="r" b="b"/>
              <a:pathLst>
                <a:path w="3294380" h="2214880">
                  <a:moveTo>
                    <a:pt x="3275330" y="1115060"/>
                  </a:moveTo>
                  <a:cubicBezTo>
                    <a:pt x="3266440" y="949960"/>
                    <a:pt x="3263900" y="784860"/>
                    <a:pt x="3262630" y="619760"/>
                  </a:cubicBezTo>
                  <a:cubicBezTo>
                    <a:pt x="3260090" y="426720"/>
                    <a:pt x="3260090" y="233680"/>
                    <a:pt x="3260090" y="41910"/>
                  </a:cubicBezTo>
                  <a:cubicBezTo>
                    <a:pt x="3105150" y="43180"/>
                    <a:pt x="2950210" y="39370"/>
                    <a:pt x="2795270" y="34290"/>
                  </a:cubicBezTo>
                  <a:cubicBezTo>
                    <a:pt x="2550160" y="26670"/>
                    <a:pt x="2303780" y="11430"/>
                    <a:pt x="2058670" y="6350"/>
                  </a:cubicBezTo>
                  <a:cubicBezTo>
                    <a:pt x="1812290" y="1270"/>
                    <a:pt x="1565910" y="0"/>
                    <a:pt x="1319530" y="2540"/>
                  </a:cubicBezTo>
                  <a:cubicBezTo>
                    <a:pt x="886460" y="5080"/>
                    <a:pt x="454660" y="15240"/>
                    <a:pt x="21590" y="17780"/>
                  </a:cubicBezTo>
                  <a:cubicBezTo>
                    <a:pt x="20320" y="285750"/>
                    <a:pt x="13970" y="553720"/>
                    <a:pt x="8890" y="820420"/>
                  </a:cubicBezTo>
                  <a:cubicBezTo>
                    <a:pt x="5080" y="993140"/>
                    <a:pt x="2540" y="1165860"/>
                    <a:pt x="0" y="1338580"/>
                  </a:cubicBezTo>
                  <a:lnTo>
                    <a:pt x="0" y="1414780"/>
                  </a:lnTo>
                  <a:cubicBezTo>
                    <a:pt x="8890" y="1676400"/>
                    <a:pt x="21590" y="1938020"/>
                    <a:pt x="30480" y="2199640"/>
                  </a:cubicBezTo>
                  <a:cubicBezTo>
                    <a:pt x="419100" y="2200910"/>
                    <a:pt x="807720" y="2212340"/>
                    <a:pt x="1196340" y="2214880"/>
                  </a:cubicBezTo>
                  <a:cubicBezTo>
                    <a:pt x="1280160" y="2211070"/>
                    <a:pt x="1363980" y="2207260"/>
                    <a:pt x="1447800" y="2204720"/>
                  </a:cubicBezTo>
                  <a:cubicBezTo>
                    <a:pt x="1714500" y="2197100"/>
                    <a:pt x="1982470" y="2199640"/>
                    <a:pt x="2249170" y="2198370"/>
                  </a:cubicBezTo>
                  <a:lnTo>
                    <a:pt x="3294380" y="2190750"/>
                  </a:lnTo>
                  <a:lnTo>
                    <a:pt x="3294380" y="1358900"/>
                  </a:lnTo>
                  <a:cubicBezTo>
                    <a:pt x="3285489" y="1276350"/>
                    <a:pt x="3279139" y="1196340"/>
                    <a:pt x="3275330" y="1115060"/>
                  </a:cubicBezTo>
                  <a:close/>
                </a:path>
              </a:pathLst>
            </a:custGeom>
            <a:blipFill>
              <a:blip r:embed="rId4"/>
              <a:stretch>
                <a:fillRect t="-5741" b="-5741"/>
              </a:stretch>
            </a:blipFill>
          </p:spPr>
          <p:txBody>
            <a:bodyPr/>
            <a:lstStyle/>
            <a:p>
              <a:endParaRPr lang="en-US"/>
            </a:p>
          </p:txBody>
        </p:sp>
      </p:grpSp>
      <p:sp>
        <p:nvSpPr>
          <p:cNvPr id="7" name="TextBox 7"/>
          <p:cNvSpPr txBox="1"/>
          <p:nvPr/>
        </p:nvSpPr>
        <p:spPr>
          <a:xfrm>
            <a:off x="1028700" y="9600269"/>
            <a:ext cx="3952589" cy="398429"/>
          </a:xfrm>
          <a:prstGeom prst="rect">
            <a:avLst/>
          </a:prstGeom>
        </p:spPr>
        <p:txBody>
          <a:bodyPr lIns="0" tIns="0" rIns="0" bIns="0" rtlCol="0" anchor="t">
            <a:spAutoFit/>
          </a:bodyPr>
          <a:lstStyle/>
          <a:p>
            <a:pPr algn="l">
              <a:lnSpc>
                <a:spcPts val="3239"/>
              </a:lnSpc>
            </a:pPr>
            <a:r>
              <a:rPr lang="en-US" sz="2313">
                <a:solidFill>
                  <a:srgbClr val="06094B"/>
                </a:solidFill>
                <a:latin typeface="Poppins Light Bold"/>
                <a:ea typeface="Poppins Light Bold"/>
                <a:cs typeface="Poppins Light Bold"/>
                <a:sym typeface="Poppins Light Bold"/>
              </a:rPr>
              <a:t>SFAC PRESENTATION</a:t>
            </a:r>
          </a:p>
        </p:txBody>
      </p:sp>
      <p:sp>
        <p:nvSpPr>
          <p:cNvPr id="8" name="TextBox 8"/>
          <p:cNvSpPr txBox="1"/>
          <p:nvPr/>
        </p:nvSpPr>
        <p:spPr>
          <a:xfrm>
            <a:off x="7413279" y="210892"/>
            <a:ext cx="7656487" cy="940283"/>
          </a:xfrm>
          <a:prstGeom prst="rect">
            <a:avLst/>
          </a:prstGeom>
        </p:spPr>
        <p:txBody>
          <a:bodyPr lIns="0" tIns="0" rIns="0" bIns="0" rtlCol="0" anchor="t">
            <a:spAutoFit/>
          </a:bodyPr>
          <a:lstStyle/>
          <a:p>
            <a:pPr algn="l">
              <a:lnSpc>
                <a:spcPts val="7234"/>
              </a:lnSpc>
            </a:pPr>
            <a:r>
              <a:rPr lang="en-US" sz="6698" b="1">
                <a:solidFill>
                  <a:srgbClr val="0577AC"/>
                </a:solidFill>
                <a:latin typeface="DM Sans Bold"/>
                <a:ea typeface="DM Sans Bold"/>
                <a:cs typeface="DM Sans Bold"/>
                <a:sym typeface="DM Sans Bold"/>
              </a:rPr>
              <a:t>SUCCESSES</a:t>
            </a:r>
          </a:p>
        </p:txBody>
      </p:sp>
      <p:sp>
        <p:nvSpPr>
          <p:cNvPr id="9" name="Freeform 9"/>
          <p:cNvSpPr/>
          <p:nvPr/>
        </p:nvSpPr>
        <p:spPr>
          <a:xfrm>
            <a:off x="16483212" y="444059"/>
            <a:ext cx="1552176" cy="1169281"/>
          </a:xfrm>
          <a:custGeom>
            <a:avLst/>
            <a:gdLst/>
            <a:ahLst/>
            <a:cxnLst/>
            <a:rect l="l" t="t" r="r" b="b"/>
            <a:pathLst>
              <a:path w="1552176" h="1169281">
                <a:moveTo>
                  <a:pt x="0" y="0"/>
                </a:moveTo>
                <a:lnTo>
                  <a:pt x="1552176" y="0"/>
                </a:lnTo>
                <a:lnTo>
                  <a:pt x="1552176" y="1169282"/>
                </a:lnTo>
                <a:lnTo>
                  <a:pt x="0" y="1169282"/>
                </a:lnTo>
                <a:lnTo>
                  <a:pt x="0" y="0"/>
                </a:lnTo>
                <a:close/>
              </a:path>
            </a:pathLst>
          </a:custGeom>
          <a:blipFill>
            <a:blip r:embed="rId5"/>
            <a:stretch>
              <a:fillRect l="-76192" t="-27533" r="-139685" b="-47181"/>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00257"/>
            <a:ext cx="20385950" cy="11170955"/>
            <a:chOff x="0" y="0"/>
            <a:chExt cx="5369139" cy="2942144"/>
          </a:xfrm>
        </p:grpSpPr>
        <p:sp>
          <p:nvSpPr>
            <p:cNvPr id="3" name="Freeform 3"/>
            <p:cNvSpPr/>
            <p:nvPr/>
          </p:nvSpPr>
          <p:spPr>
            <a:xfrm>
              <a:off x="0" y="0"/>
              <a:ext cx="5369139" cy="2942144"/>
            </a:xfrm>
            <a:custGeom>
              <a:avLst/>
              <a:gdLst/>
              <a:ahLst/>
              <a:cxnLst/>
              <a:rect l="l" t="t" r="r" b="b"/>
              <a:pathLst>
                <a:path w="5369139" h="2942144">
                  <a:moveTo>
                    <a:pt x="0" y="0"/>
                  </a:moveTo>
                  <a:lnTo>
                    <a:pt x="5369139" y="0"/>
                  </a:lnTo>
                  <a:lnTo>
                    <a:pt x="5369139" y="2942144"/>
                  </a:lnTo>
                  <a:lnTo>
                    <a:pt x="0" y="2942144"/>
                  </a:lnTo>
                  <a:close/>
                </a:path>
              </a:pathLst>
            </a:custGeom>
            <a:solidFill>
              <a:srgbClr val="06094B">
                <a:alpha val="86667"/>
              </a:srgbClr>
            </a:solidFill>
          </p:spPr>
          <p:txBody>
            <a:bodyPr/>
            <a:lstStyle/>
            <a:p>
              <a:endParaRPr lang="en-US"/>
            </a:p>
          </p:txBody>
        </p:sp>
        <p:sp>
          <p:nvSpPr>
            <p:cNvPr id="4" name="TextBox 4"/>
            <p:cNvSpPr txBox="1"/>
            <p:nvPr/>
          </p:nvSpPr>
          <p:spPr>
            <a:xfrm>
              <a:off x="0" y="-38100"/>
              <a:ext cx="5369139" cy="2980244"/>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15900"/>
            <a:ext cx="6534827" cy="4901120"/>
          </a:xfrm>
          <a:custGeom>
            <a:avLst/>
            <a:gdLst/>
            <a:ahLst/>
            <a:cxnLst/>
            <a:rect l="l" t="t" r="r" b="b"/>
            <a:pathLst>
              <a:path w="6534827" h="4901120">
                <a:moveTo>
                  <a:pt x="0" y="0"/>
                </a:moveTo>
                <a:lnTo>
                  <a:pt x="6534827" y="0"/>
                </a:lnTo>
                <a:lnTo>
                  <a:pt x="6534827" y="4901121"/>
                </a:lnTo>
                <a:lnTo>
                  <a:pt x="0" y="4901121"/>
                </a:lnTo>
                <a:lnTo>
                  <a:pt x="0" y="0"/>
                </a:lnTo>
                <a:close/>
              </a:path>
            </a:pathLst>
          </a:custGeom>
          <a:blipFill>
            <a:blip r:embed="rId3"/>
            <a:stretch>
              <a:fillRect/>
            </a:stretch>
          </a:blipFill>
        </p:spPr>
        <p:txBody>
          <a:bodyPr/>
          <a:lstStyle/>
          <a:p>
            <a:endParaRPr lang="en-US"/>
          </a:p>
        </p:txBody>
      </p:sp>
      <p:sp>
        <p:nvSpPr>
          <p:cNvPr id="6" name="Freeform 6"/>
          <p:cNvSpPr/>
          <p:nvPr/>
        </p:nvSpPr>
        <p:spPr>
          <a:xfrm>
            <a:off x="6534827" y="0"/>
            <a:ext cx="6513628" cy="4885221"/>
          </a:xfrm>
          <a:custGeom>
            <a:avLst/>
            <a:gdLst/>
            <a:ahLst/>
            <a:cxnLst/>
            <a:rect l="l" t="t" r="r" b="b"/>
            <a:pathLst>
              <a:path w="6513628" h="4885221">
                <a:moveTo>
                  <a:pt x="0" y="0"/>
                </a:moveTo>
                <a:lnTo>
                  <a:pt x="6513628" y="0"/>
                </a:lnTo>
                <a:lnTo>
                  <a:pt x="6513628" y="4885221"/>
                </a:lnTo>
                <a:lnTo>
                  <a:pt x="0" y="4885221"/>
                </a:lnTo>
                <a:lnTo>
                  <a:pt x="0" y="0"/>
                </a:lnTo>
                <a:close/>
              </a:path>
            </a:pathLst>
          </a:custGeom>
          <a:blipFill>
            <a:blip r:embed="rId4"/>
            <a:stretch>
              <a:fillRect/>
            </a:stretch>
          </a:blipFill>
        </p:spPr>
        <p:txBody>
          <a:bodyPr/>
          <a:lstStyle/>
          <a:p>
            <a:endParaRPr lang="en-US"/>
          </a:p>
        </p:txBody>
      </p:sp>
      <p:sp>
        <p:nvSpPr>
          <p:cNvPr id="7" name="Freeform 7"/>
          <p:cNvSpPr/>
          <p:nvPr/>
        </p:nvSpPr>
        <p:spPr>
          <a:xfrm>
            <a:off x="0" y="4885221"/>
            <a:ext cx="5261712" cy="3504518"/>
          </a:xfrm>
          <a:custGeom>
            <a:avLst/>
            <a:gdLst/>
            <a:ahLst/>
            <a:cxnLst/>
            <a:rect l="l" t="t" r="r" b="b"/>
            <a:pathLst>
              <a:path w="5261712" h="3504518">
                <a:moveTo>
                  <a:pt x="0" y="0"/>
                </a:moveTo>
                <a:lnTo>
                  <a:pt x="5261712" y="0"/>
                </a:lnTo>
                <a:lnTo>
                  <a:pt x="5261712" y="3504517"/>
                </a:lnTo>
                <a:lnTo>
                  <a:pt x="0" y="3504517"/>
                </a:lnTo>
                <a:lnTo>
                  <a:pt x="0" y="0"/>
                </a:lnTo>
                <a:close/>
              </a:path>
            </a:pathLst>
          </a:custGeom>
          <a:blipFill>
            <a:blip r:embed="rId5"/>
            <a:stretch>
              <a:fillRect/>
            </a:stretch>
          </a:blipFill>
        </p:spPr>
        <p:txBody>
          <a:bodyPr/>
          <a:lstStyle/>
          <a:p>
            <a:endParaRPr lang="en-US"/>
          </a:p>
        </p:txBody>
      </p:sp>
      <p:sp>
        <p:nvSpPr>
          <p:cNvPr id="8" name="Freeform 8"/>
          <p:cNvSpPr/>
          <p:nvPr/>
        </p:nvSpPr>
        <p:spPr>
          <a:xfrm>
            <a:off x="13048455" y="-15900"/>
            <a:ext cx="5239545" cy="8405638"/>
          </a:xfrm>
          <a:custGeom>
            <a:avLst/>
            <a:gdLst/>
            <a:ahLst/>
            <a:cxnLst/>
            <a:rect l="l" t="t" r="r" b="b"/>
            <a:pathLst>
              <a:path w="5239545" h="8405638">
                <a:moveTo>
                  <a:pt x="0" y="0"/>
                </a:moveTo>
                <a:lnTo>
                  <a:pt x="5239545" y="0"/>
                </a:lnTo>
                <a:lnTo>
                  <a:pt x="5239545" y="8405638"/>
                </a:lnTo>
                <a:lnTo>
                  <a:pt x="0" y="8405638"/>
                </a:lnTo>
                <a:lnTo>
                  <a:pt x="0" y="0"/>
                </a:lnTo>
                <a:close/>
              </a:path>
            </a:pathLst>
          </a:custGeom>
          <a:blipFill>
            <a:blip r:embed="rId6"/>
            <a:stretch>
              <a:fillRect l="-7970" t="-734" b="-218"/>
            </a:stretch>
          </a:blipFill>
        </p:spPr>
        <p:txBody>
          <a:bodyPr/>
          <a:lstStyle/>
          <a:p>
            <a:endParaRPr lang="en-US"/>
          </a:p>
        </p:txBody>
      </p:sp>
      <p:sp>
        <p:nvSpPr>
          <p:cNvPr id="9" name="Freeform 9"/>
          <p:cNvSpPr/>
          <p:nvPr/>
        </p:nvSpPr>
        <p:spPr>
          <a:xfrm>
            <a:off x="5261712" y="4885221"/>
            <a:ext cx="7786743" cy="3504518"/>
          </a:xfrm>
          <a:custGeom>
            <a:avLst/>
            <a:gdLst/>
            <a:ahLst/>
            <a:cxnLst/>
            <a:rect l="l" t="t" r="r" b="b"/>
            <a:pathLst>
              <a:path w="7786743" h="3504518">
                <a:moveTo>
                  <a:pt x="0" y="0"/>
                </a:moveTo>
                <a:lnTo>
                  <a:pt x="7786743" y="0"/>
                </a:lnTo>
                <a:lnTo>
                  <a:pt x="7786743" y="3504517"/>
                </a:lnTo>
                <a:lnTo>
                  <a:pt x="0" y="3504517"/>
                </a:lnTo>
                <a:lnTo>
                  <a:pt x="0" y="0"/>
                </a:lnTo>
                <a:close/>
              </a:path>
            </a:pathLst>
          </a:custGeom>
          <a:blipFill>
            <a:blip r:embed="rId7"/>
            <a:stretch>
              <a:fillRect t="-35997" b="-12129"/>
            </a:stretch>
          </a:blipFill>
        </p:spPr>
        <p:txBody>
          <a:bodyPr/>
          <a:lstStyle/>
          <a:p>
            <a:endParaRPr lang="en-US"/>
          </a:p>
        </p:txBody>
      </p:sp>
      <p:sp>
        <p:nvSpPr>
          <p:cNvPr id="10" name="TextBox 10"/>
          <p:cNvSpPr txBox="1"/>
          <p:nvPr/>
        </p:nvSpPr>
        <p:spPr>
          <a:xfrm>
            <a:off x="134527" y="8782483"/>
            <a:ext cx="18018947" cy="1046883"/>
          </a:xfrm>
          <a:prstGeom prst="rect">
            <a:avLst/>
          </a:prstGeom>
        </p:spPr>
        <p:txBody>
          <a:bodyPr lIns="0" tIns="0" rIns="0" bIns="0" rtlCol="0" anchor="t">
            <a:spAutoFit/>
          </a:bodyPr>
          <a:lstStyle/>
          <a:p>
            <a:pPr algn="ctr">
              <a:lnSpc>
                <a:spcPts val="8099"/>
              </a:lnSpc>
            </a:pPr>
            <a:r>
              <a:rPr lang="en-US" sz="7499" b="1">
                <a:solidFill>
                  <a:srgbClr val="EBEBEB"/>
                </a:solidFill>
                <a:latin typeface="DM Sans Bold"/>
                <a:ea typeface="DM Sans Bold"/>
                <a:cs typeface="DM Sans Bold"/>
                <a:sym typeface="DM Sans Bold"/>
              </a:rPr>
              <a:t>WHAT OUR STUDENTS ARE SAYING!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
        <p:nvSpPr>
          <p:cNvPr id="2" name="AutoShape 2"/>
          <p:cNvSpPr/>
          <p:nvPr/>
        </p:nvSpPr>
        <p:spPr>
          <a:xfrm>
            <a:off x="1028700" y="9004881"/>
            <a:ext cx="16230600" cy="0"/>
          </a:xfrm>
          <a:prstGeom prst="line">
            <a:avLst/>
          </a:prstGeom>
          <a:ln w="38100" cap="flat">
            <a:solidFill>
              <a:srgbClr val="06094B"/>
            </a:solidFill>
            <a:prstDash val="solid"/>
            <a:headEnd type="none" w="sm" len="sm"/>
            <a:tailEnd type="none" w="sm" len="sm"/>
          </a:ln>
        </p:spPr>
        <p:txBody>
          <a:bodyPr/>
          <a:lstStyle/>
          <a:p>
            <a:endParaRPr lang="en-US"/>
          </a:p>
        </p:txBody>
      </p:sp>
      <p:grpSp>
        <p:nvGrpSpPr>
          <p:cNvPr id="3" name="Group 3"/>
          <p:cNvGrpSpPr/>
          <p:nvPr/>
        </p:nvGrpSpPr>
        <p:grpSpPr>
          <a:xfrm rot="-5400000">
            <a:off x="4494817" y="-1448230"/>
            <a:ext cx="3230990" cy="10163224"/>
            <a:chOff x="0" y="0"/>
            <a:chExt cx="850960" cy="2676734"/>
          </a:xfrm>
        </p:grpSpPr>
        <p:sp>
          <p:nvSpPr>
            <p:cNvPr id="4" name="Freeform 4"/>
            <p:cNvSpPr/>
            <p:nvPr/>
          </p:nvSpPr>
          <p:spPr>
            <a:xfrm>
              <a:off x="0" y="0"/>
              <a:ext cx="850960" cy="2676734"/>
            </a:xfrm>
            <a:custGeom>
              <a:avLst/>
              <a:gdLst/>
              <a:ahLst/>
              <a:cxnLst/>
              <a:rect l="l" t="t" r="r" b="b"/>
              <a:pathLst>
                <a:path w="850960" h="2676734">
                  <a:moveTo>
                    <a:pt x="0" y="0"/>
                  </a:moveTo>
                  <a:lnTo>
                    <a:pt x="850960" y="0"/>
                  </a:lnTo>
                  <a:lnTo>
                    <a:pt x="850960" y="2676734"/>
                  </a:lnTo>
                  <a:lnTo>
                    <a:pt x="0" y="2676734"/>
                  </a:lnTo>
                  <a:close/>
                </a:path>
              </a:pathLst>
            </a:custGeom>
            <a:solidFill>
              <a:srgbClr val="06094B"/>
            </a:solidFill>
          </p:spPr>
          <p:txBody>
            <a:bodyPr/>
            <a:lstStyle/>
            <a:p>
              <a:endParaRPr lang="en-US"/>
            </a:p>
          </p:txBody>
        </p:sp>
        <p:sp>
          <p:nvSpPr>
            <p:cNvPr id="5" name="TextBox 5"/>
            <p:cNvSpPr txBox="1"/>
            <p:nvPr/>
          </p:nvSpPr>
          <p:spPr>
            <a:xfrm>
              <a:off x="0" y="-38100"/>
              <a:ext cx="850960" cy="271483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795602" y="2017887"/>
            <a:ext cx="5632857" cy="6634569"/>
          </a:xfrm>
          <a:custGeom>
            <a:avLst/>
            <a:gdLst/>
            <a:ahLst/>
            <a:cxnLst/>
            <a:rect l="l" t="t" r="r" b="b"/>
            <a:pathLst>
              <a:path w="5632857" h="6634569">
                <a:moveTo>
                  <a:pt x="0" y="0"/>
                </a:moveTo>
                <a:lnTo>
                  <a:pt x="5632857" y="0"/>
                </a:lnTo>
                <a:lnTo>
                  <a:pt x="5632857" y="6634569"/>
                </a:lnTo>
                <a:lnTo>
                  <a:pt x="0" y="6634569"/>
                </a:lnTo>
                <a:lnTo>
                  <a:pt x="0" y="0"/>
                </a:lnTo>
                <a:close/>
              </a:path>
            </a:pathLst>
          </a:custGeom>
          <a:blipFill>
            <a:blip r:embed="rId3"/>
            <a:stretch>
              <a:fillRect t="-31597" r="-107239" b="-364"/>
            </a:stretch>
          </a:blipFill>
        </p:spPr>
        <p:txBody>
          <a:bodyPr/>
          <a:lstStyle/>
          <a:p>
            <a:endParaRPr lang="en-US"/>
          </a:p>
        </p:txBody>
      </p:sp>
      <p:sp>
        <p:nvSpPr>
          <p:cNvPr id="7" name="TextBox 7"/>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06094B"/>
                </a:solidFill>
                <a:latin typeface="IBM Plex Mono"/>
                <a:ea typeface="IBM Plex Mono"/>
                <a:cs typeface="IBM Plex Mono"/>
                <a:sym typeface="IBM Plex Mono"/>
              </a:rPr>
              <a:t>SFAC PRESENTATION</a:t>
            </a:r>
          </a:p>
        </p:txBody>
      </p:sp>
      <p:sp>
        <p:nvSpPr>
          <p:cNvPr id="8" name="TextBox 8"/>
          <p:cNvSpPr txBox="1"/>
          <p:nvPr/>
        </p:nvSpPr>
        <p:spPr>
          <a:xfrm>
            <a:off x="-2207602" y="596646"/>
            <a:ext cx="12210840" cy="940308"/>
          </a:xfrm>
          <a:prstGeom prst="rect">
            <a:avLst/>
          </a:prstGeom>
        </p:spPr>
        <p:txBody>
          <a:bodyPr lIns="0" tIns="0" rIns="0" bIns="0" rtlCol="0" anchor="t">
            <a:spAutoFit/>
          </a:bodyPr>
          <a:lstStyle/>
          <a:p>
            <a:pPr algn="ctr">
              <a:lnSpc>
                <a:spcPts val="7235"/>
              </a:lnSpc>
            </a:pPr>
            <a:r>
              <a:rPr lang="en-US" sz="6699" b="1">
                <a:solidFill>
                  <a:srgbClr val="0577AC"/>
                </a:solidFill>
                <a:latin typeface="DM Sans Bold"/>
                <a:ea typeface="DM Sans Bold"/>
                <a:cs typeface="DM Sans Bold"/>
                <a:sym typeface="DM Sans Bold"/>
              </a:rPr>
              <a:t>CHALLENGES</a:t>
            </a:r>
          </a:p>
        </p:txBody>
      </p:sp>
      <p:sp>
        <p:nvSpPr>
          <p:cNvPr id="9" name="TextBox 9"/>
          <p:cNvSpPr txBox="1"/>
          <p:nvPr/>
        </p:nvSpPr>
        <p:spPr>
          <a:xfrm>
            <a:off x="1028700" y="5457064"/>
            <a:ext cx="10336780" cy="2613025"/>
          </a:xfrm>
          <a:prstGeom prst="rect">
            <a:avLst/>
          </a:prstGeom>
        </p:spPr>
        <p:txBody>
          <a:bodyPr lIns="0" tIns="0" rIns="0" bIns="0" rtlCol="0" anchor="t">
            <a:spAutoFit/>
          </a:bodyPr>
          <a:lstStyle/>
          <a:p>
            <a:pPr algn="ctr">
              <a:lnSpc>
                <a:spcPts val="3499"/>
              </a:lnSpc>
            </a:pPr>
            <a:r>
              <a:rPr lang="en-US" sz="2499">
                <a:solidFill>
                  <a:srgbClr val="000000"/>
                </a:solidFill>
                <a:latin typeface="DM Sans 14pt"/>
                <a:ea typeface="DM Sans 14pt"/>
                <a:cs typeface="DM Sans 14pt"/>
                <a:sym typeface="DM Sans"/>
              </a:rPr>
              <a:t> As The Signal continues to grow, one of the foreseeable challenges is the number of editors on staff. Editors play a critical role in maintaining the quality, accuracy, and consistency of the publication. Without enough editors, it becomes increasingly complex to manage the expanding workload—from reviewing articles and fact-checking to coordinating deadlines and supporting writers. </a:t>
            </a:r>
          </a:p>
        </p:txBody>
      </p:sp>
      <p:sp>
        <p:nvSpPr>
          <p:cNvPr id="10" name="TextBox 10"/>
          <p:cNvSpPr txBox="1"/>
          <p:nvPr/>
        </p:nvSpPr>
        <p:spPr>
          <a:xfrm>
            <a:off x="576897" y="3011394"/>
            <a:ext cx="11740936" cy="914081"/>
          </a:xfrm>
          <a:prstGeom prst="rect">
            <a:avLst/>
          </a:prstGeom>
        </p:spPr>
        <p:txBody>
          <a:bodyPr lIns="0" tIns="0" rIns="0" bIns="0" rtlCol="0" anchor="t">
            <a:spAutoFit/>
          </a:bodyPr>
          <a:lstStyle/>
          <a:p>
            <a:pPr algn="ctr">
              <a:lnSpc>
                <a:spcPts val="7542"/>
              </a:lnSpc>
            </a:pPr>
            <a:r>
              <a:rPr lang="en-US" sz="5387" b="1">
                <a:solidFill>
                  <a:srgbClr val="FFFFFF"/>
                </a:solidFill>
                <a:latin typeface="DM Sans Bold"/>
                <a:ea typeface="DM Sans Bold"/>
                <a:cs typeface="DM Sans Bold"/>
                <a:sym typeface="DM Sans Bold"/>
              </a:rPr>
              <a:t>Staffing/ Beat Editors</a:t>
            </a:r>
          </a:p>
        </p:txBody>
      </p:sp>
      <p:sp>
        <p:nvSpPr>
          <p:cNvPr id="11" name="Freeform 11"/>
          <p:cNvSpPr/>
          <p:nvPr/>
        </p:nvSpPr>
        <p:spPr>
          <a:xfrm>
            <a:off x="16483212" y="444059"/>
            <a:ext cx="1552176" cy="1169281"/>
          </a:xfrm>
          <a:custGeom>
            <a:avLst/>
            <a:gdLst/>
            <a:ahLst/>
            <a:cxnLst/>
            <a:rect l="l" t="t" r="r" b="b"/>
            <a:pathLst>
              <a:path w="1552176" h="1169281">
                <a:moveTo>
                  <a:pt x="0" y="0"/>
                </a:moveTo>
                <a:lnTo>
                  <a:pt x="1552176" y="0"/>
                </a:lnTo>
                <a:lnTo>
                  <a:pt x="1552176" y="1169282"/>
                </a:lnTo>
                <a:lnTo>
                  <a:pt x="0" y="1169282"/>
                </a:lnTo>
                <a:lnTo>
                  <a:pt x="0" y="0"/>
                </a:lnTo>
                <a:close/>
              </a:path>
            </a:pathLst>
          </a:custGeom>
          <a:blipFill>
            <a:blip r:embed="rId4"/>
            <a:stretch>
              <a:fillRect l="-76192" t="-27533" r="-139685" b="-47181"/>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E4E4"/>
        </a:solidFill>
        <a:effectLst/>
      </p:bgPr>
    </p:bg>
    <p:spTree>
      <p:nvGrpSpPr>
        <p:cNvPr id="1" name=""/>
        <p:cNvGrpSpPr/>
        <p:nvPr/>
      </p:nvGrpSpPr>
      <p:grpSpPr>
        <a:xfrm>
          <a:off x="0" y="0"/>
          <a:ext cx="0" cy="0"/>
          <a:chOff x="0" y="0"/>
          <a:chExt cx="0" cy="0"/>
        </a:xfrm>
      </p:grpSpPr>
      <p:sp>
        <p:nvSpPr>
          <p:cNvPr id="2" name="AutoShape 2"/>
          <p:cNvSpPr/>
          <p:nvPr/>
        </p:nvSpPr>
        <p:spPr>
          <a:xfrm>
            <a:off x="1028700" y="9004881"/>
            <a:ext cx="16230600" cy="0"/>
          </a:xfrm>
          <a:prstGeom prst="line">
            <a:avLst/>
          </a:prstGeom>
          <a:ln w="38100" cap="flat">
            <a:solidFill>
              <a:srgbClr val="06094B"/>
            </a:solidFill>
            <a:prstDash val="solid"/>
            <a:headEnd type="none" w="sm" len="sm"/>
            <a:tailEnd type="none" w="sm" len="sm"/>
          </a:ln>
        </p:spPr>
        <p:txBody>
          <a:bodyPr/>
          <a:lstStyle/>
          <a:p>
            <a:endParaRPr lang="en-US"/>
          </a:p>
        </p:txBody>
      </p:sp>
      <p:sp>
        <p:nvSpPr>
          <p:cNvPr id="3" name="TextBox 3"/>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06094B"/>
                </a:solidFill>
                <a:latin typeface="IBM Plex Mono"/>
                <a:ea typeface="IBM Plex Mono"/>
                <a:cs typeface="IBM Plex Mono"/>
                <a:sym typeface="IBM Plex Mono"/>
              </a:rPr>
              <a:t>SFAC PRESENTATION</a:t>
            </a:r>
          </a:p>
        </p:txBody>
      </p:sp>
      <p:sp>
        <p:nvSpPr>
          <p:cNvPr id="4" name="TextBox 4"/>
          <p:cNvSpPr txBox="1"/>
          <p:nvPr/>
        </p:nvSpPr>
        <p:spPr>
          <a:xfrm>
            <a:off x="-284872" y="444573"/>
            <a:ext cx="8400274" cy="940308"/>
          </a:xfrm>
          <a:prstGeom prst="rect">
            <a:avLst/>
          </a:prstGeom>
        </p:spPr>
        <p:txBody>
          <a:bodyPr lIns="0" tIns="0" rIns="0" bIns="0" rtlCol="0" anchor="t">
            <a:spAutoFit/>
          </a:bodyPr>
          <a:lstStyle/>
          <a:p>
            <a:pPr algn="ctr">
              <a:lnSpc>
                <a:spcPts val="7235"/>
              </a:lnSpc>
            </a:pPr>
            <a:r>
              <a:rPr lang="en-US" sz="6699" b="1">
                <a:solidFill>
                  <a:srgbClr val="0577AC"/>
                </a:solidFill>
                <a:latin typeface="DM Sans Bold"/>
                <a:ea typeface="DM Sans Bold"/>
                <a:cs typeface="DM Sans Bold"/>
                <a:sym typeface="DM Sans Bold"/>
              </a:rPr>
              <a:t>OPPORTUNTIES</a:t>
            </a:r>
          </a:p>
        </p:txBody>
      </p:sp>
      <p:sp>
        <p:nvSpPr>
          <p:cNvPr id="5" name="TextBox 5"/>
          <p:cNvSpPr txBox="1"/>
          <p:nvPr/>
        </p:nvSpPr>
        <p:spPr>
          <a:xfrm>
            <a:off x="587052" y="1765881"/>
            <a:ext cx="17486664" cy="6772275"/>
          </a:xfrm>
          <a:prstGeom prst="rect">
            <a:avLst/>
          </a:prstGeom>
        </p:spPr>
        <p:txBody>
          <a:bodyPr lIns="0" tIns="0" rIns="0" bIns="0" rtlCol="0" anchor="t">
            <a:spAutoFit/>
          </a:bodyPr>
          <a:lstStyle/>
          <a:p>
            <a:pPr marL="539749" lvl="1" indent="-269875" algn="l">
              <a:lnSpc>
                <a:spcPts val="3899"/>
              </a:lnSpc>
              <a:buFont typeface="Arial"/>
              <a:buChar char="•"/>
            </a:pPr>
            <a:r>
              <a:rPr lang="en-US" sz="2499" b="1">
                <a:solidFill>
                  <a:srgbClr val="000000"/>
                </a:solidFill>
                <a:latin typeface="DM Sans Bold"/>
                <a:ea typeface="DM Sans Bold"/>
                <a:cs typeface="DM Sans Bold"/>
                <a:sym typeface="DM Sans Bold"/>
              </a:rPr>
              <a:t>Expanding Student Media: </a:t>
            </a:r>
            <a:r>
              <a:rPr lang="en-US" sz="2499">
                <a:solidFill>
                  <a:srgbClr val="000000"/>
                </a:solidFill>
                <a:latin typeface="DM Sans 14pt"/>
                <a:ea typeface="DM Sans 14pt"/>
                <a:cs typeface="DM Sans 14pt"/>
                <a:sym typeface="DM Sans"/>
              </a:rPr>
              <a:t>This year, the Manager of Communications &amp; Student Media and the editorial team are expanding The Signal to include video and photojournalism. This will give students of all majors opportunities for digital storytelling and skill building.</a:t>
            </a:r>
          </a:p>
          <a:p>
            <a:pPr algn="l">
              <a:lnSpc>
                <a:spcPts val="3899"/>
              </a:lnSpc>
            </a:pPr>
            <a:endParaRPr lang="en-US" sz="2499">
              <a:solidFill>
                <a:srgbClr val="000000"/>
              </a:solidFill>
              <a:latin typeface="DM Sans 14pt"/>
              <a:ea typeface="DM Sans 14pt"/>
              <a:cs typeface="DM Sans 14pt"/>
              <a:sym typeface="DM Sans"/>
            </a:endParaRPr>
          </a:p>
          <a:p>
            <a:pPr marL="539749" lvl="1" indent="-269875" algn="l">
              <a:lnSpc>
                <a:spcPts val="3899"/>
              </a:lnSpc>
              <a:buFont typeface="Arial"/>
              <a:buChar char="•"/>
            </a:pPr>
            <a:r>
              <a:rPr lang="en-US" sz="2499" b="1">
                <a:solidFill>
                  <a:srgbClr val="000000"/>
                </a:solidFill>
                <a:latin typeface="DM Sans Bold"/>
                <a:ea typeface="DM Sans Bold"/>
                <a:cs typeface="DM Sans Bold"/>
                <a:sym typeface="DM Sans Bold"/>
              </a:rPr>
              <a:t>Establishing a Formal Faculty Advisory Board: </a:t>
            </a:r>
            <a:r>
              <a:rPr lang="en-US" sz="2499">
                <a:solidFill>
                  <a:srgbClr val="000000"/>
                </a:solidFill>
                <a:latin typeface="DM Sans 14pt"/>
                <a:ea typeface="DM Sans 14pt"/>
                <a:cs typeface="DM Sans 14pt"/>
                <a:sym typeface="DM Sans"/>
              </a:rPr>
              <a:t>Creating a faculty advisory board for the collegiate newspaper presents a strategic opportunity to strengthen the program both academically and operationally. A dedicated board made up of faculty members from diverse departments, such as journalism, communications, business, and design, can provide valuable guidance, mentorship, and institutional support to the student-led publication. </a:t>
            </a:r>
          </a:p>
          <a:p>
            <a:pPr algn="l">
              <a:lnSpc>
                <a:spcPts val="3899"/>
              </a:lnSpc>
            </a:pPr>
            <a:endParaRPr lang="en-US" sz="2499">
              <a:solidFill>
                <a:srgbClr val="000000"/>
              </a:solidFill>
              <a:latin typeface="DM Sans 14pt"/>
              <a:ea typeface="DM Sans 14pt"/>
              <a:cs typeface="DM Sans 14pt"/>
              <a:sym typeface="DM Sans"/>
            </a:endParaRPr>
          </a:p>
          <a:p>
            <a:pPr marL="539749" lvl="1" indent="-269875" algn="l">
              <a:lnSpc>
                <a:spcPts val="3899"/>
              </a:lnSpc>
              <a:buFont typeface="Arial"/>
              <a:buChar char="•"/>
            </a:pPr>
            <a:r>
              <a:rPr lang="en-US" sz="2499" b="1">
                <a:solidFill>
                  <a:srgbClr val="000000"/>
                </a:solidFill>
                <a:latin typeface="DM Sans Bold"/>
                <a:ea typeface="DM Sans Bold"/>
                <a:cs typeface="DM Sans Bold"/>
                <a:sym typeface="DM Sans Bold"/>
              </a:rPr>
              <a:t>Advertisement: </a:t>
            </a:r>
            <a:r>
              <a:rPr lang="en-US" sz="2499">
                <a:solidFill>
                  <a:srgbClr val="000000"/>
                </a:solidFill>
                <a:latin typeface="DM Sans 14pt"/>
                <a:ea typeface="DM Sans 14pt"/>
                <a:cs typeface="DM Sans 14pt"/>
                <a:sym typeface="DM Sans"/>
              </a:rPr>
              <a:t>Introducing advertising to The Signal benefits both the publication and Student Media, offering a chance to generate revenue by selling ad space to local businesses and campus departments. This income can support hiring student contractors, expanding distribution, or enhancing digital content. Additionally, students gain valuable experience in media sales, marketing, client relations, and business operations, relevant to modern communications careers.</a:t>
            </a:r>
          </a:p>
        </p:txBody>
      </p:sp>
      <p:sp>
        <p:nvSpPr>
          <p:cNvPr id="6" name="Freeform 6"/>
          <p:cNvSpPr/>
          <p:nvPr/>
        </p:nvSpPr>
        <p:spPr>
          <a:xfrm>
            <a:off x="16483212" y="444059"/>
            <a:ext cx="1552176" cy="1169281"/>
          </a:xfrm>
          <a:custGeom>
            <a:avLst/>
            <a:gdLst/>
            <a:ahLst/>
            <a:cxnLst/>
            <a:rect l="l" t="t" r="r" b="b"/>
            <a:pathLst>
              <a:path w="1552176" h="1169281">
                <a:moveTo>
                  <a:pt x="0" y="0"/>
                </a:moveTo>
                <a:lnTo>
                  <a:pt x="1552176" y="0"/>
                </a:lnTo>
                <a:lnTo>
                  <a:pt x="1552176" y="1169282"/>
                </a:lnTo>
                <a:lnTo>
                  <a:pt x="0" y="1169282"/>
                </a:lnTo>
                <a:lnTo>
                  <a:pt x="0" y="0"/>
                </a:lnTo>
                <a:close/>
              </a:path>
            </a:pathLst>
          </a:custGeom>
          <a:blipFill>
            <a:blip r:embed="rId3"/>
            <a:stretch>
              <a:fillRect l="-76192" t="-27533" r="-139685" b="-47181"/>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grpSp>
        <p:nvGrpSpPr>
          <p:cNvPr id="3" name="Group 3"/>
          <p:cNvGrpSpPr/>
          <p:nvPr/>
        </p:nvGrpSpPr>
        <p:grpSpPr>
          <a:xfrm>
            <a:off x="0" y="-883955"/>
            <a:ext cx="20385950" cy="11170955"/>
            <a:chOff x="0" y="0"/>
            <a:chExt cx="5369139" cy="2942144"/>
          </a:xfrm>
        </p:grpSpPr>
        <p:sp>
          <p:nvSpPr>
            <p:cNvPr id="4" name="Freeform 4"/>
            <p:cNvSpPr/>
            <p:nvPr/>
          </p:nvSpPr>
          <p:spPr>
            <a:xfrm>
              <a:off x="0" y="0"/>
              <a:ext cx="5369139" cy="2942144"/>
            </a:xfrm>
            <a:custGeom>
              <a:avLst/>
              <a:gdLst/>
              <a:ahLst/>
              <a:cxnLst/>
              <a:rect l="l" t="t" r="r" b="b"/>
              <a:pathLst>
                <a:path w="5369139" h="2942144">
                  <a:moveTo>
                    <a:pt x="0" y="0"/>
                  </a:moveTo>
                  <a:lnTo>
                    <a:pt x="5369139" y="0"/>
                  </a:lnTo>
                  <a:lnTo>
                    <a:pt x="5369139" y="2942144"/>
                  </a:lnTo>
                  <a:lnTo>
                    <a:pt x="0" y="2942144"/>
                  </a:lnTo>
                  <a:close/>
                </a:path>
              </a:pathLst>
            </a:custGeom>
            <a:solidFill>
              <a:srgbClr val="06094B">
                <a:alpha val="74902"/>
              </a:srgbClr>
            </a:solidFill>
          </p:spPr>
          <p:txBody>
            <a:bodyPr/>
            <a:lstStyle/>
            <a:p>
              <a:endParaRPr lang="en-US"/>
            </a:p>
          </p:txBody>
        </p:sp>
        <p:sp>
          <p:nvSpPr>
            <p:cNvPr id="5" name="TextBox 5"/>
            <p:cNvSpPr txBox="1"/>
            <p:nvPr/>
          </p:nvSpPr>
          <p:spPr>
            <a:xfrm>
              <a:off x="0" y="-38100"/>
              <a:ext cx="5369139" cy="2980244"/>
            </a:xfrm>
            <a:prstGeom prst="rect">
              <a:avLst/>
            </a:prstGeom>
          </p:spPr>
          <p:txBody>
            <a:bodyPr lIns="50800" tIns="50800" rIns="50800" bIns="50800" rtlCol="0" anchor="ctr"/>
            <a:lstStyle/>
            <a:p>
              <a:pPr algn="ctr">
                <a:lnSpc>
                  <a:spcPts val="2659"/>
                </a:lnSpc>
                <a:spcBef>
                  <a:spcPct val="0"/>
                </a:spcBef>
              </a:pPr>
              <a:endParaRPr/>
            </a:p>
          </p:txBody>
        </p:sp>
      </p:grpSp>
      <p:sp>
        <p:nvSpPr>
          <p:cNvPr id="6" name="AutoShape 6"/>
          <p:cNvSpPr/>
          <p:nvPr/>
        </p:nvSpPr>
        <p:spPr>
          <a:xfrm>
            <a:off x="1028700" y="9004881"/>
            <a:ext cx="16230600" cy="0"/>
          </a:xfrm>
          <a:prstGeom prst="line">
            <a:avLst/>
          </a:prstGeom>
          <a:ln w="38100" cap="flat">
            <a:solidFill>
              <a:srgbClr val="EBEBEB"/>
            </a:solidFill>
            <a:prstDash val="solid"/>
            <a:headEnd type="none" w="sm" len="sm"/>
            <a:tailEnd type="none" w="sm" len="sm"/>
          </a:ln>
        </p:spPr>
        <p:txBody>
          <a:bodyPr/>
          <a:lstStyle/>
          <a:p>
            <a:endParaRPr lang="en-US"/>
          </a:p>
        </p:txBody>
      </p:sp>
      <p:sp>
        <p:nvSpPr>
          <p:cNvPr id="7" name="TextBox 7"/>
          <p:cNvSpPr txBox="1"/>
          <p:nvPr/>
        </p:nvSpPr>
        <p:spPr>
          <a:xfrm>
            <a:off x="1028700" y="9343092"/>
            <a:ext cx="3952589" cy="398429"/>
          </a:xfrm>
          <a:prstGeom prst="rect">
            <a:avLst/>
          </a:prstGeom>
        </p:spPr>
        <p:txBody>
          <a:bodyPr lIns="0" tIns="0" rIns="0" bIns="0" rtlCol="0" anchor="t">
            <a:spAutoFit/>
          </a:bodyPr>
          <a:lstStyle/>
          <a:p>
            <a:pPr algn="l">
              <a:lnSpc>
                <a:spcPts val="3239"/>
              </a:lnSpc>
            </a:pPr>
            <a:r>
              <a:rPr lang="en-US" sz="2313">
                <a:solidFill>
                  <a:srgbClr val="EBEBEB"/>
                </a:solidFill>
                <a:latin typeface="Poppins Light Bold"/>
                <a:ea typeface="Poppins Light Bold"/>
                <a:cs typeface="Poppins Light Bold"/>
                <a:sym typeface="Poppins Light Bold"/>
              </a:rPr>
              <a:t>SFAC PRESENTATION</a:t>
            </a:r>
          </a:p>
        </p:txBody>
      </p:sp>
      <p:sp>
        <p:nvSpPr>
          <p:cNvPr id="8" name="TextBox 8"/>
          <p:cNvSpPr txBox="1"/>
          <p:nvPr/>
        </p:nvSpPr>
        <p:spPr>
          <a:xfrm>
            <a:off x="207482" y="4051481"/>
            <a:ext cx="17873036" cy="1720424"/>
          </a:xfrm>
          <a:prstGeom prst="rect">
            <a:avLst/>
          </a:prstGeom>
        </p:spPr>
        <p:txBody>
          <a:bodyPr lIns="0" tIns="0" rIns="0" bIns="0" rtlCol="0" anchor="t">
            <a:spAutoFit/>
          </a:bodyPr>
          <a:lstStyle/>
          <a:p>
            <a:pPr algn="ctr">
              <a:lnSpc>
                <a:spcPts val="13244"/>
              </a:lnSpc>
            </a:pPr>
            <a:r>
              <a:rPr lang="en-US" sz="12263" b="1">
                <a:solidFill>
                  <a:srgbClr val="EBEBEB"/>
                </a:solidFill>
                <a:latin typeface="DM Sans Bold"/>
                <a:ea typeface="DM Sans Bold"/>
                <a:cs typeface="DM Sans Bold"/>
                <a:sym typeface="DM Sans Bold"/>
              </a:rPr>
              <a:t>BUDGET</a:t>
            </a:r>
          </a:p>
        </p:txBody>
      </p:sp>
      <p:sp>
        <p:nvSpPr>
          <p:cNvPr id="9" name="Freeform 9"/>
          <p:cNvSpPr/>
          <p:nvPr/>
        </p:nvSpPr>
        <p:spPr>
          <a:xfrm>
            <a:off x="14232232" y="-128589"/>
            <a:ext cx="4629598" cy="3482173"/>
          </a:xfrm>
          <a:custGeom>
            <a:avLst/>
            <a:gdLst/>
            <a:ahLst/>
            <a:cxnLst/>
            <a:rect l="l" t="t" r="r" b="b"/>
            <a:pathLst>
              <a:path w="4629598" h="3482173">
                <a:moveTo>
                  <a:pt x="0" y="0"/>
                </a:moveTo>
                <a:lnTo>
                  <a:pt x="4629598" y="0"/>
                </a:lnTo>
                <a:lnTo>
                  <a:pt x="4629598" y="3482173"/>
                </a:lnTo>
                <a:lnTo>
                  <a:pt x="0" y="3482173"/>
                </a:lnTo>
                <a:lnTo>
                  <a:pt x="0" y="0"/>
                </a:lnTo>
                <a:close/>
              </a:path>
            </a:pathLst>
          </a:custGeom>
          <a:blipFill>
            <a:blip r:embed="rId3"/>
            <a:stretch>
              <a:fillRect l="-23046" r="-57470"/>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1B3E45A9123A4A8A4A2C55A6DF9C54" ma:contentTypeVersion="9" ma:contentTypeDescription="Create a new document." ma:contentTypeScope="" ma:versionID="8a54a0839b4ed20e4051dfb133aa7ad2">
  <xsd:schema xmlns:xsd="http://www.w3.org/2001/XMLSchema" xmlns:xs="http://www.w3.org/2001/XMLSchema" xmlns:p="http://schemas.microsoft.com/office/2006/metadata/properties" xmlns:ns2="2b0919f6-0a0c-4805-a059-102cc18601d6" targetNamespace="http://schemas.microsoft.com/office/2006/metadata/properties" ma:root="true" ma:fieldsID="4b1c3dcbb65aae94984136dd7babaaa5" ns2:_="">
    <xsd:import namespace="2b0919f6-0a0c-4805-a059-102cc18601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0919f6-0a0c-4805-a059-102cc18601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DAE4FBD-CAD6-417F-B956-96E883905A6A}"/>
</file>

<file path=customXml/itemProps2.xml><?xml version="1.0" encoding="utf-8"?>
<ds:datastoreItem xmlns:ds="http://schemas.openxmlformats.org/officeDocument/2006/customXml" ds:itemID="{470C4740-CC5D-4EED-8C20-85522AD21BE7}"/>
</file>

<file path=customXml/itemProps3.xml><?xml version="1.0" encoding="utf-8"?>
<ds:datastoreItem xmlns:ds="http://schemas.openxmlformats.org/officeDocument/2006/customXml" ds:itemID="{67686F09-E2C3-45F3-8C74-386E723BFBDC}"/>
</file>

<file path=docProps/app.xml><?xml version="1.0" encoding="utf-8"?>
<Properties xmlns="http://schemas.openxmlformats.org/officeDocument/2006/extended-properties" xmlns:vt="http://schemas.openxmlformats.org/officeDocument/2006/docPropsVTypes">
  <TotalTime>1</TotalTime>
  <Words>1010</Words>
  <Application>Microsoft Macintosh PowerPoint</Application>
  <PresentationFormat>Custom</PresentationFormat>
  <Paragraphs>184</Paragraphs>
  <Slides>18</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Poppins Light Bold</vt:lpstr>
      <vt:lpstr>IBM Plex Mono</vt:lpstr>
      <vt:lpstr>Poppins Bold</vt:lpstr>
      <vt:lpstr>Calibri</vt:lpstr>
      <vt:lpstr>DM Sans Bold</vt:lpstr>
      <vt:lpstr>DM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Media - SFAC Presentation FY27</dc:title>
  <cp:lastModifiedBy>Glenn, Katrina</cp:lastModifiedBy>
  <cp:revision>1</cp:revision>
  <dcterms:created xsi:type="dcterms:W3CDTF">2006-08-16T00:00:00Z</dcterms:created>
  <dcterms:modified xsi:type="dcterms:W3CDTF">2025-10-13T18:34:06Z</dcterms:modified>
  <dc:identifier>DAG1OJnNN5U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0x0101000F1B3E45A9123A4A8A4A2C55A6DF9C54</vt:lpwstr>
  </property>
</Properties>
</file>