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rimo" panose="020B0604020202020204" charset="0"/>
      <p:regular r:id="rId14"/>
    </p:embeddedFont>
    <p:embeddedFont>
      <p:font typeface="Be Vietnam" panose="020B0604020202020204" charset="0"/>
      <p:regular r:id="rId15"/>
    </p:embeddedFont>
    <p:embeddedFont>
      <p:font typeface="Be Vietnam Ultra-Bold" panose="020B0604020202020204" charset="0"/>
      <p:regular r:id="rId16"/>
    </p:embeddedFont>
    <p:embeddedFont>
      <p:font typeface="Hind Siliguri Bold" panose="02000000000000000000" pitchFamily="2" charset="0"/>
      <p:regular r:id="rId17"/>
      <p:bold r:id="rId18"/>
    </p:embeddedFont>
    <p:embeddedFont>
      <p:font typeface="Times New Roman MT" panose="020B0604020202020204" charset="0"/>
      <p:regular r:id="rId19"/>
    </p:embeddedFont>
    <p:embeddedFont>
      <p:font typeface="TT Chocolates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9"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5.jpeg"/><Relationship Id="rId4" Type="http://schemas.openxmlformats.org/officeDocument/2006/relationships/image" Target="../media/image54.sv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t="-4461" r="-20094" b="-4717"/>
            </a:stretch>
          </a:blipFill>
        </p:spPr>
        <p:txBody>
          <a:bodyPr/>
          <a:lstStyle/>
          <a:p>
            <a:endParaRPr lang="en-US"/>
          </a:p>
        </p:txBody>
      </p:sp>
      <p:grpSp>
        <p:nvGrpSpPr>
          <p:cNvPr id="3" name="Group 3"/>
          <p:cNvGrpSpPr/>
          <p:nvPr/>
        </p:nvGrpSpPr>
        <p:grpSpPr>
          <a:xfrm>
            <a:off x="-651330" y="9296911"/>
            <a:ext cx="19615407" cy="3895402"/>
            <a:chOff x="0" y="0"/>
            <a:chExt cx="5166198" cy="1025950"/>
          </a:xfrm>
        </p:grpSpPr>
        <p:sp>
          <p:nvSpPr>
            <p:cNvPr id="4" name="Freeform 4"/>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5" name="TextBox 5"/>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0" y="0"/>
            <a:ext cx="8098646" cy="3825875"/>
            <a:chOff x="0" y="0"/>
            <a:chExt cx="3047669" cy="1439747"/>
          </a:xfrm>
        </p:grpSpPr>
        <p:sp>
          <p:nvSpPr>
            <p:cNvPr id="8" name="Freeform 8"/>
            <p:cNvSpPr/>
            <p:nvPr/>
          </p:nvSpPr>
          <p:spPr>
            <a:xfrm>
              <a:off x="0" y="0"/>
              <a:ext cx="3047669" cy="1439747"/>
            </a:xfrm>
            <a:custGeom>
              <a:avLst/>
              <a:gdLst/>
              <a:ahLst/>
              <a:cxnLst/>
              <a:rect l="l" t="t" r="r" b="b"/>
              <a:pathLst>
                <a:path w="3047669" h="1439747">
                  <a:moveTo>
                    <a:pt x="0" y="0"/>
                  </a:moveTo>
                  <a:lnTo>
                    <a:pt x="3047669" y="0"/>
                  </a:lnTo>
                  <a:lnTo>
                    <a:pt x="3047669" y="1439747"/>
                  </a:lnTo>
                  <a:lnTo>
                    <a:pt x="0" y="1439747"/>
                  </a:lnTo>
                  <a:close/>
                </a:path>
              </a:pathLst>
            </a:custGeom>
            <a:solidFill>
              <a:srgbClr val="C1D82F"/>
            </a:solidFill>
          </p:spPr>
          <p:txBody>
            <a:bodyPr/>
            <a:lstStyle/>
            <a:p>
              <a:endParaRPr lang="en-US"/>
            </a:p>
          </p:txBody>
        </p:sp>
      </p:grpSp>
      <p:grpSp>
        <p:nvGrpSpPr>
          <p:cNvPr id="9" name="Group 9"/>
          <p:cNvGrpSpPr/>
          <p:nvPr/>
        </p:nvGrpSpPr>
        <p:grpSpPr>
          <a:xfrm>
            <a:off x="0" y="3825875"/>
            <a:ext cx="8098646" cy="6422531"/>
            <a:chOff x="0" y="0"/>
            <a:chExt cx="1261982" cy="1000799"/>
          </a:xfrm>
        </p:grpSpPr>
        <p:sp>
          <p:nvSpPr>
            <p:cNvPr id="10" name="Freeform 10"/>
            <p:cNvSpPr/>
            <p:nvPr/>
          </p:nvSpPr>
          <p:spPr>
            <a:xfrm>
              <a:off x="0" y="0"/>
              <a:ext cx="1261982" cy="1000799"/>
            </a:xfrm>
            <a:custGeom>
              <a:avLst/>
              <a:gdLst/>
              <a:ahLst/>
              <a:cxnLst/>
              <a:rect l="l" t="t" r="r" b="b"/>
              <a:pathLst>
                <a:path w="1261982" h="1000799">
                  <a:moveTo>
                    <a:pt x="0" y="0"/>
                  </a:moveTo>
                  <a:lnTo>
                    <a:pt x="1261982" y="0"/>
                  </a:lnTo>
                  <a:lnTo>
                    <a:pt x="1261982" y="1000799"/>
                  </a:lnTo>
                  <a:lnTo>
                    <a:pt x="0" y="1000799"/>
                  </a:lnTo>
                  <a:close/>
                </a:path>
              </a:pathLst>
            </a:custGeom>
            <a:blipFill>
              <a:blip r:embed="rId4"/>
              <a:stretch>
                <a:fillRect l="-2515" r="-2515"/>
              </a:stretch>
            </a:blipFill>
          </p:spPr>
          <p:txBody>
            <a:bodyPr/>
            <a:lstStyle/>
            <a:p>
              <a:endParaRPr lang="en-US"/>
            </a:p>
          </p:txBody>
        </p:sp>
      </p:grpSp>
      <p:sp>
        <p:nvSpPr>
          <p:cNvPr id="11" name="Freeform 11"/>
          <p:cNvSpPr/>
          <p:nvPr/>
        </p:nvSpPr>
        <p:spPr>
          <a:xfrm>
            <a:off x="9531412" y="153134"/>
            <a:ext cx="8184050" cy="1506860"/>
          </a:xfrm>
          <a:custGeom>
            <a:avLst/>
            <a:gdLst/>
            <a:ahLst/>
            <a:cxnLst/>
            <a:rect l="l" t="t" r="r" b="b"/>
            <a:pathLst>
              <a:path w="8184050" h="1506860">
                <a:moveTo>
                  <a:pt x="0" y="0"/>
                </a:moveTo>
                <a:lnTo>
                  <a:pt x="8184049" y="0"/>
                </a:lnTo>
                <a:lnTo>
                  <a:pt x="8184049" y="1506861"/>
                </a:lnTo>
                <a:lnTo>
                  <a:pt x="0" y="1506861"/>
                </a:lnTo>
                <a:lnTo>
                  <a:pt x="0" y="0"/>
                </a:lnTo>
                <a:close/>
              </a:path>
            </a:pathLst>
          </a:custGeom>
          <a:blipFill>
            <a:blip r:embed="rId5"/>
            <a:stretch>
              <a:fillRect/>
            </a:stretch>
          </a:blipFill>
        </p:spPr>
        <p:txBody>
          <a:bodyPr/>
          <a:lstStyle/>
          <a:p>
            <a:endParaRPr lang="en-US"/>
          </a:p>
        </p:txBody>
      </p:sp>
      <p:grpSp>
        <p:nvGrpSpPr>
          <p:cNvPr id="12" name="Group 12"/>
          <p:cNvGrpSpPr/>
          <p:nvPr/>
        </p:nvGrpSpPr>
        <p:grpSpPr>
          <a:xfrm>
            <a:off x="8357149" y="5455382"/>
            <a:ext cx="9887398" cy="3684587"/>
            <a:chOff x="0" y="0"/>
            <a:chExt cx="13183198" cy="4912782"/>
          </a:xfrm>
        </p:grpSpPr>
        <p:sp>
          <p:nvSpPr>
            <p:cNvPr id="13" name="TextBox 13"/>
            <p:cNvSpPr txBox="1"/>
            <p:nvPr/>
          </p:nvSpPr>
          <p:spPr>
            <a:xfrm>
              <a:off x="0" y="-104775"/>
              <a:ext cx="13183198" cy="825881"/>
            </a:xfrm>
            <a:prstGeom prst="rect">
              <a:avLst/>
            </a:prstGeom>
          </p:spPr>
          <p:txBody>
            <a:bodyPr lIns="0" tIns="0" rIns="0" bIns="0" rtlCol="0" anchor="t">
              <a:spAutoFit/>
            </a:bodyPr>
            <a:lstStyle/>
            <a:p>
              <a:pPr marL="0" lvl="0" indent="0" algn="l">
                <a:lnSpc>
                  <a:spcPts val="5332"/>
                </a:lnSpc>
                <a:spcBef>
                  <a:spcPct val="0"/>
                </a:spcBef>
              </a:pPr>
              <a:r>
                <a:rPr lang="en-US" sz="3554" b="1" u="none">
                  <a:solidFill>
                    <a:srgbClr val="01003B"/>
                  </a:solidFill>
                  <a:latin typeface="Be Vietnam Ultra-Bold"/>
                  <a:ea typeface="Be Vietnam Ultra-Bold"/>
                  <a:cs typeface="Be Vietnam Ultra-Bold"/>
                  <a:sym typeface="Be Vietnam Ultra-Bold"/>
                </a:rPr>
                <a:t>MISSION</a:t>
              </a:r>
            </a:p>
          </p:txBody>
        </p:sp>
        <p:sp>
          <p:nvSpPr>
            <p:cNvPr id="14" name="TextBox 14"/>
            <p:cNvSpPr txBox="1"/>
            <p:nvPr/>
          </p:nvSpPr>
          <p:spPr>
            <a:xfrm>
              <a:off x="0" y="1096692"/>
              <a:ext cx="13183198" cy="3816090"/>
            </a:xfrm>
            <a:prstGeom prst="rect">
              <a:avLst/>
            </a:prstGeom>
          </p:spPr>
          <p:txBody>
            <a:bodyPr lIns="0" tIns="0" rIns="0" bIns="0" rtlCol="0" anchor="t">
              <a:spAutoFit/>
            </a:bodyPr>
            <a:lstStyle/>
            <a:p>
              <a:pPr marL="0" lvl="0" indent="0" algn="l">
                <a:lnSpc>
                  <a:spcPts val="3288"/>
                </a:lnSpc>
                <a:spcBef>
                  <a:spcPct val="0"/>
                </a:spcBef>
              </a:pPr>
              <a:r>
                <a:rPr lang="en-US" sz="2192" u="none">
                  <a:solidFill>
                    <a:srgbClr val="01003B"/>
                  </a:solidFill>
                  <a:latin typeface="Times New Roman MT"/>
                  <a:ea typeface="Times New Roman MT"/>
                  <a:cs typeface="Times New Roman MT"/>
                  <a:sym typeface="Times New Roman MT"/>
                </a:rPr>
                <a:t>The Student Government shares the goal of the University of Houston-Clear Lake to produce students who are enriched by their university experience and who are afforded the widest opportunities for personal and professional development. The Student Government recognizes the need to provide a more responsive environment for students entering academia. Therefore, the mission of the Student Government, as it relates to the strategic design of the university, is to join the university in its efforts to create a climate which fosters academic excellence.</a:t>
              </a:r>
            </a:p>
          </p:txBody>
        </p:sp>
      </p:grpSp>
      <p:grpSp>
        <p:nvGrpSpPr>
          <p:cNvPr id="15" name="Group 15"/>
          <p:cNvGrpSpPr/>
          <p:nvPr/>
        </p:nvGrpSpPr>
        <p:grpSpPr>
          <a:xfrm>
            <a:off x="8400602" y="1912938"/>
            <a:ext cx="9887398" cy="3385502"/>
            <a:chOff x="0" y="0"/>
            <a:chExt cx="13183198" cy="4514003"/>
          </a:xfrm>
        </p:grpSpPr>
        <p:sp>
          <p:nvSpPr>
            <p:cNvPr id="16" name="TextBox 16"/>
            <p:cNvSpPr txBox="1"/>
            <p:nvPr/>
          </p:nvSpPr>
          <p:spPr>
            <a:xfrm>
              <a:off x="0" y="-104775"/>
              <a:ext cx="13183198" cy="825881"/>
            </a:xfrm>
            <a:prstGeom prst="rect">
              <a:avLst/>
            </a:prstGeom>
          </p:spPr>
          <p:txBody>
            <a:bodyPr lIns="0" tIns="0" rIns="0" bIns="0" rtlCol="0" anchor="t">
              <a:spAutoFit/>
            </a:bodyPr>
            <a:lstStyle/>
            <a:p>
              <a:pPr marL="0" lvl="0" indent="0" algn="l">
                <a:lnSpc>
                  <a:spcPts val="5332"/>
                </a:lnSpc>
                <a:spcBef>
                  <a:spcPct val="0"/>
                </a:spcBef>
              </a:pPr>
              <a:r>
                <a:rPr lang="en-US" sz="3554" b="1" u="none">
                  <a:solidFill>
                    <a:srgbClr val="01003B"/>
                  </a:solidFill>
                  <a:latin typeface="Be Vietnam Ultra-Bold"/>
                  <a:ea typeface="Be Vietnam Ultra-Bold"/>
                  <a:cs typeface="Be Vietnam Ultra-Bold"/>
                  <a:sym typeface="Be Vietnam Ultra-Bold"/>
                </a:rPr>
                <a:t>VISION</a:t>
              </a:r>
            </a:p>
          </p:txBody>
        </p:sp>
        <p:sp>
          <p:nvSpPr>
            <p:cNvPr id="17" name="TextBox 17"/>
            <p:cNvSpPr txBox="1"/>
            <p:nvPr/>
          </p:nvSpPr>
          <p:spPr>
            <a:xfrm>
              <a:off x="0" y="1087167"/>
              <a:ext cx="13183198" cy="3426836"/>
            </a:xfrm>
            <a:prstGeom prst="rect">
              <a:avLst/>
            </a:prstGeom>
          </p:spPr>
          <p:txBody>
            <a:bodyPr lIns="0" tIns="0" rIns="0" bIns="0" rtlCol="0" anchor="t">
              <a:spAutoFit/>
            </a:bodyPr>
            <a:lstStyle/>
            <a:p>
              <a:pPr marL="0" lvl="0" indent="0" algn="l">
                <a:lnSpc>
                  <a:spcPts val="3438"/>
                </a:lnSpc>
                <a:spcBef>
                  <a:spcPct val="0"/>
                </a:spcBef>
              </a:pPr>
              <a:r>
                <a:rPr lang="en-US" sz="2292" u="none">
                  <a:solidFill>
                    <a:srgbClr val="01003B"/>
                  </a:solidFill>
                  <a:latin typeface="Times New Roman MT"/>
                  <a:ea typeface="Times New Roman MT"/>
                  <a:cs typeface="Times New Roman MT"/>
                  <a:sym typeface="Times New Roman MT"/>
                </a:rPr>
                <a:t>To empower every student at the University of Houston-Clear Lake by fostering an inclusive and responsive environment where diverse voices are heard, academic excellence is pursued, and meaningful connections are built. We strive to be a catalyst for positive change, advocating for student needs while navigating the complexities of university governance, ensuring that all students feel valued and engaged in their educational journey.</a:t>
              </a:r>
            </a:p>
          </p:txBody>
        </p:sp>
      </p:grpSp>
      <p:sp>
        <p:nvSpPr>
          <p:cNvPr id="18" name="TextBox 18"/>
          <p:cNvSpPr txBox="1"/>
          <p:nvPr/>
        </p:nvSpPr>
        <p:spPr>
          <a:xfrm>
            <a:off x="0" y="542512"/>
            <a:ext cx="8098646" cy="1117482"/>
          </a:xfrm>
          <a:prstGeom prst="rect">
            <a:avLst/>
          </a:prstGeom>
        </p:spPr>
        <p:txBody>
          <a:bodyPr lIns="0" tIns="0" rIns="0" bIns="0" rtlCol="0" anchor="t">
            <a:spAutoFit/>
          </a:bodyPr>
          <a:lstStyle/>
          <a:p>
            <a:pPr algn="ctr">
              <a:lnSpc>
                <a:spcPts val="4556"/>
              </a:lnSpc>
              <a:spcBef>
                <a:spcPct val="0"/>
              </a:spcBef>
            </a:pPr>
            <a:r>
              <a:rPr lang="en-US" sz="3254" b="1">
                <a:solidFill>
                  <a:srgbClr val="33326B"/>
                </a:solidFill>
                <a:latin typeface="Hind Siliguri Bold"/>
                <a:ea typeface="Hind Siliguri Bold"/>
                <a:cs typeface="Hind Siliguri Bold"/>
                <a:sym typeface="Hind Siliguri Bold"/>
              </a:rPr>
              <a:t>STUDENT FEE ADVISORY COMMITTEE (SFAC)</a:t>
            </a:r>
          </a:p>
        </p:txBody>
      </p:sp>
      <p:sp>
        <p:nvSpPr>
          <p:cNvPr id="19" name="TextBox 19"/>
          <p:cNvSpPr txBox="1"/>
          <p:nvPr/>
        </p:nvSpPr>
        <p:spPr>
          <a:xfrm>
            <a:off x="0" y="2087075"/>
            <a:ext cx="8098646" cy="2344420"/>
          </a:xfrm>
          <a:prstGeom prst="rect">
            <a:avLst/>
          </a:prstGeom>
        </p:spPr>
        <p:txBody>
          <a:bodyPr lIns="0" tIns="0" rIns="0" bIns="0" rtlCol="0" anchor="t">
            <a:spAutoFit/>
          </a:bodyPr>
          <a:lstStyle/>
          <a:p>
            <a:pPr algn="ctr">
              <a:lnSpc>
                <a:spcPts val="6229"/>
              </a:lnSpc>
            </a:pPr>
            <a:r>
              <a:rPr lang="en-US" sz="4449" b="1" dirty="0">
                <a:solidFill>
                  <a:srgbClr val="33326B"/>
                </a:solidFill>
                <a:latin typeface="TT Chocolates Bold"/>
                <a:ea typeface="TT Chocolates Bold"/>
                <a:cs typeface="TT Chocolates Bold"/>
                <a:sym typeface="TT Chocolates Bold"/>
              </a:rPr>
              <a:t>BUDGET PROPOSAL</a:t>
            </a:r>
          </a:p>
          <a:p>
            <a:pPr algn="ctr">
              <a:lnSpc>
                <a:spcPts val="6229"/>
              </a:lnSpc>
            </a:pPr>
            <a:r>
              <a:rPr lang="en-US" sz="4449" b="1" dirty="0">
                <a:solidFill>
                  <a:srgbClr val="33326B"/>
                </a:solidFill>
                <a:latin typeface="TT Chocolates Bold"/>
                <a:ea typeface="TT Chocolates Bold"/>
                <a:cs typeface="TT Chocolates Bold"/>
                <a:sym typeface="TT Chocolates Bold"/>
              </a:rPr>
              <a:t>OCTOBER 16, 2025</a:t>
            </a:r>
          </a:p>
          <a:p>
            <a:pPr algn="ctr">
              <a:lnSpc>
                <a:spcPts val="6229"/>
              </a:lnSpc>
              <a:spcBef>
                <a:spcPct val="0"/>
              </a:spcBef>
            </a:pPr>
            <a:endParaRPr lang="en-US" sz="4449" b="1" dirty="0">
              <a:solidFill>
                <a:srgbClr val="33326B"/>
              </a:solidFill>
              <a:latin typeface="TT Chocolates Bold"/>
              <a:ea typeface="TT Chocolates Bold"/>
              <a:cs typeface="TT Chocolates Bold"/>
              <a:sym typeface="TT Chocolate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3716000" cy="24384000"/>
          </a:xfrm>
        </p:grpSpPr>
        <p:sp>
          <p:nvSpPr>
            <p:cNvPr id="3" name="Freeform 3"/>
            <p:cNvSpPr/>
            <p:nvPr/>
          </p:nvSpPr>
          <p:spPr>
            <a:xfrm>
              <a:off x="0" y="0"/>
              <a:ext cx="13716000" cy="24384000"/>
            </a:xfrm>
            <a:custGeom>
              <a:avLst/>
              <a:gdLst/>
              <a:ahLst/>
              <a:cxnLst/>
              <a:rect l="l" t="t" r="r" b="b"/>
              <a:pathLst>
                <a:path w="13716000" h="24384000">
                  <a:moveTo>
                    <a:pt x="0" y="24384000"/>
                  </a:moveTo>
                  <a:lnTo>
                    <a:pt x="0" y="0"/>
                  </a:lnTo>
                  <a:lnTo>
                    <a:pt x="13716000" y="0"/>
                  </a:lnTo>
                  <a:lnTo>
                    <a:pt x="13716000" y="24384000"/>
                  </a:lnTo>
                  <a:lnTo>
                    <a:pt x="0" y="24384000"/>
                  </a:lnTo>
                  <a:close/>
                </a:path>
              </a:pathLst>
            </a:custGeom>
            <a:blipFill>
              <a:blip r:embed="rId2"/>
              <a:stretch>
                <a:fillRect l="-9259" r="-9259"/>
              </a:stretch>
            </a:blipFill>
          </p:spPr>
          <p:txBody>
            <a:bodyPr/>
            <a:lstStyle/>
            <a:p>
              <a:endParaRPr lang="en-US"/>
            </a:p>
          </p:txBody>
        </p:sp>
      </p:grpSp>
      <p:sp>
        <p:nvSpPr>
          <p:cNvPr id="4" name="TextBox 4"/>
          <p:cNvSpPr txBox="1"/>
          <p:nvPr/>
        </p:nvSpPr>
        <p:spPr>
          <a:xfrm>
            <a:off x="81553" y="490538"/>
            <a:ext cx="18206447" cy="1066800"/>
          </a:xfrm>
          <a:prstGeom prst="rect">
            <a:avLst/>
          </a:prstGeom>
        </p:spPr>
        <p:txBody>
          <a:bodyPr lIns="0" tIns="0" rIns="0" bIns="0" rtlCol="0" anchor="t">
            <a:spAutoFit/>
          </a:bodyPr>
          <a:lstStyle/>
          <a:p>
            <a:pPr algn="ctr">
              <a:lnSpc>
                <a:spcPts val="8400"/>
              </a:lnSpc>
            </a:pPr>
            <a:r>
              <a:rPr lang="en-US" sz="7000" b="1">
                <a:solidFill>
                  <a:srgbClr val="01003B"/>
                </a:solidFill>
                <a:latin typeface="Be Vietnam Ultra-Bold"/>
                <a:ea typeface="Be Vietnam Ultra-Bold"/>
                <a:cs typeface="Be Vietnam Ultra-Bold"/>
                <a:sym typeface="Be Vietnam Ultra-Bold"/>
              </a:rPr>
              <a:t> NEW FY25-26 FUND REQUESTS</a:t>
            </a:r>
          </a:p>
        </p:txBody>
      </p:sp>
      <p:sp>
        <p:nvSpPr>
          <p:cNvPr id="5" name="Freeform 5"/>
          <p:cNvSpPr/>
          <p:nvPr/>
        </p:nvSpPr>
        <p:spPr>
          <a:xfrm>
            <a:off x="-1964784" y="5195999"/>
            <a:ext cx="21640247" cy="5915113"/>
          </a:xfrm>
          <a:custGeom>
            <a:avLst/>
            <a:gdLst/>
            <a:ahLst/>
            <a:cxnLst/>
            <a:rect l="l" t="t" r="r" b="b"/>
            <a:pathLst>
              <a:path w="21640247" h="5915113">
                <a:moveTo>
                  <a:pt x="0" y="0"/>
                </a:moveTo>
                <a:lnTo>
                  <a:pt x="21640247" y="0"/>
                </a:lnTo>
                <a:lnTo>
                  <a:pt x="21640247" y="5915113"/>
                </a:lnTo>
                <a:lnTo>
                  <a:pt x="0" y="5915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6" name="Table 6"/>
          <p:cNvGraphicFramePr>
            <a:graphicFrameLocks noGrp="1"/>
          </p:cNvGraphicFramePr>
          <p:nvPr/>
        </p:nvGraphicFramePr>
        <p:xfrm>
          <a:off x="69850" y="2471698"/>
          <a:ext cx="18148300" cy="6024381"/>
        </p:xfrm>
        <a:graphic>
          <a:graphicData uri="http://schemas.openxmlformats.org/drawingml/2006/table">
            <a:tbl>
              <a:tblPr/>
              <a:tblGrid>
                <a:gridCol w="5040185">
                  <a:extLst>
                    <a:ext uri="{9D8B030D-6E8A-4147-A177-3AD203B41FA5}">
                      <a16:colId xmlns:a16="http://schemas.microsoft.com/office/drawing/2014/main" val="20000"/>
                    </a:ext>
                  </a:extLst>
                </a:gridCol>
                <a:gridCol w="2956218">
                  <a:extLst>
                    <a:ext uri="{9D8B030D-6E8A-4147-A177-3AD203B41FA5}">
                      <a16:colId xmlns:a16="http://schemas.microsoft.com/office/drawing/2014/main" val="20001"/>
                    </a:ext>
                  </a:extLst>
                </a:gridCol>
                <a:gridCol w="10151897">
                  <a:extLst>
                    <a:ext uri="{9D8B030D-6E8A-4147-A177-3AD203B41FA5}">
                      <a16:colId xmlns:a16="http://schemas.microsoft.com/office/drawing/2014/main" val="20002"/>
                    </a:ext>
                  </a:extLst>
                </a:gridCol>
              </a:tblGrid>
              <a:tr h="1245496">
                <a:tc>
                  <a:txBody>
                    <a:bodyPr/>
                    <a:lstStyle/>
                    <a:p>
                      <a:pPr algn="ctr">
                        <a:lnSpc>
                          <a:spcPts val="4759"/>
                        </a:lnSpc>
                        <a:defRPr/>
                      </a:pPr>
                      <a:r>
                        <a:rPr lang="en-US" sz="3399" b="1">
                          <a:solidFill>
                            <a:srgbClr val="F8F8F8"/>
                          </a:solidFill>
                          <a:latin typeface="Be Vietnam Ultra-Bold"/>
                          <a:ea typeface="Be Vietnam Ultra-Bold"/>
                          <a:cs typeface="Be Vietnam Ultra-Bold"/>
                          <a:sym typeface="Be Vietnam Ultra-Bold"/>
                        </a:rPr>
                        <a:t>REQUEST </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0078AE"/>
                    </a:solidFill>
                  </a:tcPr>
                </a:tc>
                <a:tc>
                  <a:txBody>
                    <a:bodyPr/>
                    <a:lstStyle/>
                    <a:p>
                      <a:pPr algn="ctr">
                        <a:lnSpc>
                          <a:spcPts val="4898"/>
                        </a:lnSpc>
                        <a:defRPr/>
                      </a:pPr>
                      <a:r>
                        <a:rPr lang="en-US" sz="3499" b="1">
                          <a:solidFill>
                            <a:srgbClr val="01003B"/>
                          </a:solidFill>
                          <a:latin typeface="Be Vietnam Ultra-Bold"/>
                          <a:ea typeface="Be Vietnam Ultra-Bold"/>
                          <a:cs typeface="Be Vietnam Ultra-Bold"/>
                          <a:sym typeface="Be Vietnam Ultra-Bold"/>
                        </a:rPr>
                        <a:t>COST</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tc>
                  <a:txBody>
                    <a:bodyPr/>
                    <a:lstStyle/>
                    <a:p>
                      <a:pPr algn="l">
                        <a:lnSpc>
                          <a:spcPts val="5039"/>
                        </a:lnSpc>
                        <a:defRPr/>
                      </a:pPr>
                      <a:r>
                        <a:rPr lang="en-US" sz="3599">
                          <a:solidFill>
                            <a:srgbClr val="000000"/>
                          </a:solidFill>
                          <a:latin typeface="Arimo"/>
                          <a:ea typeface="Arimo"/>
                          <a:cs typeface="Arimo"/>
                          <a:sym typeface="Arimo"/>
                        </a:rPr>
                        <a:t>Description</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extLst>
                  <a:ext uri="{0D108BD9-81ED-4DB2-BD59-A6C34878D82A}">
                    <a16:rowId xmlns:a16="http://schemas.microsoft.com/office/drawing/2014/main" val="10000"/>
                  </a:ext>
                </a:extLst>
              </a:tr>
              <a:tr h="1793536">
                <a:tc>
                  <a:txBody>
                    <a:bodyPr/>
                    <a:lstStyle/>
                    <a:p>
                      <a:pPr algn="ctr">
                        <a:lnSpc>
                          <a:spcPts val="2659"/>
                        </a:lnSpc>
                        <a:defRPr/>
                      </a:pPr>
                      <a:r>
                        <a:rPr lang="en-US" sz="1899">
                          <a:solidFill>
                            <a:srgbClr val="01003B"/>
                          </a:solidFill>
                          <a:latin typeface="Be Vietnam"/>
                          <a:ea typeface="Be Vietnam"/>
                          <a:cs typeface="Be Vietnam"/>
                          <a:sym typeface="Be Vietnam"/>
                        </a:rPr>
                        <a:t>ASGA Annual Membership</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$600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01003B"/>
                          </a:solidFill>
                          <a:latin typeface="Be Vietnam"/>
                          <a:ea typeface="Be Vietnam"/>
                          <a:cs typeface="Be Vietnam"/>
                          <a:sym typeface="Be Vietnam"/>
                        </a:rPr>
                        <a:t>Provides Student Government (SG) with access to national resources, best practices, and networking opportunities that strengthen campus governance, leadership development, and student engagement throughout the year. SG has been an ASGA member for several years. </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31224">
                <a:tc>
                  <a:txBody>
                    <a:bodyPr/>
                    <a:lstStyle/>
                    <a:p>
                      <a:pPr algn="ctr">
                        <a:lnSpc>
                          <a:spcPts val="2659"/>
                        </a:lnSpc>
                        <a:defRPr/>
                      </a:pPr>
                      <a:r>
                        <a:rPr lang="en-US" sz="1899">
                          <a:solidFill>
                            <a:srgbClr val="01003B"/>
                          </a:solidFill>
                          <a:latin typeface="Be Vietnam"/>
                          <a:ea typeface="Be Vietnam"/>
                          <a:cs typeface="Be Vietnam"/>
                          <a:sym typeface="Be Vietnam"/>
                        </a:rPr>
                        <a:t>ASGA Virtual Training Conference</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$900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01003B"/>
                          </a:solidFill>
                          <a:latin typeface="Be Vietnam"/>
                          <a:ea typeface="Be Vietnam"/>
                          <a:cs typeface="Be Vietnam"/>
                          <a:sym typeface="Be Vietnam"/>
                        </a:rPr>
                        <a:t>Offers comprehensive leadership and professional development training for SG officers, senators, committee members, and interested students. Participation enhances leadership skills, teamwork, and recruitment by connecting students to national peers and governance experts. This training is virtual and will be open to all students. </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54125">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Total</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$1,500</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Freeform 7"/>
          <p:cNvSpPr/>
          <p:nvPr/>
        </p:nvSpPr>
        <p:spPr>
          <a:xfrm>
            <a:off x="-651330" y="9116085"/>
            <a:ext cx="19615407" cy="4076228"/>
          </a:xfrm>
          <a:custGeom>
            <a:avLst/>
            <a:gdLst/>
            <a:ahLst/>
            <a:cxnLst/>
            <a:rect l="l" t="t" r="r" b="b"/>
            <a:pathLst>
              <a:path w="19615407" h="4076228">
                <a:moveTo>
                  <a:pt x="0" y="0"/>
                </a:moveTo>
                <a:lnTo>
                  <a:pt x="19615407" y="0"/>
                </a:lnTo>
                <a:lnTo>
                  <a:pt x="19615407" y="4076228"/>
                </a:lnTo>
                <a:lnTo>
                  <a:pt x="0" y="4076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3658288" y="9375401"/>
            <a:ext cx="4586259" cy="844429"/>
            <a:chOff x="0" y="0"/>
            <a:chExt cx="6115012" cy="1125905"/>
          </a:xfrm>
        </p:grpSpPr>
        <p:sp>
          <p:nvSpPr>
            <p:cNvPr id="9" name="Freeform 9"/>
            <p:cNvSpPr/>
            <p:nvPr/>
          </p:nvSpPr>
          <p:spPr>
            <a:xfrm>
              <a:off x="0" y="0"/>
              <a:ext cx="6115050" cy="1125855"/>
            </a:xfrm>
            <a:custGeom>
              <a:avLst/>
              <a:gdLst/>
              <a:ahLst/>
              <a:cxnLst/>
              <a:rect l="l" t="t" r="r" b="b"/>
              <a:pathLst>
                <a:path w="6115050" h="1125855">
                  <a:moveTo>
                    <a:pt x="0" y="0"/>
                  </a:moveTo>
                  <a:lnTo>
                    <a:pt x="6115050" y="0"/>
                  </a:lnTo>
                  <a:lnTo>
                    <a:pt x="6115050" y="1125855"/>
                  </a:lnTo>
                  <a:lnTo>
                    <a:pt x="0" y="1125855"/>
                  </a:lnTo>
                  <a:lnTo>
                    <a:pt x="0" y="0"/>
                  </a:lnTo>
                  <a:close/>
                </a:path>
              </a:pathLst>
            </a:custGeom>
            <a:blipFill>
              <a:blip r:embed="rId7"/>
              <a:stretch>
                <a:fillRect t="-129" b="-134"/>
              </a:stretch>
            </a:blipFill>
          </p:spPr>
          <p:txBody>
            <a:bodyPr/>
            <a:lstStyle/>
            <a:p>
              <a:endParaRPr lang="en-US"/>
            </a:p>
          </p:txBody>
        </p:sp>
      </p:grpSp>
    </p:spTree>
  </p:cSld>
  <p:clrMapOvr>
    <a:masterClrMapping/>
  </p:clrMapOvr>
  <p:transition spd="slow">
    <p:cover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3716000" cy="24384000"/>
          </a:xfrm>
        </p:grpSpPr>
        <p:sp>
          <p:nvSpPr>
            <p:cNvPr id="3" name="Freeform 3"/>
            <p:cNvSpPr/>
            <p:nvPr/>
          </p:nvSpPr>
          <p:spPr>
            <a:xfrm>
              <a:off x="0" y="0"/>
              <a:ext cx="13716000" cy="24384000"/>
            </a:xfrm>
            <a:custGeom>
              <a:avLst/>
              <a:gdLst/>
              <a:ahLst/>
              <a:cxnLst/>
              <a:rect l="l" t="t" r="r" b="b"/>
              <a:pathLst>
                <a:path w="13716000" h="24384000">
                  <a:moveTo>
                    <a:pt x="0" y="24384000"/>
                  </a:moveTo>
                  <a:lnTo>
                    <a:pt x="0" y="0"/>
                  </a:lnTo>
                  <a:lnTo>
                    <a:pt x="13716000" y="0"/>
                  </a:lnTo>
                  <a:lnTo>
                    <a:pt x="13716000" y="24384000"/>
                  </a:lnTo>
                  <a:lnTo>
                    <a:pt x="0" y="24384000"/>
                  </a:lnTo>
                  <a:close/>
                </a:path>
              </a:pathLst>
            </a:custGeom>
            <a:blipFill>
              <a:blip r:embed="rId2"/>
              <a:stretch>
                <a:fillRect l="-9259" r="-9259"/>
              </a:stretch>
            </a:blipFill>
          </p:spPr>
          <p:txBody>
            <a:bodyPr/>
            <a:lstStyle/>
            <a:p>
              <a:endParaRPr lang="en-US"/>
            </a:p>
          </p:txBody>
        </p:sp>
      </p:grpSp>
      <p:sp>
        <p:nvSpPr>
          <p:cNvPr id="4" name="Freeform 4"/>
          <p:cNvSpPr/>
          <p:nvPr/>
        </p:nvSpPr>
        <p:spPr>
          <a:xfrm>
            <a:off x="-1964784" y="5195999"/>
            <a:ext cx="21640247" cy="5915113"/>
          </a:xfrm>
          <a:custGeom>
            <a:avLst/>
            <a:gdLst/>
            <a:ahLst/>
            <a:cxnLst/>
            <a:rect l="l" t="t" r="r" b="b"/>
            <a:pathLst>
              <a:path w="21640247" h="5915113">
                <a:moveTo>
                  <a:pt x="0" y="0"/>
                </a:moveTo>
                <a:lnTo>
                  <a:pt x="21640247" y="0"/>
                </a:lnTo>
                <a:lnTo>
                  <a:pt x="21640247" y="5915113"/>
                </a:lnTo>
                <a:lnTo>
                  <a:pt x="0" y="5915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5" name="Table 5"/>
          <p:cNvGraphicFramePr>
            <a:graphicFrameLocks noGrp="1"/>
          </p:cNvGraphicFramePr>
          <p:nvPr/>
        </p:nvGraphicFramePr>
        <p:xfrm>
          <a:off x="374650" y="2031193"/>
          <a:ext cx="17538700" cy="6811678"/>
        </p:xfrm>
        <a:graphic>
          <a:graphicData uri="http://schemas.openxmlformats.org/drawingml/2006/table">
            <a:tbl>
              <a:tblPr/>
              <a:tblGrid>
                <a:gridCol w="4202443">
                  <a:extLst>
                    <a:ext uri="{9D8B030D-6E8A-4147-A177-3AD203B41FA5}">
                      <a16:colId xmlns:a16="http://schemas.microsoft.com/office/drawing/2014/main" val="20000"/>
                    </a:ext>
                  </a:extLst>
                </a:gridCol>
                <a:gridCol w="2551500">
                  <a:extLst>
                    <a:ext uri="{9D8B030D-6E8A-4147-A177-3AD203B41FA5}">
                      <a16:colId xmlns:a16="http://schemas.microsoft.com/office/drawing/2014/main" val="20001"/>
                    </a:ext>
                  </a:extLst>
                </a:gridCol>
                <a:gridCol w="10784757">
                  <a:extLst>
                    <a:ext uri="{9D8B030D-6E8A-4147-A177-3AD203B41FA5}">
                      <a16:colId xmlns:a16="http://schemas.microsoft.com/office/drawing/2014/main" val="20002"/>
                    </a:ext>
                  </a:extLst>
                </a:gridCol>
              </a:tblGrid>
              <a:tr h="1135062">
                <a:tc>
                  <a:txBody>
                    <a:bodyPr/>
                    <a:lstStyle/>
                    <a:p>
                      <a:pPr algn="ctr">
                        <a:lnSpc>
                          <a:spcPts val="4759"/>
                        </a:lnSpc>
                        <a:defRPr/>
                      </a:pPr>
                      <a:r>
                        <a:rPr lang="en-US" sz="3399" b="1">
                          <a:solidFill>
                            <a:srgbClr val="F8F8F8"/>
                          </a:solidFill>
                          <a:latin typeface="Be Vietnam Ultra-Bold"/>
                          <a:ea typeface="Be Vietnam Ultra-Bold"/>
                          <a:cs typeface="Be Vietnam Ultra-Bold"/>
                          <a:sym typeface="Be Vietnam Ultra-Bold"/>
                        </a:rPr>
                        <a:t>PROJECT</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0078AE"/>
                    </a:solidFill>
                  </a:tcPr>
                </a:tc>
                <a:tc>
                  <a:txBody>
                    <a:bodyPr/>
                    <a:lstStyle/>
                    <a:p>
                      <a:pPr algn="ctr">
                        <a:lnSpc>
                          <a:spcPts val="4898"/>
                        </a:lnSpc>
                        <a:defRPr/>
                      </a:pPr>
                      <a:r>
                        <a:rPr lang="en-US" sz="3499" b="1">
                          <a:solidFill>
                            <a:srgbClr val="01003B"/>
                          </a:solidFill>
                          <a:latin typeface="Be Vietnam Ultra-Bold"/>
                          <a:ea typeface="Be Vietnam Ultra-Bold"/>
                          <a:cs typeface="Be Vietnam Ultra-Bold"/>
                          <a:sym typeface="Be Vietnam Ultra-Bold"/>
                        </a:rPr>
                        <a:t>EXPENSE</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tc>
                  <a:txBody>
                    <a:bodyPr/>
                    <a:lstStyle/>
                    <a:p>
                      <a:pPr algn="ctr">
                        <a:lnSpc>
                          <a:spcPts val="4898"/>
                        </a:lnSpc>
                        <a:defRPr/>
                      </a:pPr>
                      <a:r>
                        <a:rPr lang="en-US" sz="3499" b="1">
                          <a:solidFill>
                            <a:srgbClr val="01003B"/>
                          </a:solidFill>
                          <a:latin typeface="Be Vietnam Ultra-Bold"/>
                          <a:ea typeface="Be Vietnam Ultra-Bold"/>
                          <a:cs typeface="Be Vietnam Ultra-Bold"/>
                          <a:sym typeface="Be Vietnam Ultra-Bold"/>
                        </a:rPr>
                        <a:t>DESCRIPTION </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extLst>
                  <a:ext uri="{0D108BD9-81ED-4DB2-BD59-A6C34878D82A}">
                    <a16:rowId xmlns:a16="http://schemas.microsoft.com/office/drawing/2014/main" val="10000"/>
                  </a:ext>
                </a:extLst>
              </a:tr>
              <a:tr h="791682">
                <a:tc>
                  <a:txBody>
                    <a:bodyPr/>
                    <a:lstStyle/>
                    <a:p>
                      <a:pPr algn="ctr">
                        <a:lnSpc>
                          <a:spcPts val="2659"/>
                        </a:lnSpc>
                        <a:defRPr/>
                      </a:pPr>
                      <a:r>
                        <a:rPr lang="en-US" sz="1899">
                          <a:solidFill>
                            <a:srgbClr val="01003B"/>
                          </a:solidFill>
                          <a:latin typeface="Be Vietnam"/>
                          <a:ea typeface="Be Vietnam"/>
                          <a:cs typeface="Be Vietnam"/>
                          <a:sym typeface="Be Vietnam"/>
                        </a:rPr>
                        <a:t>EC salary/wages</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$12,000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958"/>
                        </a:lnSpc>
                        <a:defRPr/>
                      </a:pPr>
                      <a:r>
                        <a:rPr lang="en-US" sz="1398">
                          <a:solidFill>
                            <a:srgbClr val="000000"/>
                          </a:solidFill>
                          <a:latin typeface="Be Vietnam"/>
                          <a:ea typeface="Be Vietnam"/>
                          <a:cs typeface="Be Vietnam"/>
                          <a:sym typeface="Be Vietnam"/>
                        </a:rPr>
                        <a:t> $12,000 ($18,300 wages - $6,300 base funding = $12,000 to be requested)  </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91682">
                <a:tc>
                  <a:txBody>
                    <a:bodyPr/>
                    <a:lstStyle/>
                    <a:p>
                      <a:pPr algn="ctr">
                        <a:lnSpc>
                          <a:spcPts val="2659"/>
                        </a:lnSpc>
                        <a:defRPr/>
                      </a:pPr>
                      <a:r>
                        <a:rPr lang="en-US" sz="1899">
                          <a:solidFill>
                            <a:srgbClr val="01003B"/>
                          </a:solidFill>
                          <a:latin typeface="Be Vietnam"/>
                          <a:ea typeface="Be Vietnam"/>
                          <a:cs typeface="Be Vietnam"/>
                          <a:sym typeface="Be Vietnam"/>
                        </a:rPr>
                        <a:t>Professional Development</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$10,000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958"/>
                        </a:lnSpc>
                        <a:defRPr/>
                      </a:pPr>
                      <a:r>
                        <a:rPr lang="en-US" sz="1398">
                          <a:solidFill>
                            <a:srgbClr val="000000"/>
                          </a:solidFill>
                          <a:latin typeface="Be Vietnam"/>
                          <a:ea typeface="Be Vietnam"/>
                          <a:cs typeface="Be Vietnam"/>
                          <a:sym typeface="Be Vietnam"/>
                        </a:rPr>
                        <a:t>$2,500 lodging/airfare/meals x 4 EC members = $10,000 </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2754">
                <a:tc>
                  <a:txBody>
                    <a:bodyPr/>
                    <a:lstStyle/>
                    <a:p>
                      <a:pPr algn="ctr">
                        <a:lnSpc>
                          <a:spcPts val="2659"/>
                        </a:lnSpc>
                        <a:defRPr/>
                      </a:pPr>
                      <a:r>
                        <a:rPr lang="en-US" sz="1899">
                          <a:solidFill>
                            <a:srgbClr val="01003B"/>
                          </a:solidFill>
                          <a:latin typeface="Be Vietnam"/>
                          <a:ea typeface="Be Vietnam"/>
                          <a:cs typeface="Be Vietnam"/>
                          <a:sym typeface="Be Vietnam"/>
                        </a:rPr>
                        <a:t>SG Signature Events</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$4,000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958"/>
                        </a:lnSpc>
                        <a:defRPr/>
                      </a:pPr>
                      <a:r>
                        <a:rPr lang="en-US" sz="1398">
                          <a:solidFill>
                            <a:srgbClr val="000000"/>
                          </a:solidFill>
                          <a:latin typeface="Be Vietnam"/>
                          <a:ea typeface="Be Vietnam"/>
                          <a:cs typeface="Be Vietnam"/>
                          <a:sym typeface="Be Vietnam"/>
                        </a:rPr>
                        <a:t>$2,000 Fall/$2000 Spring to support  general assembly meeting food, Domestic Violence Awareness event, Weeks of Welcome student activity, Chili cook-off, President’s Luncheon, SG Day, SG transition meeting, retreats, Senate/Committee Rep trainings, meetings, Senate Tabling refreshments, etc.</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36062">
                <a:tc>
                  <a:txBody>
                    <a:bodyPr/>
                    <a:lstStyle/>
                    <a:p>
                      <a:pPr algn="ctr">
                        <a:lnSpc>
                          <a:spcPts val="2659"/>
                        </a:lnSpc>
                        <a:defRPr/>
                      </a:pPr>
                      <a:r>
                        <a:rPr lang="en-US" sz="1899">
                          <a:solidFill>
                            <a:srgbClr val="01003B"/>
                          </a:solidFill>
                          <a:latin typeface="Be Vietnam"/>
                          <a:ea typeface="Be Vietnam"/>
                          <a:cs typeface="Be Vietnam"/>
                          <a:sym typeface="Be Vietnam"/>
                        </a:rPr>
                        <a:t>Promotional Items</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$4,000</a:t>
                      </a:r>
                      <a:endParaRPr lang="en-US" sz="1100"/>
                    </a:p>
                  </a:txBody>
                  <a:tcPr marL="190500" marR="190500" marT="190500" marB="190500" anchor="ctr">
                    <a:lnL w="9525" cap="flat" cmpd="sng" algn="ctr">
                      <a:solidFill>
                        <a:srgbClr val="33326B"/>
                      </a:solidFill>
                      <a:prstDash val="solid"/>
                      <a:round/>
                      <a:headEnd type="none" w="med" len="med"/>
                      <a:tailEnd type="none" w="med" len="med"/>
                    </a:lnL>
                    <a:lnR w="9525" cap="flat" cmpd="sng" algn="ctr">
                      <a:solidFill>
                        <a:srgbClr val="33326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958"/>
                        </a:lnSpc>
                        <a:defRPr/>
                      </a:pPr>
                      <a:r>
                        <a:rPr lang="en-US" sz="1398">
                          <a:solidFill>
                            <a:srgbClr val="000000"/>
                          </a:solidFill>
                          <a:latin typeface="Be Vietnam"/>
                          <a:ea typeface="Be Vietnam"/>
                          <a:cs typeface="Be Vietnam"/>
                          <a:sym typeface="Be Vietnam"/>
                        </a:rPr>
                        <a:t>These items will help with brand recognition and help students become more aware of our outreach and advocacy on campus.</a:t>
                      </a:r>
                      <a:r>
                        <a:rPr lang="en-US" sz="1398">
                          <a:solidFill>
                            <a:srgbClr val="FF0000"/>
                          </a:solidFill>
                          <a:latin typeface="Be Vietnam"/>
                          <a:ea typeface="Be Vietnam"/>
                          <a:cs typeface="Be Vietnam"/>
                          <a:sym typeface="Be Vietnam"/>
                        </a:rPr>
                        <a:t> </a:t>
                      </a:r>
                      <a:endParaRPr lang="en-US" sz="1100"/>
                    </a:p>
                  </a:txBody>
                  <a:tcPr marL="190500" marR="190500" marT="190500" marB="190500" anchor="ctr">
                    <a:lnL w="9525" cap="flat" cmpd="sng" algn="ctr">
                      <a:solidFill>
                        <a:srgbClr val="33326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82754">
                <a:tc>
                  <a:txBody>
                    <a:bodyPr/>
                    <a:lstStyle/>
                    <a:p>
                      <a:pPr algn="ctr">
                        <a:lnSpc>
                          <a:spcPts val="2659"/>
                        </a:lnSpc>
                        <a:defRPr/>
                      </a:pPr>
                      <a:r>
                        <a:rPr lang="en-US" sz="1899">
                          <a:solidFill>
                            <a:srgbClr val="01003B"/>
                          </a:solidFill>
                          <a:latin typeface="Be Vietnam"/>
                          <a:ea typeface="Be Vietnam"/>
                          <a:cs typeface="Be Vietnam"/>
                          <a:sym typeface="Be Vietnam"/>
                        </a:rPr>
                        <a:t>EC Parking Passes</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$420</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959"/>
                        </a:lnSpc>
                        <a:defRPr/>
                      </a:pPr>
                      <a:r>
                        <a:rPr lang="en-US" sz="1399">
                          <a:solidFill>
                            <a:srgbClr val="01003B"/>
                          </a:solidFill>
                          <a:latin typeface="Be Vietnam"/>
                          <a:ea typeface="Be Vietnam"/>
                          <a:cs typeface="Be Vietnam"/>
                          <a:sym typeface="Be Vietnam"/>
                        </a:rPr>
                        <a:t>$105 Parking permit x 4 EC officers: EC participation is required at campus events, admin meetings, speaking engagements, even on days they may not have class. Parking passes will allow the future cohorts of Student Government leaders to have close access to campus and be able to attend the functions, events, and meetings in a timely manner. </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91682">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Total</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$30,420</a:t>
                      </a: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190500" marR="190500" marT="190500" marB="190500" anchor="ctr">
                    <a:lnL w="9525" cap="flat" cmpd="sng" algn="ctr">
                      <a:solidFill>
                        <a:srgbClr val="01003B"/>
                      </a:solidFill>
                      <a:prstDash val="solid"/>
                      <a:round/>
                      <a:headEnd type="none" w="med" len="med"/>
                      <a:tailEnd type="none" w="med" len="med"/>
                    </a:lnL>
                    <a:lnR w="9525"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6" name="Freeform 6"/>
          <p:cNvSpPr/>
          <p:nvPr/>
        </p:nvSpPr>
        <p:spPr>
          <a:xfrm>
            <a:off x="-651330" y="9116085"/>
            <a:ext cx="19615407" cy="4076228"/>
          </a:xfrm>
          <a:custGeom>
            <a:avLst/>
            <a:gdLst/>
            <a:ahLst/>
            <a:cxnLst/>
            <a:rect l="l" t="t" r="r" b="b"/>
            <a:pathLst>
              <a:path w="19615407" h="4076228">
                <a:moveTo>
                  <a:pt x="0" y="0"/>
                </a:moveTo>
                <a:lnTo>
                  <a:pt x="19615407" y="0"/>
                </a:lnTo>
                <a:lnTo>
                  <a:pt x="19615407" y="4076228"/>
                </a:lnTo>
                <a:lnTo>
                  <a:pt x="0" y="4076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3658288" y="9375401"/>
            <a:ext cx="4586259" cy="844429"/>
            <a:chOff x="0" y="0"/>
            <a:chExt cx="6115012" cy="1125905"/>
          </a:xfrm>
        </p:grpSpPr>
        <p:sp>
          <p:nvSpPr>
            <p:cNvPr id="8" name="Freeform 8"/>
            <p:cNvSpPr/>
            <p:nvPr/>
          </p:nvSpPr>
          <p:spPr>
            <a:xfrm>
              <a:off x="0" y="0"/>
              <a:ext cx="6115050" cy="1125855"/>
            </a:xfrm>
            <a:custGeom>
              <a:avLst/>
              <a:gdLst/>
              <a:ahLst/>
              <a:cxnLst/>
              <a:rect l="l" t="t" r="r" b="b"/>
              <a:pathLst>
                <a:path w="6115050" h="1125855">
                  <a:moveTo>
                    <a:pt x="0" y="0"/>
                  </a:moveTo>
                  <a:lnTo>
                    <a:pt x="6115050" y="0"/>
                  </a:lnTo>
                  <a:lnTo>
                    <a:pt x="6115050" y="1125855"/>
                  </a:lnTo>
                  <a:lnTo>
                    <a:pt x="0" y="1125855"/>
                  </a:lnTo>
                  <a:lnTo>
                    <a:pt x="0" y="0"/>
                  </a:lnTo>
                  <a:close/>
                </a:path>
              </a:pathLst>
            </a:custGeom>
            <a:blipFill>
              <a:blip r:embed="rId7"/>
              <a:stretch>
                <a:fillRect t="-129" b="-134"/>
              </a:stretch>
            </a:blipFill>
          </p:spPr>
          <p:txBody>
            <a:bodyPr/>
            <a:lstStyle/>
            <a:p>
              <a:endParaRPr lang="en-US"/>
            </a:p>
          </p:txBody>
        </p:sp>
      </p:grpSp>
      <p:sp>
        <p:nvSpPr>
          <p:cNvPr id="9" name="TextBox 9"/>
          <p:cNvSpPr txBox="1"/>
          <p:nvPr/>
        </p:nvSpPr>
        <p:spPr>
          <a:xfrm>
            <a:off x="81553" y="63756"/>
            <a:ext cx="18206447" cy="1066800"/>
          </a:xfrm>
          <a:prstGeom prst="rect">
            <a:avLst/>
          </a:prstGeom>
        </p:spPr>
        <p:txBody>
          <a:bodyPr lIns="0" tIns="0" rIns="0" bIns="0" rtlCol="0" anchor="t">
            <a:spAutoFit/>
          </a:bodyPr>
          <a:lstStyle/>
          <a:p>
            <a:pPr algn="ctr">
              <a:lnSpc>
                <a:spcPts val="8400"/>
              </a:lnSpc>
            </a:pPr>
            <a:r>
              <a:rPr lang="en-US" sz="7000" b="1">
                <a:solidFill>
                  <a:srgbClr val="01003B"/>
                </a:solidFill>
                <a:latin typeface="Be Vietnam Ultra-Bold"/>
                <a:ea typeface="Be Vietnam Ultra-Bold"/>
                <a:cs typeface="Be Vietnam Ultra-Bold"/>
                <a:sym typeface="Be Vietnam Ultra-Bold"/>
              </a:rPr>
              <a:t> NEW FY26-27 FUND REQUESTS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p>
              <a:endParaRPr lang="en-US"/>
            </a:p>
          </p:txBody>
        </p:sp>
      </p:grpSp>
      <p:sp>
        <p:nvSpPr>
          <p:cNvPr id="4" name="Freeform 4"/>
          <p:cNvSpPr/>
          <p:nvPr/>
        </p:nvSpPr>
        <p:spPr>
          <a:xfrm>
            <a:off x="-2866702" y="-1087651"/>
            <a:ext cx="4076228" cy="12549356"/>
          </a:xfrm>
          <a:custGeom>
            <a:avLst/>
            <a:gdLst/>
            <a:ahLst/>
            <a:cxnLst/>
            <a:rect l="l" t="t" r="r" b="b"/>
            <a:pathLst>
              <a:path w="4076228" h="12549356">
                <a:moveTo>
                  <a:pt x="0" y="0"/>
                </a:moveTo>
                <a:lnTo>
                  <a:pt x="4076228" y="0"/>
                </a:lnTo>
                <a:lnTo>
                  <a:pt x="4076228" y="12549356"/>
                </a:lnTo>
                <a:lnTo>
                  <a:pt x="0" y="12549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028700" y="1028700"/>
            <a:ext cx="7182596" cy="3854388"/>
            <a:chOff x="0" y="0"/>
            <a:chExt cx="1514641" cy="812800"/>
          </a:xfrm>
        </p:grpSpPr>
        <p:sp>
          <p:nvSpPr>
            <p:cNvPr id="6" name="Freeform 6"/>
            <p:cNvSpPr/>
            <p:nvPr/>
          </p:nvSpPr>
          <p:spPr>
            <a:xfrm>
              <a:off x="0" y="0"/>
              <a:ext cx="1514641" cy="812800"/>
            </a:xfrm>
            <a:custGeom>
              <a:avLst/>
              <a:gdLst/>
              <a:ahLst/>
              <a:cxnLst/>
              <a:rect l="l" t="t" r="r" b="b"/>
              <a:pathLst>
                <a:path w="1514641" h="812800">
                  <a:moveTo>
                    <a:pt x="0" y="0"/>
                  </a:moveTo>
                  <a:lnTo>
                    <a:pt x="1514641" y="0"/>
                  </a:lnTo>
                  <a:lnTo>
                    <a:pt x="1514641" y="812800"/>
                  </a:lnTo>
                  <a:lnTo>
                    <a:pt x="0" y="812800"/>
                  </a:lnTo>
                  <a:close/>
                </a:path>
              </a:pathLst>
            </a:custGeom>
            <a:blipFill>
              <a:blip r:embed="rId5"/>
              <a:stretch>
                <a:fillRect t="-12158" b="-12158"/>
              </a:stretch>
            </a:blipFill>
          </p:spPr>
          <p:txBody>
            <a:bodyPr/>
            <a:lstStyle/>
            <a:p>
              <a:endParaRPr lang="en-US"/>
            </a:p>
          </p:txBody>
        </p:sp>
      </p:grpSp>
      <p:sp>
        <p:nvSpPr>
          <p:cNvPr id="7" name="Freeform 7"/>
          <p:cNvSpPr/>
          <p:nvPr/>
        </p:nvSpPr>
        <p:spPr>
          <a:xfrm>
            <a:off x="1028700" y="6668156"/>
            <a:ext cx="7182596" cy="1325901"/>
          </a:xfrm>
          <a:custGeom>
            <a:avLst/>
            <a:gdLst/>
            <a:ahLst/>
            <a:cxnLst/>
            <a:rect l="l" t="t" r="r" b="b"/>
            <a:pathLst>
              <a:path w="7182596" h="1325901">
                <a:moveTo>
                  <a:pt x="0" y="0"/>
                </a:moveTo>
                <a:lnTo>
                  <a:pt x="7182596" y="0"/>
                </a:lnTo>
                <a:lnTo>
                  <a:pt x="7182596" y="1325901"/>
                </a:lnTo>
                <a:lnTo>
                  <a:pt x="0" y="1325901"/>
                </a:lnTo>
                <a:lnTo>
                  <a:pt x="0" y="0"/>
                </a:lnTo>
                <a:close/>
              </a:path>
            </a:pathLst>
          </a:custGeom>
          <a:blipFill>
            <a:blip r:embed="rId6"/>
            <a:stretch>
              <a:fillRect/>
            </a:stretch>
          </a:blipFill>
        </p:spPr>
        <p:txBody>
          <a:bodyPr/>
          <a:lstStyle/>
          <a:p>
            <a:endParaRPr lang="en-US"/>
          </a:p>
        </p:txBody>
      </p:sp>
      <p:sp>
        <p:nvSpPr>
          <p:cNvPr id="8" name="AutoShape 8"/>
          <p:cNvSpPr/>
          <p:nvPr/>
        </p:nvSpPr>
        <p:spPr>
          <a:xfrm flipV="1">
            <a:off x="9709174" y="5513281"/>
            <a:ext cx="6770652" cy="0"/>
          </a:xfrm>
          <a:prstGeom prst="line">
            <a:avLst/>
          </a:prstGeom>
          <a:ln w="38100" cap="flat">
            <a:solidFill>
              <a:srgbClr val="C1D82F"/>
            </a:solidFill>
            <a:prstDash val="solid"/>
            <a:headEnd type="none" w="sm" len="sm"/>
            <a:tailEnd type="none" w="sm" len="sm"/>
          </a:ln>
        </p:spPr>
        <p:txBody>
          <a:bodyPr/>
          <a:lstStyle/>
          <a:p>
            <a:endParaRPr lang="en-US"/>
          </a:p>
        </p:txBody>
      </p:sp>
      <p:sp>
        <p:nvSpPr>
          <p:cNvPr id="9" name="Freeform 9"/>
          <p:cNvSpPr/>
          <p:nvPr/>
        </p:nvSpPr>
        <p:spPr>
          <a:xfrm>
            <a:off x="11802229" y="1028700"/>
            <a:ext cx="5095728" cy="4114800"/>
          </a:xfrm>
          <a:custGeom>
            <a:avLst/>
            <a:gdLst/>
            <a:ahLst/>
            <a:cxnLst/>
            <a:rect l="l" t="t" r="r" b="b"/>
            <a:pathLst>
              <a:path w="5095728" h="4114800">
                <a:moveTo>
                  <a:pt x="0" y="0"/>
                </a:moveTo>
                <a:lnTo>
                  <a:pt x="5095728" y="0"/>
                </a:lnTo>
                <a:lnTo>
                  <a:pt x="50957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745313" y="6239531"/>
            <a:ext cx="3304810" cy="2590144"/>
          </a:xfrm>
          <a:custGeom>
            <a:avLst/>
            <a:gdLst/>
            <a:ahLst/>
            <a:cxnLst/>
            <a:rect l="l" t="t" r="r" b="b"/>
            <a:pathLst>
              <a:path w="3304810" h="2590144">
                <a:moveTo>
                  <a:pt x="0" y="0"/>
                </a:moveTo>
                <a:lnTo>
                  <a:pt x="3304810" y="0"/>
                </a:lnTo>
                <a:lnTo>
                  <a:pt x="3304810" y="2590144"/>
                </a:lnTo>
                <a:lnTo>
                  <a:pt x="0" y="2590144"/>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2058526" y="5263227"/>
            <a:ext cx="5122944" cy="1578292"/>
          </a:xfrm>
          <a:prstGeom prst="rect">
            <a:avLst/>
          </a:prstGeom>
        </p:spPr>
        <p:txBody>
          <a:bodyPr lIns="0" tIns="0" rIns="0" bIns="0" rtlCol="0" anchor="t">
            <a:spAutoFit/>
          </a:bodyPr>
          <a:lstStyle/>
          <a:p>
            <a:pPr marL="0" lvl="0" indent="0" algn="l">
              <a:lnSpc>
                <a:spcPts val="6142"/>
              </a:lnSpc>
            </a:pPr>
            <a:r>
              <a:rPr lang="en-US" sz="5850" b="1">
                <a:solidFill>
                  <a:srgbClr val="01003B"/>
                </a:solidFill>
                <a:latin typeface="Be Vietnam Ultra-Bold"/>
                <a:ea typeface="Be Vietnam Ultra-Bold"/>
                <a:cs typeface="Be Vietnam Ultra-Bold"/>
                <a:sym typeface="Be Vietnam Ultra-Bold"/>
              </a:rPr>
              <a:t>BUDGET </a:t>
            </a:r>
          </a:p>
          <a:p>
            <a:pPr marL="0" lvl="0" indent="0" algn="l">
              <a:lnSpc>
                <a:spcPts val="6142"/>
              </a:lnSpc>
            </a:pPr>
            <a:r>
              <a:rPr lang="en-US" sz="5850" b="1">
                <a:solidFill>
                  <a:srgbClr val="01003B"/>
                </a:solidFill>
                <a:latin typeface="Be Vietnam Ultra-Bold"/>
                <a:ea typeface="Be Vietnam Ultra-Bold"/>
                <a:cs typeface="Be Vietnam Ultra-Bold"/>
                <a:sym typeface="Be Vietnam Ultra-Bold"/>
              </a:rPr>
              <a:t>REDUCTION</a:t>
            </a:r>
          </a:p>
        </p:txBody>
      </p:sp>
      <p:sp>
        <p:nvSpPr>
          <p:cNvPr id="12" name="TextBox 12"/>
          <p:cNvSpPr txBox="1"/>
          <p:nvPr/>
        </p:nvSpPr>
        <p:spPr>
          <a:xfrm>
            <a:off x="1209526" y="7319919"/>
            <a:ext cx="8499648" cy="2217602"/>
          </a:xfrm>
          <a:prstGeom prst="rect">
            <a:avLst/>
          </a:prstGeom>
        </p:spPr>
        <p:txBody>
          <a:bodyPr lIns="0" tIns="0" rIns="0" bIns="0" rtlCol="0" anchor="t">
            <a:spAutoFit/>
          </a:bodyPr>
          <a:lstStyle/>
          <a:p>
            <a:pPr marL="0" lvl="0" indent="0" algn="l">
              <a:lnSpc>
                <a:spcPts val="4476"/>
              </a:lnSpc>
            </a:pPr>
            <a:r>
              <a:rPr lang="en-US" sz="3197" b="1">
                <a:solidFill>
                  <a:srgbClr val="01003B"/>
                </a:solidFill>
                <a:latin typeface="Be Vietnam Ultra-Bold"/>
                <a:ea typeface="Be Vietnam Ultra-Bold"/>
                <a:cs typeface="Be Vietnam Ultra-Bold"/>
                <a:sym typeface="Be Vietnam Ultra-Bold"/>
              </a:rPr>
              <a:t>SG has $2,000 in base funding. </a:t>
            </a:r>
          </a:p>
          <a:p>
            <a:pPr marL="0" lvl="0" indent="0" algn="l">
              <a:lnSpc>
                <a:spcPts val="4476"/>
              </a:lnSpc>
            </a:pPr>
            <a:r>
              <a:rPr lang="en-US" sz="3197" b="1">
                <a:solidFill>
                  <a:srgbClr val="01003B"/>
                </a:solidFill>
                <a:latin typeface="Be Vietnam Ultra-Bold"/>
                <a:ea typeface="Be Vietnam Ultra-Bold"/>
                <a:cs typeface="Be Vietnam Ultra-Bold"/>
                <a:sym typeface="Be Vietnam Ultra-Bold"/>
              </a:rPr>
              <a:t>A 5% reduction is $100. </a:t>
            </a:r>
          </a:p>
          <a:p>
            <a:pPr marL="0" lvl="0" indent="0" algn="l">
              <a:lnSpc>
                <a:spcPts val="4476"/>
              </a:lnSpc>
            </a:pPr>
            <a:r>
              <a:rPr lang="en-US" sz="3197" b="1">
                <a:solidFill>
                  <a:srgbClr val="01003B"/>
                </a:solidFill>
                <a:latin typeface="Be Vietnam Ultra-Bold"/>
                <a:ea typeface="Be Vietnam Ultra-Bold"/>
                <a:cs typeface="Be Vietnam Ultra-Bold"/>
                <a:sym typeface="Be Vietnam Ultra-Bold"/>
              </a:rPr>
              <a:t>SG would limit purchases of food and office supplies.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57047" y="-3972274"/>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t="-4461" r="-20094" b="-4717"/>
            </a:stretch>
          </a:blipFill>
        </p:spPr>
        <p:txBody>
          <a:bodyPr/>
          <a:lstStyle/>
          <a:p>
            <a:endParaRPr lang="en-US"/>
          </a:p>
        </p:txBody>
      </p:sp>
      <p:grpSp>
        <p:nvGrpSpPr>
          <p:cNvPr id="3" name="Group 3"/>
          <p:cNvGrpSpPr/>
          <p:nvPr/>
        </p:nvGrpSpPr>
        <p:grpSpPr>
          <a:xfrm rot="-10800000">
            <a:off x="-1397258" y="-2340370"/>
            <a:ext cx="21640247" cy="5895007"/>
            <a:chOff x="0" y="0"/>
            <a:chExt cx="5699489" cy="1552594"/>
          </a:xfrm>
        </p:grpSpPr>
        <p:sp>
          <p:nvSpPr>
            <p:cNvPr id="4" name="Freeform 4"/>
            <p:cNvSpPr/>
            <p:nvPr/>
          </p:nvSpPr>
          <p:spPr>
            <a:xfrm>
              <a:off x="0" y="0"/>
              <a:ext cx="5699489" cy="1552594"/>
            </a:xfrm>
            <a:custGeom>
              <a:avLst/>
              <a:gdLst/>
              <a:ahLst/>
              <a:cxnLst/>
              <a:rect l="l" t="t" r="r" b="b"/>
              <a:pathLst>
                <a:path w="5699489" h="1552594">
                  <a:moveTo>
                    <a:pt x="0" y="0"/>
                  </a:moveTo>
                  <a:lnTo>
                    <a:pt x="5699489" y="0"/>
                  </a:lnTo>
                  <a:lnTo>
                    <a:pt x="5699489" y="1552594"/>
                  </a:lnTo>
                  <a:lnTo>
                    <a:pt x="0" y="1552594"/>
                  </a:lnTo>
                  <a:close/>
                </a:path>
              </a:pathLst>
            </a:custGeom>
            <a:solidFill>
              <a:srgbClr val="C1D82F"/>
            </a:solidFill>
          </p:spPr>
          <p:txBody>
            <a:bodyPr/>
            <a:lstStyle/>
            <a:p>
              <a:endParaRPr lang="en-US"/>
            </a:p>
          </p:txBody>
        </p:sp>
        <p:sp>
          <p:nvSpPr>
            <p:cNvPr id="5" name="TextBox 5"/>
            <p:cNvSpPr txBox="1"/>
            <p:nvPr/>
          </p:nvSpPr>
          <p:spPr>
            <a:xfrm>
              <a:off x="0" y="-47625"/>
              <a:ext cx="5699489" cy="1600219"/>
            </a:xfrm>
            <a:prstGeom prst="rect">
              <a:avLst/>
            </a:prstGeom>
          </p:spPr>
          <p:txBody>
            <a:bodyPr lIns="50800" tIns="50800" rIns="50800" bIns="50800" rtlCol="0" anchor="ctr"/>
            <a:lstStyle/>
            <a:p>
              <a:pPr algn="ctr">
                <a:lnSpc>
                  <a:spcPts val="2800"/>
                </a:lnSpc>
              </a:pPr>
              <a:endParaRPr/>
            </a:p>
          </p:txBody>
        </p:sp>
      </p:grpSp>
      <p:grpSp>
        <p:nvGrpSpPr>
          <p:cNvPr id="6" name="Group 6"/>
          <p:cNvGrpSpPr>
            <a:grpSpLocks noChangeAspect="1"/>
          </p:cNvGrpSpPr>
          <p:nvPr/>
        </p:nvGrpSpPr>
        <p:grpSpPr>
          <a:xfrm>
            <a:off x="413112" y="4601271"/>
            <a:ext cx="2471780" cy="2552854"/>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14499" b="-14499"/>
              </a:stretch>
            </a:blipFill>
          </p:spPr>
          <p:txBody>
            <a:bodyPr/>
            <a:lstStyle/>
            <a:p>
              <a:endParaRPr lang="en-US"/>
            </a:p>
          </p:txBody>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78AE"/>
            </a:solidFill>
          </p:spPr>
          <p:txBody>
            <a:bodyPr/>
            <a:lstStyle/>
            <a:p>
              <a:endParaRPr lang="en-US"/>
            </a:p>
          </p:txBody>
        </p:sp>
      </p:grpSp>
      <p:grpSp>
        <p:nvGrpSpPr>
          <p:cNvPr id="9" name="Group 9"/>
          <p:cNvGrpSpPr/>
          <p:nvPr/>
        </p:nvGrpSpPr>
        <p:grpSpPr>
          <a:xfrm>
            <a:off x="251040" y="6728165"/>
            <a:ext cx="2835751" cy="529473"/>
            <a:chOff x="0" y="0"/>
            <a:chExt cx="2176597" cy="406400"/>
          </a:xfrm>
        </p:grpSpPr>
        <p:sp>
          <p:nvSpPr>
            <p:cNvPr id="10" name="Freeform 10"/>
            <p:cNvSpPr/>
            <p:nvPr/>
          </p:nvSpPr>
          <p:spPr>
            <a:xfrm>
              <a:off x="0" y="0"/>
              <a:ext cx="2176597" cy="406400"/>
            </a:xfrm>
            <a:custGeom>
              <a:avLst/>
              <a:gdLst/>
              <a:ahLst/>
              <a:cxnLst/>
              <a:rect l="l" t="t" r="r" b="b"/>
              <a:pathLst>
                <a:path w="2176597" h="406400">
                  <a:moveTo>
                    <a:pt x="1973397" y="0"/>
                  </a:moveTo>
                  <a:cubicBezTo>
                    <a:pt x="2085621" y="0"/>
                    <a:pt x="2176597" y="90976"/>
                    <a:pt x="2176597" y="203200"/>
                  </a:cubicBezTo>
                  <a:cubicBezTo>
                    <a:pt x="2176597" y="315424"/>
                    <a:pt x="2085621" y="406400"/>
                    <a:pt x="1973397"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C1D82F"/>
              </a:solidFill>
              <a:prstDash val="solid"/>
              <a:miter/>
            </a:ln>
          </p:spPr>
          <p:txBody>
            <a:bodyPr/>
            <a:lstStyle/>
            <a:p>
              <a:endParaRPr lang="en-US"/>
            </a:p>
          </p:txBody>
        </p:sp>
        <p:sp>
          <p:nvSpPr>
            <p:cNvPr id="11" name="TextBox 11"/>
            <p:cNvSpPr txBox="1"/>
            <p:nvPr/>
          </p:nvSpPr>
          <p:spPr>
            <a:xfrm>
              <a:off x="0" y="-57150"/>
              <a:ext cx="2176597" cy="463550"/>
            </a:xfrm>
            <a:prstGeom prst="rect">
              <a:avLst/>
            </a:prstGeom>
          </p:spPr>
          <p:txBody>
            <a:bodyPr lIns="50800" tIns="50800" rIns="50800" bIns="50800" rtlCol="0" anchor="ctr"/>
            <a:lstStyle/>
            <a:p>
              <a:pPr algn="ctr">
                <a:lnSpc>
                  <a:spcPts val="4480"/>
                </a:lnSpc>
              </a:pPr>
              <a:endParaRPr/>
            </a:p>
          </p:txBody>
        </p:sp>
      </p:grpSp>
      <p:grpSp>
        <p:nvGrpSpPr>
          <p:cNvPr id="12" name="Group 12"/>
          <p:cNvGrpSpPr>
            <a:grpSpLocks noChangeAspect="1"/>
          </p:cNvGrpSpPr>
          <p:nvPr/>
        </p:nvGrpSpPr>
        <p:grpSpPr>
          <a:xfrm>
            <a:off x="3689966" y="4601271"/>
            <a:ext cx="2471780" cy="2552854"/>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t="-14499" b="-14499"/>
              </a:stretch>
            </a:blipFill>
          </p:spPr>
          <p:txBody>
            <a:bodyPr/>
            <a:lstStyle/>
            <a:p>
              <a:endParaRPr lang="en-US"/>
            </a:p>
          </p:txBody>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C1D82F"/>
            </a:solidFill>
          </p:spPr>
          <p:txBody>
            <a:bodyPr/>
            <a:lstStyle/>
            <a:p>
              <a:endParaRPr lang="en-US"/>
            </a:p>
          </p:txBody>
        </p:sp>
      </p:grpSp>
      <p:grpSp>
        <p:nvGrpSpPr>
          <p:cNvPr id="15" name="Group 15"/>
          <p:cNvGrpSpPr/>
          <p:nvPr/>
        </p:nvGrpSpPr>
        <p:grpSpPr>
          <a:xfrm>
            <a:off x="3497506" y="6728165"/>
            <a:ext cx="2819621" cy="529473"/>
            <a:chOff x="0" y="0"/>
            <a:chExt cx="2164216" cy="406400"/>
          </a:xfrm>
        </p:grpSpPr>
        <p:sp>
          <p:nvSpPr>
            <p:cNvPr id="16" name="Freeform 16"/>
            <p:cNvSpPr/>
            <p:nvPr/>
          </p:nvSpPr>
          <p:spPr>
            <a:xfrm>
              <a:off x="0" y="0"/>
              <a:ext cx="2164216" cy="406400"/>
            </a:xfrm>
            <a:custGeom>
              <a:avLst/>
              <a:gdLst/>
              <a:ahLst/>
              <a:cxnLst/>
              <a:rect l="l" t="t" r="r" b="b"/>
              <a:pathLst>
                <a:path w="2164216" h="406400">
                  <a:moveTo>
                    <a:pt x="1961016" y="0"/>
                  </a:moveTo>
                  <a:cubicBezTo>
                    <a:pt x="2073240" y="0"/>
                    <a:pt x="2164216" y="90976"/>
                    <a:pt x="2164216" y="203200"/>
                  </a:cubicBezTo>
                  <a:cubicBezTo>
                    <a:pt x="2164216" y="315424"/>
                    <a:pt x="2073240" y="406400"/>
                    <a:pt x="1961016"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0078AE"/>
              </a:solidFill>
              <a:prstDash val="solid"/>
              <a:miter/>
            </a:ln>
          </p:spPr>
          <p:txBody>
            <a:bodyPr/>
            <a:lstStyle/>
            <a:p>
              <a:endParaRPr lang="en-US"/>
            </a:p>
          </p:txBody>
        </p:sp>
        <p:sp>
          <p:nvSpPr>
            <p:cNvPr id="17" name="TextBox 17"/>
            <p:cNvSpPr txBox="1"/>
            <p:nvPr/>
          </p:nvSpPr>
          <p:spPr>
            <a:xfrm>
              <a:off x="0" y="-57150"/>
              <a:ext cx="2164216" cy="463550"/>
            </a:xfrm>
            <a:prstGeom prst="rect">
              <a:avLst/>
            </a:prstGeom>
          </p:spPr>
          <p:txBody>
            <a:bodyPr lIns="50800" tIns="50800" rIns="50800" bIns="50800" rtlCol="0" anchor="ctr"/>
            <a:lstStyle/>
            <a:p>
              <a:pPr algn="ctr">
                <a:lnSpc>
                  <a:spcPts val="4480"/>
                </a:lnSpc>
              </a:pPr>
              <a:endParaRPr/>
            </a:p>
          </p:txBody>
        </p:sp>
      </p:grpSp>
      <p:grpSp>
        <p:nvGrpSpPr>
          <p:cNvPr id="18" name="Group 18"/>
          <p:cNvGrpSpPr/>
          <p:nvPr/>
        </p:nvGrpSpPr>
        <p:grpSpPr>
          <a:xfrm rot="8100000">
            <a:off x="14765210" y="3253022"/>
            <a:ext cx="2419526" cy="2419526"/>
            <a:chOff x="0" y="0"/>
            <a:chExt cx="812800" cy="812800"/>
          </a:xfrm>
        </p:grpSpPr>
        <p:sp>
          <p:nvSpPr>
            <p:cNvPr id="19" name="Freeform 19"/>
            <p:cNvSpPr/>
            <p:nvPr/>
          </p:nvSpPr>
          <p:spPr>
            <a:xfrm>
              <a:off x="0" y="0"/>
              <a:ext cx="812800" cy="812800"/>
            </a:xfrm>
            <a:custGeom>
              <a:avLst/>
              <a:gdLst/>
              <a:ahLst/>
              <a:cxnLst/>
              <a:rect l="l" t="t" r="r" b="b"/>
              <a:pathLst>
                <a:path w="812800" h="812800">
                  <a:moveTo>
                    <a:pt x="44797" y="0"/>
                  </a:moveTo>
                  <a:lnTo>
                    <a:pt x="768003" y="0"/>
                  </a:lnTo>
                  <a:cubicBezTo>
                    <a:pt x="779884" y="0"/>
                    <a:pt x="791278" y="4720"/>
                    <a:pt x="799679" y="13121"/>
                  </a:cubicBezTo>
                  <a:cubicBezTo>
                    <a:pt x="808080" y="21522"/>
                    <a:pt x="812800" y="32916"/>
                    <a:pt x="812800" y="44797"/>
                  </a:cubicBezTo>
                  <a:lnTo>
                    <a:pt x="812800" y="768003"/>
                  </a:lnTo>
                  <a:cubicBezTo>
                    <a:pt x="812800" y="779884"/>
                    <a:pt x="808080" y="791278"/>
                    <a:pt x="799679" y="799679"/>
                  </a:cubicBezTo>
                  <a:cubicBezTo>
                    <a:pt x="791278" y="808080"/>
                    <a:pt x="779884" y="812800"/>
                    <a:pt x="768003" y="812800"/>
                  </a:cubicBezTo>
                  <a:lnTo>
                    <a:pt x="44797" y="812800"/>
                  </a:lnTo>
                  <a:cubicBezTo>
                    <a:pt x="32916" y="812800"/>
                    <a:pt x="21522" y="808080"/>
                    <a:pt x="13121" y="799679"/>
                  </a:cubicBezTo>
                  <a:cubicBezTo>
                    <a:pt x="4720" y="791278"/>
                    <a:pt x="0" y="779884"/>
                    <a:pt x="0" y="768003"/>
                  </a:cubicBezTo>
                  <a:lnTo>
                    <a:pt x="0" y="44797"/>
                  </a:lnTo>
                  <a:cubicBezTo>
                    <a:pt x="0" y="32916"/>
                    <a:pt x="4720" y="21522"/>
                    <a:pt x="13121" y="13121"/>
                  </a:cubicBezTo>
                  <a:cubicBezTo>
                    <a:pt x="21522" y="4720"/>
                    <a:pt x="32916" y="0"/>
                    <a:pt x="44797" y="0"/>
                  </a:cubicBezTo>
                  <a:close/>
                </a:path>
              </a:pathLst>
            </a:custGeom>
            <a:solidFill>
              <a:srgbClr val="0078AE"/>
            </a:solidFill>
          </p:spPr>
          <p:txBody>
            <a:bodyPr/>
            <a:lstStyle/>
            <a:p>
              <a:endParaRPr lang="en-US"/>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rot="8100000">
            <a:off x="11777297" y="-2592650"/>
            <a:ext cx="5453301" cy="5453301"/>
            <a:chOff x="0" y="0"/>
            <a:chExt cx="812800" cy="812800"/>
          </a:xfrm>
        </p:grpSpPr>
        <p:sp>
          <p:nvSpPr>
            <p:cNvPr id="22" name="Freeform 22"/>
            <p:cNvSpPr/>
            <p:nvPr/>
          </p:nvSpPr>
          <p:spPr>
            <a:xfrm>
              <a:off x="0" y="0"/>
              <a:ext cx="812800" cy="812800"/>
            </a:xfrm>
            <a:custGeom>
              <a:avLst/>
              <a:gdLst/>
              <a:ahLst/>
              <a:cxnLst/>
              <a:rect l="l" t="t" r="r" b="b"/>
              <a:pathLst>
                <a:path w="812800" h="812800">
                  <a:moveTo>
                    <a:pt x="19875" y="0"/>
                  </a:moveTo>
                  <a:lnTo>
                    <a:pt x="792925" y="0"/>
                  </a:lnTo>
                  <a:cubicBezTo>
                    <a:pt x="803901" y="0"/>
                    <a:pt x="812800" y="8899"/>
                    <a:pt x="812800" y="19875"/>
                  </a:cubicBezTo>
                  <a:lnTo>
                    <a:pt x="812800" y="792925"/>
                  </a:lnTo>
                  <a:cubicBezTo>
                    <a:pt x="812800" y="803901"/>
                    <a:pt x="803901" y="812800"/>
                    <a:pt x="792925" y="812800"/>
                  </a:cubicBezTo>
                  <a:lnTo>
                    <a:pt x="19875" y="812800"/>
                  </a:lnTo>
                  <a:cubicBezTo>
                    <a:pt x="8899" y="812800"/>
                    <a:pt x="0" y="803901"/>
                    <a:pt x="0" y="792925"/>
                  </a:cubicBezTo>
                  <a:lnTo>
                    <a:pt x="0" y="19875"/>
                  </a:lnTo>
                  <a:cubicBezTo>
                    <a:pt x="0" y="8899"/>
                    <a:pt x="8899" y="0"/>
                    <a:pt x="19875" y="0"/>
                  </a:cubicBezTo>
                  <a:close/>
                </a:path>
              </a:pathLst>
            </a:custGeom>
            <a:solidFill>
              <a:srgbClr val="0078AE"/>
            </a:solidFill>
          </p:spPr>
          <p:txBody>
            <a:bodyPr/>
            <a:lstStyle/>
            <a:p>
              <a:endParaRPr lang="en-US"/>
            </a:p>
          </p:txBody>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rot="-2700000">
            <a:off x="17288002" y="25272"/>
            <a:ext cx="5453301" cy="5453301"/>
            <a:chOff x="0" y="0"/>
            <a:chExt cx="812800" cy="812800"/>
          </a:xfrm>
        </p:grpSpPr>
        <p:sp>
          <p:nvSpPr>
            <p:cNvPr id="25" name="Freeform 25"/>
            <p:cNvSpPr/>
            <p:nvPr/>
          </p:nvSpPr>
          <p:spPr>
            <a:xfrm>
              <a:off x="0" y="0"/>
              <a:ext cx="812800" cy="812800"/>
            </a:xfrm>
            <a:custGeom>
              <a:avLst/>
              <a:gdLst/>
              <a:ahLst/>
              <a:cxnLst/>
              <a:rect l="l" t="t" r="r" b="b"/>
              <a:pathLst>
                <a:path w="812800" h="812800">
                  <a:moveTo>
                    <a:pt x="19875" y="0"/>
                  </a:moveTo>
                  <a:lnTo>
                    <a:pt x="792925" y="0"/>
                  </a:lnTo>
                  <a:cubicBezTo>
                    <a:pt x="803901" y="0"/>
                    <a:pt x="812800" y="8899"/>
                    <a:pt x="812800" y="19875"/>
                  </a:cubicBezTo>
                  <a:lnTo>
                    <a:pt x="812800" y="792925"/>
                  </a:lnTo>
                  <a:cubicBezTo>
                    <a:pt x="812800" y="803901"/>
                    <a:pt x="803901" y="812800"/>
                    <a:pt x="792925" y="812800"/>
                  </a:cubicBezTo>
                  <a:lnTo>
                    <a:pt x="19875" y="812800"/>
                  </a:lnTo>
                  <a:cubicBezTo>
                    <a:pt x="8899" y="812800"/>
                    <a:pt x="0" y="803901"/>
                    <a:pt x="0" y="792925"/>
                  </a:cubicBezTo>
                  <a:lnTo>
                    <a:pt x="0" y="19875"/>
                  </a:lnTo>
                  <a:cubicBezTo>
                    <a:pt x="0" y="8899"/>
                    <a:pt x="8899" y="0"/>
                    <a:pt x="19875" y="0"/>
                  </a:cubicBezTo>
                  <a:close/>
                </a:path>
              </a:pathLst>
            </a:custGeom>
            <a:solidFill>
              <a:srgbClr val="0078AE"/>
            </a:solidFill>
          </p:spPr>
          <p:txBody>
            <a:bodyPr/>
            <a:lstStyle/>
            <a:p>
              <a:endParaRPr lang="en-US"/>
            </a:p>
          </p:txBody>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rot="-8100000">
            <a:off x="15407368" y="2184317"/>
            <a:ext cx="1135210" cy="1135210"/>
            <a:chOff x="0" y="0"/>
            <a:chExt cx="812800" cy="812800"/>
          </a:xfrm>
        </p:grpSpPr>
        <p:sp>
          <p:nvSpPr>
            <p:cNvPr id="28" name="Freeform 28"/>
            <p:cNvSpPr/>
            <p:nvPr/>
          </p:nvSpPr>
          <p:spPr>
            <a:xfrm>
              <a:off x="0" y="0"/>
              <a:ext cx="812800" cy="812800"/>
            </a:xfrm>
            <a:custGeom>
              <a:avLst/>
              <a:gdLst/>
              <a:ahLst/>
              <a:cxnLst/>
              <a:rect l="l" t="t" r="r" b="b"/>
              <a:pathLst>
                <a:path w="812800" h="812800">
                  <a:moveTo>
                    <a:pt x="95477" y="0"/>
                  </a:moveTo>
                  <a:lnTo>
                    <a:pt x="717323" y="0"/>
                  </a:lnTo>
                  <a:cubicBezTo>
                    <a:pt x="742645" y="0"/>
                    <a:pt x="766930" y="10059"/>
                    <a:pt x="784835" y="27965"/>
                  </a:cubicBezTo>
                  <a:cubicBezTo>
                    <a:pt x="802741" y="45870"/>
                    <a:pt x="812800" y="70155"/>
                    <a:pt x="812800" y="95477"/>
                  </a:cubicBezTo>
                  <a:lnTo>
                    <a:pt x="812800" y="717323"/>
                  </a:lnTo>
                  <a:cubicBezTo>
                    <a:pt x="812800" y="742645"/>
                    <a:pt x="802741" y="766930"/>
                    <a:pt x="784835" y="784835"/>
                  </a:cubicBezTo>
                  <a:cubicBezTo>
                    <a:pt x="766930" y="802741"/>
                    <a:pt x="742645" y="812800"/>
                    <a:pt x="717323" y="812800"/>
                  </a:cubicBezTo>
                  <a:lnTo>
                    <a:pt x="95477" y="812800"/>
                  </a:lnTo>
                  <a:cubicBezTo>
                    <a:pt x="70155" y="812800"/>
                    <a:pt x="45870" y="802741"/>
                    <a:pt x="27965" y="784835"/>
                  </a:cubicBezTo>
                  <a:cubicBezTo>
                    <a:pt x="10059" y="766930"/>
                    <a:pt x="0" y="742645"/>
                    <a:pt x="0" y="717323"/>
                  </a:cubicBezTo>
                  <a:lnTo>
                    <a:pt x="0" y="95477"/>
                  </a:lnTo>
                  <a:cubicBezTo>
                    <a:pt x="0" y="70155"/>
                    <a:pt x="10059" y="45870"/>
                    <a:pt x="27965" y="27965"/>
                  </a:cubicBezTo>
                  <a:cubicBezTo>
                    <a:pt x="45870" y="10059"/>
                    <a:pt x="70155" y="0"/>
                    <a:pt x="95477" y="0"/>
                  </a:cubicBezTo>
                  <a:close/>
                </a:path>
              </a:pathLst>
            </a:custGeom>
            <a:solidFill>
              <a:srgbClr val="C1D82F"/>
            </a:solidFill>
          </p:spPr>
          <p:txBody>
            <a:bodyPr/>
            <a:lstStyle/>
            <a:p>
              <a:endParaRPr lang="en-US"/>
            </a:p>
          </p:txBody>
        </p:sp>
        <p:sp>
          <p:nvSpPr>
            <p:cNvPr id="29" name="TextBox 29"/>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30" name="Group 30"/>
          <p:cNvGrpSpPr>
            <a:grpSpLocks noChangeAspect="1"/>
          </p:cNvGrpSpPr>
          <p:nvPr/>
        </p:nvGrpSpPr>
        <p:grpSpPr>
          <a:xfrm>
            <a:off x="6809875" y="4601271"/>
            <a:ext cx="2471780" cy="2552854"/>
            <a:chOff x="0" y="0"/>
            <a:chExt cx="6350000" cy="6558280"/>
          </a:xfrm>
        </p:grpSpPr>
        <p:sp>
          <p:nvSpPr>
            <p:cNvPr id="31" name="Freeform 3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14499" b="-14499"/>
              </a:stretch>
            </a:blipFill>
          </p:spPr>
          <p:txBody>
            <a:bodyPr/>
            <a:lstStyle/>
            <a:p>
              <a:endParaRPr lang="en-US"/>
            </a:p>
          </p:txBody>
        </p:sp>
        <p:sp>
          <p:nvSpPr>
            <p:cNvPr id="32" name="Freeform 3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78AE"/>
            </a:solidFill>
          </p:spPr>
          <p:txBody>
            <a:bodyPr/>
            <a:lstStyle/>
            <a:p>
              <a:endParaRPr lang="en-US"/>
            </a:p>
          </p:txBody>
        </p:sp>
      </p:grpSp>
      <p:grpSp>
        <p:nvGrpSpPr>
          <p:cNvPr id="33" name="Group 33"/>
          <p:cNvGrpSpPr/>
          <p:nvPr/>
        </p:nvGrpSpPr>
        <p:grpSpPr>
          <a:xfrm>
            <a:off x="6683994" y="6728165"/>
            <a:ext cx="2711047" cy="531996"/>
            <a:chOff x="0" y="0"/>
            <a:chExt cx="2071009" cy="406400"/>
          </a:xfrm>
        </p:grpSpPr>
        <p:sp>
          <p:nvSpPr>
            <p:cNvPr id="34" name="Freeform 34"/>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C1D82F"/>
              </a:solidFill>
              <a:prstDash val="solid"/>
              <a:miter/>
            </a:ln>
          </p:spPr>
          <p:txBody>
            <a:bodyPr/>
            <a:lstStyle/>
            <a:p>
              <a:endParaRPr lang="en-US"/>
            </a:p>
          </p:txBody>
        </p:sp>
        <p:sp>
          <p:nvSpPr>
            <p:cNvPr id="35" name="TextBox 35"/>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grpSp>
        <p:nvGrpSpPr>
          <p:cNvPr id="36" name="Group 36"/>
          <p:cNvGrpSpPr>
            <a:grpSpLocks noChangeAspect="1"/>
          </p:cNvGrpSpPr>
          <p:nvPr/>
        </p:nvGrpSpPr>
        <p:grpSpPr>
          <a:xfrm>
            <a:off x="9892397" y="4595241"/>
            <a:ext cx="2233859" cy="2558884"/>
            <a:chOff x="0" y="0"/>
            <a:chExt cx="6350000" cy="6558280"/>
          </a:xfrm>
          <a:blipFill>
            <a:blip r:embed="rId6"/>
            <a:stretch>
              <a:fillRect l="-9222" t="-4461" r="-20094" b="-4717"/>
            </a:stretch>
          </a:blipFill>
        </p:grpSpPr>
        <p:sp>
          <p:nvSpPr>
            <p:cNvPr id="37" name="Freeform 3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grpFill/>
            <a:ln w="12700">
              <a:solidFill>
                <a:srgbClr val="000000"/>
              </a:solidFill>
            </a:ln>
          </p:spPr>
          <p:txBody>
            <a:bodyPr/>
            <a:lstStyle/>
            <a:p>
              <a:endParaRPr lang="en-US" dirty="0"/>
            </a:p>
          </p:txBody>
        </p:sp>
        <p:sp>
          <p:nvSpPr>
            <p:cNvPr id="38" name="Freeform 3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grpFill/>
          </p:spPr>
          <p:txBody>
            <a:bodyPr/>
            <a:lstStyle/>
            <a:p>
              <a:endParaRPr lang="en-US"/>
            </a:p>
          </p:txBody>
        </p:sp>
      </p:grpSp>
      <p:grpSp>
        <p:nvGrpSpPr>
          <p:cNvPr id="39" name="Group 39"/>
          <p:cNvGrpSpPr/>
          <p:nvPr/>
        </p:nvGrpSpPr>
        <p:grpSpPr>
          <a:xfrm>
            <a:off x="9766515" y="6728165"/>
            <a:ext cx="2711047" cy="531996"/>
            <a:chOff x="0" y="0"/>
            <a:chExt cx="2071009" cy="406400"/>
          </a:xfrm>
        </p:grpSpPr>
        <p:sp>
          <p:nvSpPr>
            <p:cNvPr id="40" name="Freeform 40"/>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0078AE"/>
              </a:solidFill>
              <a:prstDash val="solid"/>
              <a:miter/>
            </a:ln>
          </p:spPr>
          <p:txBody>
            <a:bodyPr/>
            <a:lstStyle/>
            <a:p>
              <a:endParaRPr lang="en-US"/>
            </a:p>
          </p:txBody>
        </p:sp>
        <p:sp>
          <p:nvSpPr>
            <p:cNvPr id="41" name="TextBox 41"/>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grpSp>
        <p:nvGrpSpPr>
          <p:cNvPr id="42" name="Group 42"/>
          <p:cNvGrpSpPr/>
          <p:nvPr/>
        </p:nvGrpSpPr>
        <p:grpSpPr>
          <a:xfrm>
            <a:off x="-1119743" y="10285618"/>
            <a:ext cx="20527487" cy="2731693"/>
            <a:chOff x="0" y="0"/>
            <a:chExt cx="5406416" cy="719458"/>
          </a:xfrm>
        </p:grpSpPr>
        <p:sp>
          <p:nvSpPr>
            <p:cNvPr id="43" name="Freeform 43"/>
            <p:cNvSpPr/>
            <p:nvPr/>
          </p:nvSpPr>
          <p:spPr>
            <a:xfrm>
              <a:off x="0" y="0"/>
              <a:ext cx="5406416" cy="719458"/>
            </a:xfrm>
            <a:custGeom>
              <a:avLst/>
              <a:gdLst/>
              <a:ahLst/>
              <a:cxnLst/>
              <a:rect l="l" t="t" r="r" b="b"/>
              <a:pathLst>
                <a:path w="5406416" h="719458">
                  <a:moveTo>
                    <a:pt x="0" y="0"/>
                  </a:moveTo>
                  <a:lnTo>
                    <a:pt x="5406416" y="0"/>
                  </a:lnTo>
                  <a:lnTo>
                    <a:pt x="5406416" y="719458"/>
                  </a:lnTo>
                  <a:lnTo>
                    <a:pt x="0" y="719458"/>
                  </a:lnTo>
                  <a:close/>
                </a:path>
              </a:pathLst>
            </a:custGeom>
            <a:solidFill>
              <a:srgbClr val="C9455F"/>
            </a:solidFill>
          </p:spPr>
          <p:txBody>
            <a:bodyPr/>
            <a:lstStyle/>
            <a:p>
              <a:endParaRPr lang="en-US"/>
            </a:p>
          </p:txBody>
        </p:sp>
        <p:sp>
          <p:nvSpPr>
            <p:cNvPr id="44" name="TextBox 44"/>
            <p:cNvSpPr txBox="1"/>
            <p:nvPr/>
          </p:nvSpPr>
          <p:spPr>
            <a:xfrm>
              <a:off x="0" y="19050"/>
              <a:ext cx="5406416" cy="700408"/>
            </a:xfrm>
            <a:prstGeom prst="rect">
              <a:avLst/>
            </a:prstGeom>
          </p:spPr>
          <p:txBody>
            <a:bodyPr lIns="50800" tIns="50800" rIns="50800" bIns="50800" rtlCol="0" anchor="ctr"/>
            <a:lstStyle/>
            <a:p>
              <a:pPr algn="ctr">
                <a:lnSpc>
                  <a:spcPts val="2750"/>
                </a:lnSpc>
              </a:pPr>
              <a:endParaRPr/>
            </a:p>
          </p:txBody>
        </p:sp>
      </p:grpSp>
      <p:grpSp>
        <p:nvGrpSpPr>
          <p:cNvPr id="45" name="Group 45"/>
          <p:cNvGrpSpPr/>
          <p:nvPr/>
        </p:nvGrpSpPr>
        <p:grpSpPr>
          <a:xfrm>
            <a:off x="-651330" y="9296911"/>
            <a:ext cx="19615407" cy="3895402"/>
            <a:chOff x="0" y="0"/>
            <a:chExt cx="5166198" cy="1025950"/>
          </a:xfrm>
        </p:grpSpPr>
        <p:sp>
          <p:nvSpPr>
            <p:cNvPr id="46" name="Freeform 46"/>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47" name="TextBox 47"/>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48" name="Freeform 48"/>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7"/>
            <a:stretch>
              <a:fillRect/>
            </a:stretch>
          </a:blipFill>
        </p:spPr>
        <p:txBody>
          <a:bodyPr/>
          <a:lstStyle/>
          <a:p>
            <a:endParaRPr lang="en-US"/>
          </a:p>
        </p:txBody>
      </p:sp>
      <p:grpSp>
        <p:nvGrpSpPr>
          <p:cNvPr id="49" name="Group 49"/>
          <p:cNvGrpSpPr/>
          <p:nvPr/>
        </p:nvGrpSpPr>
        <p:grpSpPr>
          <a:xfrm>
            <a:off x="13201141" y="8245990"/>
            <a:ext cx="2835751" cy="529473"/>
            <a:chOff x="0" y="0"/>
            <a:chExt cx="2176597" cy="406400"/>
          </a:xfrm>
        </p:grpSpPr>
        <p:sp>
          <p:nvSpPr>
            <p:cNvPr id="50" name="Freeform 50"/>
            <p:cNvSpPr/>
            <p:nvPr/>
          </p:nvSpPr>
          <p:spPr>
            <a:xfrm>
              <a:off x="0" y="0"/>
              <a:ext cx="2176597" cy="406400"/>
            </a:xfrm>
            <a:custGeom>
              <a:avLst/>
              <a:gdLst/>
              <a:ahLst/>
              <a:cxnLst/>
              <a:rect l="l" t="t" r="r" b="b"/>
              <a:pathLst>
                <a:path w="2176597" h="406400">
                  <a:moveTo>
                    <a:pt x="1973397" y="0"/>
                  </a:moveTo>
                  <a:cubicBezTo>
                    <a:pt x="2085621" y="0"/>
                    <a:pt x="2176597" y="90976"/>
                    <a:pt x="2176597" y="203200"/>
                  </a:cubicBezTo>
                  <a:cubicBezTo>
                    <a:pt x="2176597" y="315424"/>
                    <a:pt x="2085621" y="406400"/>
                    <a:pt x="1973397"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C1D82F"/>
              </a:solidFill>
              <a:prstDash val="solid"/>
              <a:miter/>
            </a:ln>
          </p:spPr>
          <p:txBody>
            <a:bodyPr/>
            <a:lstStyle/>
            <a:p>
              <a:endParaRPr lang="en-US"/>
            </a:p>
          </p:txBody>
        </p:sp>
        <p:sp>
          <p:nvSpPr>
            <p:cNvPr id="51" name="TextBox 51"/>
            <p:cNvSpPr txBox="1"/>
            <p:nvPr/>
          </p:nvSpPr>
          <p:spPr>
            <a:xfrm>
              <a:off x="0" y="-57150"/>
              <a:ext cx="2176597" cy="463550"/>
            </a:xfrm>
            <a:prstGeom prst="rect">
              <a:avLst/>
            </a:prstGeom>
          </p:spPr>
          <p:txBody>
            <a:bodyPr lIns="50800" tIns="50800" rIns="50800" bIns="50800" rtlCol="0" anchor="ctr"/>
            <a:lstStyle/>
            <a:p>
              <a:pPr algn="ctr">
                <a:lnSpc>
                  <a:spcPts val="4480"/>
                </a:lnSpc>
              </a:pPr>
              <a:endParaRPr/>
            </a:p>
          </p:txBody>
        </p:sp>
      </p:grpSp>
      <p:grpSp>
        <p:nvGrpSpPr>
          <p:cNvPr id="52" name="Group 52"/>
          <p:cNvGrpSpPr/>
          <p:nvPr/>
        </p:nvGrpSpPr>
        <p:grpSpPr>
          <a:xfrm>
            <a:off x="3279772" y="8255205"/>
            <a:ext cx="2819621" cy="529473"/>
            <a:chOff x="0" y="0"/>
            <a:chExt cx="2164216" cy="406400"/>
          </a:xfrm>
        </p:grpSpPr>
        <p:sp>
          <p:nvSpPr>
            <p:cNvPr id="53" name="Freeform 53"/>
            <p:cNvSpPr/>
            <p:nvPr/>
          </p:nvSpPr>
          <p:spPr>
            <a:xfrm>
              <a:off x="0" y="0"/>
              <a:ext cx="2164216" cy="406400"/>
            </a:xfrm>
            <a:custGeom>
              <a:avLst/>
              <a:gdLst/>
              <a:ahLst/>
              <a:cxnLst/>
              <a:rect l="l" t="t" r="r" b="b"/>
              <a:pathLst>
                <a:path w="2164216" h="406400">
                  <a:moveTo>
                    <a:pt x="1961016" y="0"/>
                  </a:moveTo>
                  <a:cubicBezTo>
                    <a:pt x="2073240" y="0"/>
                    <a:pt x="2164216" y="90976"/>
                    <a:pt x="2164216" y="203200"/>
                  </a:cubicBezTo>
                  <a:cubicBezTo>
                    <a:pt x="2164216" y="315424"/>
                    <a:pt x="2073240" y="406400"/>
                    <a:pt x="1961016"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0078AE"/>
              </a:solidFill>
              <a:prstDash val="solid"/>
              <a:miter/>
            </a:ln>
          </p:spPr>
          <p:txBody>
            <a:bodyPr/>
            <a:lstStyle/>
            <a:p>
              <a:endParaRPr lang="en-US"/>
            </a:p>
          </p:txBody>
        </p:sp>
        <p:sp>
          <p:nvSpPr>
            <p:cNvPr id="54" name="TextBox 54"/>
            <p:cNvSpPr txBox="1"/>
            <p:nvPr/>
          </p:nvSpPr>
          <p:spPr>
            <a:xfrm>
              <a:off x="0" y="-57150"/>
              <a:ext cx="2164216" cy="463550"/>
            </a:xfrm>
            <a:prstGeom prst="rect">
              <a:avLst/>
            </a:prstGeom>
          </p:spPr>
          <p:txBody>
            <a:bodyPr lIns="50800" tIns="50800" rIns="50800" bIns="50800" rtlCol="0" anchor="ctr"/>
            <a:lstStyle/>
            <a:p>
              <a:pPr algn="ctr">
                <a:lnSpc>
                  <a:spcPts val="4480"/>
                </a:lnSpc>
              </a:pPr>
              <a:endParaRPr/>
            </a:p>
          </p:txBody>
        </p:sp>
      </p:grpSp>
      <p:grpSp>
        <p:nvGrpSpPr>
          <p:cNvPr id="55" name="Group 55"/>
          <p:cNvGrpSpPr/>
          <p:nvPr/>
        </p:nvGrpSpPr>
        <p:grpSpPr>
          <a:xfrm>
            <a:off x="6658233" y="8243467"/>
            <a:ext cx="2711047" cy="531996"/>
            <a:chOff x="0" y="0"/>
            <a:chExt cx="2071009" cy="406400"/>
          </a:xfrm>
        </p:grpSpPr>
        <p:sp>
          <p:nvSpPr>
            <p:cNvPr id="56" name="Freeform 56"/>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C1D82F"/>
              </a:solidFill>
              <a:prstDash val="solid"/>
              <a:miter/>
            </a:ln>
          </p:spPr>
          <p:txBody>
            <a:bodyPr/>
            <a:lstStyle/>
            <a:p>
              <a:endParaRPr lang="en-US"/>
            </a:p>
          </p:txBody>
        </p:sp>
        <p:sp>
          <p:nvSpPr>
            <p:cNvPr id="57" name="TextBox 57"/>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grpSp>
        <p:nvGrpSpPr>
          <p:cNvPr id="58" name="Group 58"/>
          <p:cNvGrpSpPr/>
          <p:nvPr/>
        </p:nvGrpSpPr>
        <p:grpSpPr>
          <a:xfrm>
            <a:off x="9928119" y="8204856"/>
            <a:ext cx="2711047" cy="531996"/>
            <a:chOff x="0" y="0"/>
            <a:chExt cx="2071009" cy="406400"/>
          </a:xfrm>
        </p:grpSpPr>
        <p:sp>
          <p:nvSpPr>
            <p:cNvPr id="59" name="Freeform 59"/>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C1D82F"/>
              </a:solidFill>
              <a:prstDash val="solid"/>
              <a:miter/>
            </a:ln>
          </p:spPr>
          <p:txBody>
            <a:bodyPr/>
            <a:lstStyle/>
            <a:p>
              <a:endParaRPr lang="en-US"/>
            </a:p>
          </p:txBody>
        </p:sp>
        <p:sp>
          <p:nvSpPr>
            <p:cNvPr id="60" name="TextBox 60"/>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grpSp>
        <p:nvGrpSpPr>
          <p:cNvPr id="61" name="Group 61"/>
          <p:cNvGrpSpPr/>
          <p:nvPr/>
        </p:nvGrpSpPr>
        <p:grpSpPr>
          <a:xfrm>
            <a:off x="251040" y="8239559"/>
            <a:ext cx="2711047" cy="531996"/>
            <a:chOff x="0" y="0"/>
            <a:chExt cx="2071009" cy="406400"/>
          </a:xfrm>
        </p:grpSpPr>
        <p:sp>
          <p:nvSpPr>
            <p:cNvPr id="62" name="Freeform 62"/>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0078AE"/>
              </a:solidFill>
              <a:prstDash val="solid"/>
              <a:miter/>
            </a:ln>
          </p:spPr>
          <p:txBody>
            <a:bodyPr/>
            <a:lstStyle/>
            <a:p>
              <a:endParaRPr lang="en-US"/>
            </a:p>
          </p:txBody>
        </p:sp>
        <p:sp>
          <p:nvSpPr>
            <p:cNvPr id="63" name="TextBox 63"/>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sp>
        <p:nvSpPr>
          <p:cNvPr id="64" name="TextBox 64"/>
          <p:cNvSpPr txBox="1"/>
          <p:nvPr/>
        </p:nvSpPr>
        <p:spPr>
          <a:xfrm>
            <a:off x="13416724" y="8379193"/>
            <a:ext cx="2364755"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Vacant - HSH Senator</a:t>
            </a:r>
          </a:p>
        </p:txBody>
      </p:sp>
      <p:sp>
        <p:nvSpPr>
          <p:cNvPr id="65" name="TextBox 65"/>
          <p:cNvSpPr txBox="1"/>
          <p:nvPr/>
        </p:nvSpPr>
        <p:spPr>
          <a:xfrm>
            <a:off x="3409361" y="8388407"/>
            <a:ext cx="2560442"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Vilmar Cerda- COE Senator</a:t>
            </a:r>
          </a:p>
        </p:txBody>
      </p:sp>
      <p:sp>
        <p:nvSpPr>
          <p:cNvPr id="66" name="TextBox 66"/>
          <p:cNvSpPr txBox="1"/>
          <p:nvPr/>
        </p:nvSpPr>
        <p:spPr>
          <a:xfrm>
            <a:off x="6805416" y="8353069"/>
            <a:ext cx="2429177"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Tega Eshareturi - CSE Senator</a:t>
            </a:r>
          </a:p>
        </p:txBody>
      </p:sp>
      <p:sp>
        <p:nvSpPr>
          <p:cNvPr id="67" name="TextBox 67"/>
          <p:cNvSpPr txBox="1"/>
          <p:nvPr/>
        </p:nvSpPr>
        <p:spPr>
          <a:xfrm>
            <a:off x="10075302" y="8344489"/>
            <a:ext cx="2429177"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Philip Abraham - CSE Senator</a:t>
            </a:r>
          </a:p>
        </p:txBody>
      </p:sp>
      <p:sp>
        <p:nvSpPr>
          <p:cNvPr id="68" name="TextBox 68"/>
          <p:cNvSpPr txBox="1"/>
          <p:nvPr/>
        </p:nvSpPr>
        <p:spPr>
          <a:xfrm>
            <a:off x="336127" y="8381716"/>
            <a:ext cx="2553370"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Sunny Dhanjal - COB Senator</a:t>
            </a:r>
          </a:p>
        </p:txBody>
      </p:sp>
      <p:sp>
        <p:nvSpPr>
          <p:cNvPr id="69" name="TextBox 69"/>
          <p:cNvSpPr txBox="1"/>
          <p:nvPr/>
        </p:nvSpPr>
        <p:spPr>
          <a:xfrm>
            <a:off x="514826" y="6861368"/>
            <a:ext cx="2268351"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Zachary Sheriff - President</a:t>
            </a:r>
          </a:p>
        </p:txBody>
      </p:sp>
      <p:sp>
        <p:nvSpPr>
          <p:cNvPr id="70" name="TextBox 70"/>
          <p:cNvSpPr txBox="1"/>
          <p:nvPr/>
        </p:nvSpPr>
        <p:spPr>
          <a:xfrm>
            <a:off x="3689966" y="6855299"/>
            <a:ext cx="2471780"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Misael Gamez - VP</a:t>
            </a:r>
          </a:p>
        </p:txBody>
      </p:sp>
      <p:sp>
        <p:nvSpPr>
          <p:cNvPr id="71" name="TextBox 71"/>
          <p:cNvSpPr txBox="1"/>
          <p:nvPr/>
        </p:nvSpPr>
        <p:spPr>
          <a:xfrm>
            <a:off x="1028700" y="872990"/>
            <a:ext cx="15307053" cy="1076218"/>
          </a:xfrm>
          <a:prstGeom prst="rect">
            <a:avLst/>
          </a:prstGeom>
        </p:spPr>
        <p:txBody>
          <a:bodyPr lIns="0" tIns="0" rIns="0" bIns="0" rtlCol="0" anchor="t">
            <a:spAutoFit/>
          </a:bodyPr>
          <a:lstStyle/>
          <a:p>
            <a:pPr algn="l">
              <a:lnSpc>
                <a:spcPts val="8149"/>
              </a:lnSpc>
            </a:pPr>
            <a:r>
              <a:rPr lang="en-US" sz="7912" b="1" spc="253">
                <a:solidFill>
                  <a:srgbClr val="000000"/>
                </a:solidFill>
                <a:latin typeface="Be Vietnam Ultra-Bold"/>
                <a:ea typeface="Be Vietnam Ultra-Bold"/>
                <a:cs typeface="Be Vietnam Ultra-Bold"/>
                <a:sym typeface="Be Vietnam Ultra-Bold"/>
              </a:rPr>
              <a:t>STUDENT GOVERNMENT</a:t>
            </a:r>
          </a:p>
        </p:txBody>
      </p:sp>
      <p:sp>
        <p:nvSpPr>
          <p:cNvPr id="72" name="TextBox 72"/>
          <p:cNvSpPr txBox="1"/>
          <p:nvPr/>
        </p:nvSpPr>
        <p:spPr>
          <a:xfrm>
            <a:off x="1028700" y="2278891"/>
            <a:ext cx="10701108" cy="907963"/>
          </a:xfrm>
          <a:prstGeom prst="rect">
            <a:avLst/>
          </a:prstGeom>
        </p:spPr>
        <p:txBody>
          <a:bodyPr lIns="0" tIns="0" rIns="0" bIns="0" rtlCol="0" anchor="t">
            <a:spAutoFit/>
          </a:bodyPr>
          <a:lstStyle/>
          <a:p>
            <a:pPr algn="l">
              <a:lnSpc>
                <a:spcPts val="2454"/>
              </a:lnSpc>
            </a:pPr>
            <a:r>
              <a:rPr lang="en-US" sz="1753">
                <a:solidFill>
                  <a:srgbClr val="000000"/>
                </a:solidFill>
                <a:latin typeface="Be Vietnam"/>
                <a:ea typeface="Be Vietnam"/>
                <a:cs typeface="Be Vietnam"/>
                <a:sym typeface="Be Vietnam"/>
              </a:rPr>
              <a:t>Student Government currently cosnsits of the President, 3 Vice Presidents, and four Senators, with every college being represented in the Senate. Student Government is a growing body on campus and we are excited to continue carrying it forward!</a:t>
            </a:r>
          </a:p>
        </p:txBody>
      </p:sp>
      <p:sp>
        <p:nvSpPr>
          <p:cNvPr id="73" name="TextBox 73"/>
          <p:cNvSpPr txBox="1"/>
          <p:nvPr/>
        </p:nvSpPr>
        <p:spPr>
          <a:xfrm>
            <a:off x="6831177" y="6861368"/>
            <a:ext cx="2429177"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Charenna Kona - VP</a:t>
            </a:r>
          </a:p>
        </p:txBody>
      </p:sp>
      <p:sp>
        <p:nvSpPr>
          <p:cNvPr id="74" name="TextBox 74"/>
          <p:cNvSpPr txBox="1"/>
          <p:nvPr/>
        </p:nvSpPr>
        <p:spPr>
          <a:xfrm>
            <a:off x="9913698" y="6861368"/>
            <a:ext cx="2429177" cy="224155"/>
          </a:xfrm>
          <a:prstGeom prst="rect">
            <a:avLst/>
          </a:prstGeom>
        </p:spPr>
        <p:txBody>
          <a:bodyPr lIns="0" tIns="0" rIns="0" bIns="0" rtlCol="0" anchor="t">
            <a:spAutoFit/>
          </a:bodyPr>
          <a:lstStyle/>
          <a:p>
            <a:pPr algn="ctr">
              <a:lnSpc>
                <a:spcPts val="1819"/>
              </a:lnSpc>
              <a:spcBef>
                <a:spcPct val="0"/>
              </a:spcBef>
            </a:pPr>
            <a:r>
              <a:rPr lang="en-US" sz="1299" b="1">
                <a:solidFill>
                  <a:srgbClr val="01003B"/>
                </a:solidFill>
                <a:latin typeface="Be Vietnam Ultra-Bold"/>
                <a:ea typeface="Be Vietnam Ultra-Bold"/>
                <a:cs typeface="Be Vietnam Ultra-Bold"/>
                <a:sym typeface="Be Vietnam Ultra-Bold"/>
              </a:rPr>
              <a:t>Vacant - VP</a:t>
            </a:r>
          </a:p>
        </p:txBody>
      </p:sp>
      <p:sp>
        <p:nvSpPr>
          <p:cNvPr id="75" name="TextBox 75"/>
          <p:cNvSpPr txBox="1"/>
          <p:nvPr/>
        </p:nvSpPr>
        <p:spPr>
          <a:xfrm>
            <a:off x="413112" y="7447330"/>
            <a:ext cx="15307053" cy="646557"/>
          </a:xfrm>
          <a:prstGeom prst="rect">
            <a:avLst/>
          </a:prstGeom>
        </p:spPr>
        <p:txBody>
          <a:bodyPr lIns="0" tIns="0" rIns="0" bIns="0" rtlCol="0" anchor="t">
            <a:spAutoFit/>
          </a:bodyPr>
          <a:lstStyle/>
          <a:p>
            <a:pPr algn="ctr">
              <a:lnSpc>
                <a:spcPts val="4944"/>
              </a:lnSpc>
            </a:pPr>
            <a:r>
              <a:rPr lang="en-US" sz="4800" b="1" spc="153" dirty="0">
                <a:solidFill>
                  <a:srgbClr val="000000"/>
                </a:solidFill>
                <a:latin typeface="Be Vietnam Ultra-Bold"/>
                <a:ea typeface="Be Vietnam Ultra-Bold"/>
                <a:cs typeface="Be Vietnam Ultra-Bold"/>
                <a:sym typeface="Be Vietnam Ultra-Bold"/>
              </a:rPr>
              <a:t>STUDENT SENATE</a:t>
            </a:r>
          </a:p>
        </p:txBody>
      </p:sp>
      <p:sp>
        <p:nvSpPr>
          <p:cNvPr id="76" name="TextBox 76"/>
          <p:cNvSpPr txBox="1"/>
          <p:nvPr/>
        </p:nvSpPr>
        <p:spPr>
          <a:xfrm>
            <a:off x="474426" y="3792789"/>
            <a:ext cx="15307053" cy="646557"/>
          </a:xfrm>
          <a:prstGeom prst="rect">
            <a:avLst/>
          </a:prstGeom>
        </p:spPr>
        <p:txBody>
          <a:bodyPr lIns="0" tIns="0" rIns="0" bIns="0" rtlCol="0" anchor="t">
            <a:spAutoFit/>
          </a:bodyPr>
          <a:lstStyle/>
          <a:p>
            <a:pPr algn="ctr">
              <a:lnSpc>
                <a:spcPts val="4944"/>
              </a:lnSpc>
            </a:pPr>
            <a:r>
              <a:rPr lang="en-US" sz="4800" b="1" spc="153">
                <a:solidFill>
                  <a:srgbClr val="000000"/>
                </a:solidFill>
                <a:latin typeface="Be Vietnam Ultra-Bold"/>
                <a:ea typeface="Be Vietnam Ultra-Bold"/>
                <a:cs typeface="Be Vietnam Ultra-Bold"/>
                <a:sym typeface="Be Vietnam Ultra-Bold"/>
              </a:rPr>
              <a:t>EXECUTIVE COUNCIL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3716000" cy="24384000"/>
          </a:xfrm>
        </p:grpSpPr>
        <p:sp>
          <p:nvSpPr>
            <p:cNvPr id="3" name="Freeform 3"/>
            <p:cNvSpPr/>
            <p:nvPr/>
          </p:nvSpPr>
          <p:spPr>
            <a:xfrm>
              <a:off x="0" y="0"/>
              <a:ext cx="13716000" cy="24384000"/>
            </a:xfrm>
            <a:custGeom>
              <a:avLst/>
              <a:gdLst/>
              <a:ahLst/>
              <a:cxnLst/>
              <a:rect l="l" t="t" r="r" b="b"/>
              <a:pathLst>
                <a:path w="13716000" h="24384000">
                  <a:moveTo>
                    <a:pt x="0" y="24384000"/>
                  </a:moveTo>
                  <a:lnTo>
                    <a:pt x="0" y="0"/>
                  </a:lnTo>
                  <a:lnTo>
                    <a:pt x="13716000" y="0"/>
                  </a:lnTo>
                  <a:lnTo>
                    <a:pt x="13716000" y="24384000"/>
                  </a:lnTo>
                  <a:lnTo>
                    <a:pt x="0" y="24384000"/>
                  </a:lnTo>
                  <a:close/>
                </a:path>
              </a:pathLst>
            </a:custGeom>
            <a:blipFill>
              <a:blip r:embed="rId2"/>
              <a:stretch>
                <a:fillRect l="-9259" r="-9259"/>
              </a:stretch>
            </a:blipFill>
          </p:spPr>
          <p:txBody>
            <a:bodyPr/>
            <a:lstStyle/>
            <a:p>
              <a:endParaRPr lang="en-US"/>
            </a:p>
          </p:txBody>
        </p:sp>
      </p:grpSp>
      <p:sp>
        <p:nvSpPr>
          <p:cNvPr id="4" name="Freeform 4"/>
          <p:cNvSpPr/>
          <p:nvPr/>
        </p:nvSpPr>
        <p:spPr>
          <a:xfrm>
            <a:off x="-1964784" y="5195999"/>
            <a:ext cx="21640247" cy="5915113"/>
          </a:xfrm>
          <a:custGeom>
            <a:avLst/>
            <a:gdLst/>
            <a:ahLst/>
            <a:cxnLst/>
            <a:rect l="l" t="t" r="r" b="b"/>
            <a:pathLst>
              <a:path w="21640247" h="5915113">
                <a:moveTo>
                  <a:pt x="0" y="0"/>
                </a:moveTo>
                <a:lnTo>
                  <a:pt x="21640247" y="0"/>
                </a:lnTo>
                <a:lnTo>
                  <a:pt x="21640247" y="5915113"/>
                </a:lnTo>
                <a:lnTo>
                  <a:pt x="0" y="5915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3232172731"/>
              </p:ext>
            </p:extLst>
          </p:nvPr>
        </p:nvGraphicFramePr>
        <p:xfrm>
          <a:off x="1028700" y="1987872"/>
          <a:ext cx="16713304" cy="8352258"/>
        </p:xfrm>
        <a:graphic>
          <a:graphicData uri="http://schemas.openxmlformats.org/drawingml/2006/table">
            <a:tbl>
              <a:tblPr/>
              <a:tblGrid>
                <a:gridCol w="13754100">
                  <a:extLst>
                    <a:ext uri="{9D8B030D-6E8A-4147-A177-3AD203B41FA5}">
                      <a16:colId xmlns:a16="http://schemas.microsoft.com/office/drawing/2014/main" val="20000"/>
                    </a:ext>
                  </a:extLst>
                </a:gridCol>
                <a:gridCol w="2959204">
                  <a:extLst>
                    <a:ext uri="{9D8B030D-6E8A-4147-A177-3AD203B41FA5}">
                      <a16:colId xmlns:a16="http://schemas.microsoft.com/office/drawing/2014/main" val="20001"/>
                    </a:ext>
                  </a:extLst>
                </a:gridCol>
              </a:tblGrid>
              <a:tr h="1139895">
                <a:tc>
                  <a:txBody>
                    <a:bodyPr/>
                    <a:lstStyle/>
                    <a:p>
                      <a:pPr algn="ctr">
                        <a:lnSpc>
                          <a:spcPts val="4759"/>
                        </a:lnSpc>
                        <a:defRPr/>
                      </a:pPr>
                      <a:r>
                        <a:rPr lang="en-US" sz="3399" b="1">
                          <a:solidFill>
                            <a:srgbClr val="F8F8F8"/>
                          </a:solidFill>
                          <a:latin typeface="Be Vietnam Ultra-Bold"/>
                          <a:ea typeface="Be Vietnam Ultra-Bold"/>
                          <a:cs typeface="Be Vietnam Ultra-Bold"/>
                          <a:sym typeface="Be Vietnam Ultra-Bold"/>
                        </a:rPr>
                        <a:t>FALL 2024 EXPENSES - Supported by Student Fees</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AE"/>
                    </a:solidFill>
                  </a:tcPr>
                </a:tc>
                <a:tc>
                  <a:txBody>
                    <a:bodyPr/>
                    <a:lstStyle/>
                    <a:p>
                      <a:pPr algn="ctr">
                        <a:lnSpc>
                          <a:spcPts val="4898"/>
                        </a:lnSpc>
                        <a:defRPr/>
                      </a:pPr>
                      <a:r>
                        <a:rPr lang="en-US" sz="3498" b="1">
                          <a:solidFill>
                            <a:srgbClr val="01003B"/>
                          </a:solidFill>
                          <a:latin typeface="Be Vietnam Ultra-Bold"/>
                          <a:ea typeface="Be Vietnam Ultra-Bold"/>
                          <a:cs typeface="Be Vietnam Ultra-Bold"/>
                          <a:sym typeface="Be Vietnam Ultra-Bold"/>
                        </a:rPr>
                        <a:t>EXPENSE</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82F"/>
                    </a:solidFill>
                  </a:tcPr>
                </a:tc>
                <a:extLst>
                  <a:ext uri="{0D108BD9-81ED-4DB2-BD59-A6C34878D82A}">
                    <a16:rowId xmlns:a16="http://schemas.microsoft.com/office/drawing/2014/main" val="10000"/>
                  </a:ext>
                </a:extLst>
              </a:tr>
              <a:tr h="792410">
                <a:tc>
                  <a:txBody>
                    <a:bodyPr/>
                    <a:lstStyle/>
                    <a:p>
                      <a:pPr algn="ctr">
                        <a:lnSpc>
                          <a:spcPts val="2659"/>
                        </a:lnSpc>
                        <a:defRPr/>
                      </a:pPr>
                      <a:r>
                        <a:rPr lang="en-US" sz="1899" dirty="0">
                          <a:solidFill>
                            <a:srgbClr val="01003B"/>
                          </a:solidFill>
                          <a:latin typeface="Be Vietnam"/>
                          <a:ea typeface="Be Vietnam"/>
                          <a:cs typeface="Be Vietnam"/>
                          <a:sym typeface="Be Vietnam"/>
                        </a:rPr>
                        <a:t>Executive Council Salary/Wages</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dirty="0">
                          <a:solidFill>
                            <a:srgbClr val="01003B"/>
                          </a:solidFill>
                          <a:latin typeface="Be Vietnam"/>
                          <a:ea typeface="Be Vietnam"/>
                          <a:cs typeface="Be Vietnam"/>
                          <a:sym typeface="Be Vietnam"/>
                        </a:rPr>
                        <a:t>$12,164</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44058">
                <a:tc>
                  <a:txBody>
                    <a:bodyPr/>
                    <a:lstStyle/>
                    <a:p>
                      <a:pPr algn="ctr">
                        <a:lnSpc>
                          <a:spcPts val="3639"/>
                        </a:lnSpc>
                        <a:defRPr/>
                      </a:pPr>
                      <a:r>
                        <a:rPr lang="en-US" sz="2598" b="1">
                          <a:solidFill>
                            <a:srgbClr val="FDFDFD"/>
                          </a:solidFill>
                          <a:latin typeface="Be Vietnam Ultra-Bold"/>
                          <a:ea typeface="Be Vietnam Ultra-Bold"/>
                          <a:cs typeface="Be Vietnam Ultra-Bold"/>
                          <a:sym typeface="Be Vietnam Ultra-Bold"/>
                        </a:rPr>
                        <a:t>M &amp; O</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AE"/>
                    </a:solidFill>
                  </a:tcPr>
                </a:tc>
                <a:tc>
                  <a:txBody>
                    <a:bodyPr/>
                    <a:lstStyle/>
                    <a:p>
                      <a:pPr algn="ctr">
                        <a:lnSpc>
                          <a:spcPts val="2659"/>
                        </a:lnSpc>
                        <a:defRPr/>
                      </a:pP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8AE"/>
                    </a:solidFill>
                  </a:tcPr>
                </a:tc>
                <a:extLst>
                  <a:ext uri="{0D108BD9-81ED-4DB2-BD59-A6C34878D82A}">
                    <a16:rowId xmlns:a16="http://schemas.microsoft.com/office/drawing/2014/main" val="10002"/>
                  </a:ext>
                </a:extLst>
              </a:tr>
              <a:tr h="1458999">
                <a:tc>
                  <a:txBody>
                    <a:bodyPr/>
                    <a:lstStyle/>
                    <a:p>
                      <a:pPr algn="ctr">
                        <a:lnSpc>
                          <a:spcPts val="2658"/>
                        </a:lnSpc>
                        <a:defRPr/>
                      </a:pPr>
                      <a:r>
                        <a:rPr lang="en-US" sz="1899" dirty="0">
                          <a:solidFill>
                            <a:srgbClr val="01003B"/>
                          </a:solidFill>
                          <a:latin typeface="Be Vietnam"/>
                          <a:ea typeface="Be Vietnam"/>
                          <a:cs typeface="Be Vietnam"/>
                          <a:sym typeface="Be Vietnam"/>
                        </a:rPr>
                        <a:t>Signature University Events, Outreach Initiatives, and Promotions </a:t>
                      </a:r>
                      <a:endParaRPr lang="en-US" sz="1100" dirty="0"/>
                    </a:p>
                    <a:p>
                      <a:pPr algn="ctr">
                        <a:lnSpc>
                          <a:spcPts val="2659"/>
                        </a:lnSpc>
                      </a:pPr>
                      <a:r>
                        <a:rPr lang="en-US" sz="1899" dirty="0">
                          <a:solidFill>
                            <a:srgbClr val="01003B"/>
                          </a:solidFill>
                          <a:latin typeface="Be Vietnam"/>
                          <a:ea typeface="Be Vietnam"/>
                          <a:cs typeface="Be Vietnam"/>
                          <a:sym typeface="Be Vietnam"/>
                        </a:rPr>
                        <a:t>(Commuter Appreciation Week, DVA Event, President’s Luncheon, Senate Tabling, General Assembly Meetings, Halloween Fest, Chili Cook-off, Weeks of Welcome, etc.)</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$6,516</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97878">
                <a:tc>
                  <a:txBody>
                    <a:bodyPr/>
                    <a:lstStyle/>
                    <a:p>
                      <a:pPr algn="ctr">
                        <a:lnSpc>
                          <a:spcPts val="2659"/>
                        </a:lnSpc>
                        <a:defRPr/>
                      </a:pPr>
                      <a:r>
                        <a:rPr lang="en-US" sz="1899" dirty="0">
                          <a:solidFill>
                            <a:srgbClr val="01003B"/>
                          </a:solidFill>
                          <a:latin typeface="Be Vietnam"/>
                          <a:ea typeface="Be Vietnam"/>
                          <a:cs typeface="Be Vietnam"/>
                          <a:sym typeface="Be Vietnam"/>
                        </a:rPr>
                        <a:t>Office Supplies </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$1,333</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41788">
                <a:tc>
                  <a:txBody>
                    <a:bodyPr/>
                    <a:lstStyle/>
                    <a:p>
                      <a:pPr algn="ctr">
                        <a:lnSpc>
                          <a:spcPts val="2659"/>
                        </a:lnSpc>
                        <a:defRPr/>
                      </a:pPr>
                      <a:r>
                        <a:rPr lang="en-US" sz="1899" dirty="0">
                          <a:solidFill>
                            <a:srgbClr val="01003B"/>
                          </a:solidFill>
                          <a:latin typeface="Be Vietnam"/>
                          <a:ea typeface="Be Vietnam"/>
                          <a:cs typeface="Be Vietnam"/>
                          <a:sym typeface="Be Vietnam"/>
                        </a:rPr>
                        <a:t>Uniforms (Polos, T-Shirs)</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dirty="0">
                          <a:solidFill>
                            <a:srgbClr val="01003B"/>
                          </a:solidFill>
                          <a:latin typeface="Be Vietnam"/>
                          <a:ea typeface="Be Vietnam"/>
                          <a:cs typeface="Be Vietnam"/>
                          <a:sym typeface="Be Vietnam"/>
                        </a:rPr>
                        <a:t>$2,138</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92410">
                <a:tc>
                  <a:txBody>
                    <a:bodyPr/>
                    <a:lstStyle/>
                    <a:p>
                      <a:pPr algn="ctr">
                        <a:lnSpc>
                          <a:spcPts val="2659"/>
                        </a:lnSpc>
                        <a:defRPr/>
                      </a:pPr>
                      <a:r>
                        <a:rPr lang="en-US" sz="1899" dirty="0">
                          <a:solidFill>
                            <a:srgbClr val="01003B"/>
                          </a:solidFill>
                          <a:latin typeface="Be Vietnam"/>
                          <a:ea typeface="Be Vietnam"/>
                          <a:cs typeface="Be Vietnam"/>
                          <a:sym typeface="Be Vietnam"/>
                        </a:rPr>
                        <a:t>Professional Development (ASGA Virtual Conference, ASGA Membership Dues</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dirty="0">
                          <a:solidFill>
                            <a:srgbClr val="01003B"/>
                          </a:solidFill>
                          <a:latin typeface="Be Vietnam"/>
                          <a:ea typeface="Be Vietnam"/>
                          <a:cs typeface="Be Vietnam"/>
                          <a:sym typeface="Be Vietnam"/>
                        </a:rPr>
                        <a:t>$1,533</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792410">
                <a:tc>
                  <a:txBody>
                    <a:bodyPr/>
                    <a:lstStyle/>
                    <a:p>
                      <a:pPr algn="ctr">
                        <a:lnSpc>
                          <a:spcPts val="2659"/>
                        </a:lnSpc>
                        <a:defRPr/>
                      </a:pPr>
                      <a:r>
                        <a:rPr lang="en-US" sz="1899">
                          <a:solidFill>
                            <a:srgbClr val="01003B"/>
                          </a:solidFill>
                          <a:latin typeface="Be Vietnam"/>
                          <a:ea typeface="Be Vietnam"/>
                          <a:cs typeface="Be Vietnam"/>
                          <a:sym typeface="Be Vietnam"/>
                        </a:rPr>
                        <a:t>Misc. (Late fees, travel, name tags)</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dirty="0">
                          <a:solidFill>
                            <a:srgbClr val="01003B"/>
                          </a:solidFill>
                          <a:latin typeface="Be Vietnam"/>
                          <a:ea typeface="Be Vietnam"/>
                          <a:cs typeface="Be Vietnam"/>
                          <a:sym typeface="Be Vietnam"/>
                        </a:rPr>
                        <a:t>$108</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92410">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Total</a:t>
                      </a:r>
                      <a:endParaRPr lang="en-US" sz="110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2659"/>
                        </a:lnSpc>
                        <a:defRPr/>
                      </a:pPr>
                      <a:r>
                        <a:rPr lang="en-US" sz="1899" dirty="0">
                          <a:solidFill>
                            <a:srgbClr val="01003B"/>
                          </a:solidFill>
                          <a:latin typeface="Be Vietnam"/>
                          <a:ea typeface="Be Vietnam"/>
                          <a:cs typeface="Be Vietnam"/>
                          <a:sym typeface="Be Vietnam"/>
                        </a:rPr>
                        <a:t>$11,890</a:t>
                      </a: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CFB"/>
                    </a:solidFill>
                  </a:tcPr>
                </a:tc>
                <a:extLst>
                  <a:ext uri="{0D108BD9-81ED-4DB2-BD59-A6C34878D82A}">
                    <a16:rowId xmlns:a16="http://schemas.microsoft.com/office/drawing/2014/main" val="10008"/>
                  </a:ext>
                </a:extLst>
              </a:tr>
            </a:tbl>
          </a:graphicData>
        </a:graphic>
      </p:graphicFrame>
      <p:sp>
        <p:nvSpPr>
          <p:cNvPr id="6" name="TextBox 6"/>
          <p:cNvSpPr txBox="1"/>
          <p:nvPr/>
        </p:nvSpPr>
        <p:spPr>
          <a:xfrm>
            <a:off x="81553" y="377221"/>
            <a:ext cx="18206447" cy="1571625"/>
          </a:xfrm>
          <a:prstGeom prst="rect">
            <a:avLst/>
          </a:prstGeom>
        </p:spPr>
        <p:txBody>
          <a:bodyPr lIns="0" tIns="0" rIns="0" bIns="0" rtlCol="0" anchor="t">
            <a:spAutoFit/>
          </a:bodyPr>
          <a:lstStyle/>
          <a:p>
            <a:pPr algn="ctr">
              <a:lnSpc>
                <a:spcPts val="6840"/>
              </a:lnSpc>
            </a:pPr>
            <a:r>
              <a:rPr lang="en-US" sz="5700" b="1">
                <a:solidFill>
                  <a:srgbClr val="01003B"/>
                </a:solidFill>
                <a:latin typeface="Be Vietnam Ultra-Bold"/>
                <a:ea typeface="Be Vietnam Ultra-Bold"/>
                <a:cs typeface="Be Vietnam Ultra-Bold"/>
                <a:sym typeface="Be Vietnam Ultra-Bold"/>
              </a:rPr>
              <a:t>BUDGET WORKSHEET: </a:t>
            </a:r>
          </a:p>
          <a:p>
            <a:pPr algn="ctr">
              <a:lnSpc>
                <a:spcPts val="5640"/>
              </a:lnSpc>
            </a:pPr>
            <a:r>
              <a:rPr lang="en-US" sz="4700" b="1">
                <a:solidFill>
                  <a:srgbClr val="01003B"/>
                </a:solidFill>
                <a:latin typeface="Be Vietnam Ultra-Bold"/>
                <a:ea typeface="Be Vietnam Ultra-Bold"/>
                <a:cs typeface="Be Vietnam Ultra-Bold"/>
                <a:sym typeface="Be Vietnam Ultra-Bold"/>
              </a:rPr>
              <a:t>FY24-25 ACTUAL EXPENSES</a:t>
            </a:r>
          </a:p>
        </p:txBody>
      </p:sp>
    </p:spTree>
  </p:cSld>
  <p:clrMapOvr>
    <a:masterClrMapping/>
  </p:clrMapOvr>
  <p:transition>
    <p:cover dir="l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t="-4461" r="-20094" b="-4717"/>
            </a:stretch>
          </a:blipFill>
        </p:spPr>
        <p:txBody>
          <a:bodyPr/>
          <a:lstStyle/>
          <a:p>
            <a:endParaRPr lang="en-US"/>
          </a:p>
        </p:txBody>
      </p:sp>
      <p:grpSp>
        <p:nvGrpSpPr>
          <p:cNvPr id="3" name="Group 3"/>
          <p:cNvGrpSpPr/>
          <p:nvPr/>
        </p:nvGrpSpPr>
        <p:grpSpPr>
          <a:xfrm rot="-10800000">
            <a:off x="-1964784" y="5195999"/>
            <a:ext cx="21640247" cy="5734287"/>
            <a:chOff x="0" y="0"/>
            <a:chExt cx="5699489" cy="1510265"/>
          </a:xfrm>
        </p:grpSpPr>
        <p:sp>
          <p:nvSpPr>
            <p:cNvPr id="4" name="Freeform 4"/>
            <p:cNvSpPr/>
            <p:nvPr/>
          </p:nvSpPr>
          <p:spPr>
            <a:xfrm>
              <a:off x="0" y="0"/>
              <a:ext cx="5699489" cy="1510265"/>
            </a:xfrm>
            <a:custGeom>
              <a:avLst/>
              <a:gdLst/>
              <a:ahLst/>
              <a:cxnLst/>
              <a:rect l="l" t="t" r="r" b="b"/>
              <a:pathLst>
                <a:path w="5699489" h="1510265">
                  <a:moveTo>
                    <a:pt x="0" y="0"/>
                  </a:moveTo>
                  <a:lnTo>
                    <a:pt x="5699489" y="0"/>
                  </a:lnTo>
                  <a:lnTo>
                    <a:pt x="5699489" y="1510265"/>
                  </a:lnTo>
                  <a:lnTo>
                    <a:pt x="0" y="1510265"/>
                  </a:lnTo>
                  <a:close/>
                </a:path>
              </a:pathLst>
            </a:custGeom>
            <a:solidFill>
              <a:srgbClr val="C1D82F"/>
            </a:solidFill>
          </p:spPr>
          <p:txBody>
            <a:bodyPr/>
            <a:lstStyle/>
            <a:p>
              <a:endParaRPr lang="en-US"/>
            </a:p>
          </p:txBody>
        </p:sp>
        <p:sp>
          <p:nvSpPr>
            <p:cNvPr id="5" name="TextBox 5"/>
            <p:cNvSpPr txBox="1"/>
            <p:nvPr/>
          </p:nvSpPr>
          <p:spPr>
            <a:xfrm>
              <a:off x="0" y="-47625"/>
              <a:ext cx="5699489" cy="1557890"/>
            </a:xfrm>
            <a:prstGeom prst="rect">
              <a:avLst/>
            </a:prstGeom>
          </p:spPr>
          <p:txBody>
            <a:bodyPr lIns="50800" tIns="50800" rIns="50800" bIns="50800" rtlCol="0" anchor="ctr"/>
            <a:lstStyle/>
            <a:p>
              <a:pPr algn="ctr">
                <a:lnSpc>
                  <a:spcPts val="2800"/>
                </a:lnSpc>
              </a:pPr>
              <a:endParaRPr/>
            </a:p>
          </p:txBody>
        </p:sp>
      </p:grpSp>
      <p:graphicFrame>
        <p:nvGraphicFramePr>
          <p:cNvPr id="6" name="Table 6"/>
          <p:cNvGraphicFramePr>
            <a:graphicFrameLocks noGrp="1"/>
          </p:cNvGraphicFramePr>
          <p:nvPr/>
        </p:nvGraphicFramePr>
        <p:xfrm>
          <a:off x="1062038" y="3808733"/>
          <a:ext cx="16202024" cy="3962400"/>
        </p:xfrm>
        <a:graphic>
          <a:graphicData uri="http://schemas.openxmlformats.org/drawingml/2006/table">
            <a:tbl>
              <a:tblPr/>
              <a:tblGrid>
                <a:gridCol w="8101012">
                  <a:extLst>
                    <a:ext uri="{9D8B030D-6E8A-4147-A177-3AD203B41FA5}">
                      <a16:colId xmlns:a16="http://schemas.microsoft.com/office/drawing/2014/main" val="20000"/>
                    </a:ext>
                  </a:extLst>
                </a:gridCol>
                <a:gridCol w="8101012">
                  <a:extLst>
                    <a:ext uri="{9D8B030D-6E8A-4147-A177-3AD203B41FA5}">
                      <a16:colId xmlns:a16="http://schemas.microsoft.com/office/drawing/2014/main" val="20001"/>
                    </a:ext>
                  </a:extLst>
                </a:gridCol>
              </a:tblGrid>
              <a:tr h="1231686">
                <a:tc>
                  <a:txBody>
                    <a:bodyPr/>
                    <a:lstStyle/>
                    <a:p>
                      <a:pPr algn="ctr">
                        <a:lnSpc>
                          <a:spcPts val="5599"/>
                        </a:lnSpc>
                        <a:defRPr/>
                      </a:pPr>
                      <a:r>
                        <a:rPr lang="en-US" sz="3999" b="1">
                          <a:solidFill>
                            <a:srgbClr val="F8F8F8"/>
                          </a:solidFill>
                          <a:latin typeface="Be Vietnam Ultra-Bold"/>
                          <a:ea typeface="Be Vietnam Ultra-Bold"/>
                          <a:cs typeface="Be Vietnam Ultra-Bold"/>
                          <a:sym typeface="Be Vietnam Ultra-Bold"/>
                        </a:rPr>
                        <a:t>FUND REQUEST YEAR</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0078AE"/>
                    </a:solidFill>
                  </a:tcPr>
                </a:tc>
                <a:tc>
                  <a:txBody>
                    <a:bodyPr/>
                    <a:lstStyle/>
                    <a:p>
                      <a:pPr algn="ctr">
                        <a:lnSpc>
                          <a:spcPts val="5599"/>
                        </a:lnSpc>
                        <a:defRPr/>
                      </a:pPr>
                      <a:r>
                        <a:rPr lang="en-US" sz="3999" b="1">
                          <a:solidFill>
                            <a:srgbClr val="01003B"/>
                          </a:solidFill>
                          <a:latin typeface="Be Vietnam Ultra-Bold"/>
                          <a:ea typeface="Be Vietnam Ultra-Bold"/>
                          <a:cs typeface="Be Vietnam Ultra-Bold"/>
                          <a:sym typeface="Be Vietnam Ultra-Bold"/>
                        </a:rPr>
                        <a:t>APPROVED</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extLst>
                  <a:ext uri="{0D108BD9-81ED-4DB2-BD59-A6C34878D82A}">
                    <a16:rowId xmlns:a16="http://schemas.microsoft.com/office/drawing/2014/main" val="10000"/>
                  </a:ext>
                </a:extLst>
              </a:tr>
              <a:tr h="1365357">
                <a:tc>
                  <a:txBody>
                    <a:bodyPr/>
                    <a:lstStyle/>
                    <a:p>
                      <a:pPr algn="ctr">
                        <a:lnSpc>
                          <a:spcPts val="6439"/>
                        </a:lnSpc>
                        <a:defRPr/>
                      </a:pPr>
                      <a:r>
                        <a:rPr lang="en-US" sz="4599">
                          <a:solidFill>
                            <a:srgbClr val="01003B"/>
                          </a:solidFill>
                          <a:latin typeface="Be Vietnam"/>
                          <a:ea typeface="Be Vietnam"/>
                          <a:cs typeface="Be Vietnam"/>
                          <a:sym typeface="Be Vietnam"/>
                        </a:rPr>
                        <a:t>FY24-25 </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6439"/>
                        </a:lnSpc>
                        <a:defRPr/>
                      </a:pPr>
                      <a:r>
                        <a:rPr lang="en-US" sz="4599">
                          <a:solidFill>
                            <a:srgbClr val="01003B"/>
                          </a:solidFill>
                          <a:latin typeface="Be Vietnam"/>
                          <a:ea typeface="Be Vietnam"/>
                          <a:cs typeface="Be Vietnam"/>
                          <a:sym typeface="Be Vietnam"/>
                        </a:rPr>
                        <a:t>$25,860</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65357">
                <a:tc>
                  <a:txBody>
                    <a:bodyPr/>
                    <a:lstStyle/>
                    <a:p>
                      <a:pPr algn="ctr">
                        <a:lnSpc>
                          <a:spcPts val="6439"/>
                        </a:lnSpc>
                        <a:defRPr/>
                      </a:pPr>
                      <a:r>
                        <a:rPr lang="en-US" sz="4599">
                          <a:solidFill>
                            <a:srgbClr val="01003B"/>
                          </a:solidFill>
                          <a:latin typeface="Be Vietnam"/>
                          <a:ea typeface="Be Vietnam"/>
                          <a:cs typeface="Be Vietnam"/>
                          <a:sym typeface="Be Vietnam"/>
                        </a:rPr>
                        <a:t>FY25-26</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6439"/>
                        </a:lnSpc>
                        <a:defRPr/>
                      </a:pPr>
                      <a:r>
                        <a:rPr lang="en-US" sz="4599">
                          <a:solidFill>
                            <a:srgbClr val="01003B"/>
                          </a:solidFill>
                          <a:latin typeface="Be Vietnam"/>
                          <a:ea typeface="Be Vietnam"/>
                          <a:cs typeface="Be Vietnam"/>
                          <a:sym typeface="Be Vietnam"/>
                        </a:rPr>
                        <a:t>$27,920</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pSp>
        <p:nvGrpSpPr>
          <p:cNvPr id="7" name="Group 7"/>
          <p:cNvGrpSpPr/>
          <p:nvPr/>
        </p:nvGrpSpPr>
        <p:grpSpPr>
          <a:xfrm>
            <a:off x="-651330" y="9296911"/>
            <a:ext cx="19615407" cy="3895402"/>
            <a:chOff x="0" y="0"/>
            <a:chExt cx="5166198" cy="1025950"/>
          </a:xfrm>
        </p:grpSpPr>
        <p:sp>
          <p:nvSpPr>
            <p:cNvPr id="8" name="Freeform 8"/>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9" name="TextBox 9"/>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38100" y="1229168"/>
            <a:ext cx="18249900" cy="1076325"/>
          </a:xfrm>
          <a:prstGeom prst="rect">
            <a:avLst/>
          </a:prstGeom>
        </p:spPr>
        <p:txBody>
          <a:bodyPr lIns="0" tIns="0" rIns="0" bIns="0" rtlCol="0" anchor="t">
            <a:spAutoFit/>
          </a:bodyPr>
          <a:lstStyle/>
          <a:p>
            <a:pPr algn="ctr">
              <a:lnSpc>
                <a:spcPts val="8400"/>
              </a:lnSpc>
            </a:pPr>
            <a:r>
              <a:rPr lang="en-US" sz="7000" b="1">
                <a:solidFill>
                  <a:srgbClr val="01003B"/>
                </a:solidFill>
                <a:latin typeface="Be Vietnam Ultra-Bold"/>
                <a:ea typeface="Be Vietnam Ultra-Bold"/>
                <a:cs typeface="Be Vietnam Ultra-Bold"/>
                <a:sym typeface="Be Vietnam Ultra-Bold"/>
              </a:rPr>
              <a:t> FY25 &amp; FY26 APPROVED FUND REQUESTS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rot="5400000">
            <a:off x="6312812" y="-6705060"/>
            <a:ext cx="5453301" cy="18497074"/>
            <a:chOff x="0" y="0"/>
            <a:chExt cx="812800" cy="2756939"/>
          </a:xfrm>
        </p:grpSpPr>
        <p:sp>
          <p:nvSpPr>
            <p:cNvPr id="4" name="Freeform 4"/>
            <p:cNvSpPr/>
            <p:nvPr/>
          </p:nvSpPr>
          <p:spPr>
            <a:xfrm>
              <a:off x="0" y="0"/>
              <a:ext cx="812800" cy="2756939"/>
            </a:xfrm>
            <a:custGeom>
              <a:avLst/>
              <a:gdLst/>
              <a:ahLst/>
              <a:cxnLst/>
              <a:rect l="l" t="t" r="r" b="b"/>
              <a:pathLst>
                <a:path w="812800" h="2756939">
                  <a:moveTo>
                    <a:pt x="19875" y="0"/>
                  </a:moveTo>
                  <a:lnTo>
                    <a:pt x="792925" y="0"/>
                  </a:lnTo>
                  <a:cubicBezTo>
                    <a:pt x="803901" y="0"/>
                    <a:pt x="812800" y="8899"/>
                    <a:pt x="812800" y="19875"/>
                  </a:cubicBezTo>
                  <a:lnTo>
                    <a:pt x="812800" y="2737064"/>
                  </a:lnTo>
                  <a:cubicBezTo>
                    <a:pt x="812800" y="2748041"/>
                    <a:pt x="803901" y="2756939"/>
                    <a:pt x="792925" y="2756939"/>
                  </a:cubicBezTo>
                  <a:lnTo>
                    <a:pt x="19875" y="2756939"/>
                  </a:lnTo>
                  <a:cubicBezTo>
                    <a:pt x="8899" y="2756939"/>
                    <a:pt x="0" y="2748041"/>
                    <a:pt x="0" y="2737064"/>
                  </a:cubicBezTo>
                  <a:lnTo>
                    <a:pt x="0" y="19875"/>
                  </a:lnTo>
                  <a:cubicBezTo>
                    <a:pt x="0" y="8899"/>
                    <a:pt x="8899" y="0"/>
                    <a:pt x="19875" y="0"/>
                  </a:cubicBezTo>
                  <a:close/>
                </a:path>
              </a:pathLst>
            </a:custGeom>
            <a:solidFill>
              <a:srgbClr val="C1D82F"/>
            </a:solidFill>
          </p:spPr>
          <p:txBody>
            <a:bodyPr/>
            <a:lstStyle/>
            <a:p>
              <a:endParaRPr lang="en-US"/>
            </a:p>
          </p:txBody>
        </p:sp>
        <p:sp>
          <p:nvSpPr>
            <p:cNvPr id="5" name="TextBox 5"/>
            <p:cNvSpPr txBox="1"/>
            <p:nvPr/>
          </p:nvSpPr>
          <p:spPr>
            <a:xfrm>
              <a:off x="0" y="-47625"/>
              <a:ext cx="812800" cy="2804564"/>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rot="-10800000">
            <a:off x="0" y="2581415"/>
            <a:ext cx="18288000" cy="4226119"/>
            <a:chOff x="0" y="0"/>
            <a:chExt cx="4816593" cy="1113052"/>
          </a:xfrm>
        </p:grpSpPr>
        <p:sp>
          <p:nvSpPr>
            <p:cNvPr id="7" name="Freeform 7"/>
            <p:cNvSpPr/>
            <p:nvPr/>
          </p:nvSpPr>
          <p:spPr>
            <a:xfrm>
              <a:off x="0" y="0"/>
              <a:ext cx="4816592" cy="1113052"/>
            </a:xfrm>
            <a:custGeom>
              <a:avLst/>
              <a:gdLst/>
              <a:ahLst/>
              <a:cxnLst/>
              <a:rect l="l" t="t" r="r" b="b"/>
              <a:pathLst>
                <a:path w="4816592" h="1113052">
                  <a:moveTo>
                    <a:pt x="0" y="0"/>
                  </a:moveTo>
                  <a:lnTo>
                    <a:pt x="4816592" y="0"/>
                  </a:lnTo>
                  <a:lnTo>
                    <a:pt x="4816592" y="1113052"/>
                  </a:lnTo>
                  <a:lnTo>
                    <a:pt x="0" y="1113052"/>
                  </a:lnTo>
                  <a:close/>
                </a:path>
              </a:pathLst>
            </a:custGeom>
            <a:solidFill>
              <a:srgbClr val="0078AE"/>
            </a:solidFill>
          </p:spPr>
          <p:txBody>
            <a:bodyPr/>
            <a:lstStyle/>
            <a:p>
              <a:endParaRPr lang="en-US"/>
            </a:p>
          </p:txBody>
        </p:sp>
        <p:sp>
          <p:nvSpPr>
            <p:cNvPr id="8" name="TextBox 8"/>
            <p:cNvSpPr txBox="1"/>
            <p:nvPr/>
          </p:nvSpPr>
          <p:spPr>
            <a:xfrm>
              <a:off x="0" y="-47625"/>
              <a:ext cx="4816593" cy="116067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981075" y="7042637"/>
            <a:ext cx="4450839" cy="831032"/>
            <a:chOff x="0" y="0"/>
            <a:chExt cx="2176597" cy="406400"/>
          </a:xfrm>
        </p:grpSpPr>
        <p:sp>
          <p:nvSpPr>
            <p:cNvPr id="10" name="Freeform 10"/>
            <p:cNvSpPr/>
            <p:nvPr/>
          </p:nvSpPr>
          <p:spPr>
            <a:xfrm>
              <a:off x="0" y="0"/>
              <a:ext cx="2176597" cy="406400"/>
            </a:xfrm>
            <a:custGeom>
              <a:avLst/>
              <a:gdLst/>
              <a:ahLst/>
              <a:cxnLst/>
              <a:rect l="l" t="t" r="r" b="b"/>
              <a:pathLst>
                <a:path w="2176597" h="406400">
                  <a:moveTo>
                    <a:pt x="1973397" y="0"/>
                  </a:moveTo>
                  <a:cubicBezTo>
                    <a:pt x="2085621" y="0"/>
                    <a:pt x="2176597" y="90976"/>
                    <a:pt x="2176597" y="203200"/>
                  </a:cubicBezTo>
                  <a:cubicBezTo>
                    <a:pt x="2176597" y="315424"/>
                    <a:pt x="2085621" y="406400"/>
                    <a:pt x="1973397"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48CFAE"/>
              </a:solidFill>
              <a:prstDash val="solid"/>
              <a:miter/>
            </a:ln>
          </p:spPr>
          <p:txBody>
            <a:bodyPr/>
            <a:lstStyle/>
            <a:p>
              <a:endParaRPr lang="en-US"/>
            </a:p>
          </p:txBody>
        </p:sp>
        <p:sp>
          <p:nvSpPr>
            <p:cNvPr id="11" name="TextBox 11"/>
            <p:cNvSpPr txBox="1"/>
            <p:nvPr/>
          </p:nvSpPr>
          <p:spPr>
            <a:xfrm>
              <a:off x="0" y="-57150"/>
              <a:ext cx="2176597" cy="463550"/>
            </a:xfrm>
            <a:prstGeom prst="rect">
              <a:avLst/>
            </a:prstGeom>
          </p:spPr>
          <p:txBody>
            <a:bodyPr lIns="50800" tIns="50800" rIns="50800" bIns="50800" rtlCol="0" anchor="ctr"/>
            <a:lstStyle/>
            <a:p>
              <a:pPr marL="690881" lvl="1" indent="-345440" algn="ctr">
                <a:lnSpc>
                  <a:spcPts val="4480"/>
                </a:lnSpc>
                <a:buFont typeface="Arial"/>
                <a:buChar char="•"/>
              </a:pPr>
              <a:endParaRPr/>
            </a:p>
          </p:txBody>
        </p:sp>
      </p:grpSp>
      <p:grpSp>
        <p:nvGrpSpPr>
          <p:cNvPr id="12" name="Group 12"/>
          <p:cNvGrpSpPr/>
          <p:nvPr/>
        </p:nvGrpSpPr>
        <p:grpSpPr>
          <a:xfrm>
            <a:off x="10346471" y="7011181"/>
            <a:ext cx="4904615" cy="831032"/>
            <a:chOff x="0" y="0"/>
            <a:chExt cx="2398507" cy="406400"/>
          </a:xfrm>
        </p:grpSpPr>
        <p:sp>
          <p:nvSpPr>
            <p:cNvPr id="13" name="Freeform 13"/>
            <p:cNvSpPr/>
            <p:nvPr/>
          </p:nvSpPr>
          <p:spPr>
            <a:xfrm>
              <a:off x="0" y="0"/>
              <a:ext cx="2398507" cy="406400"/>
            </a:xfrm>
            <a:custGeom>
              <a:avLst/>
              <a:gdLst/>
              <a:ahLst/>
              <a:cxnLst/>
              <a:rect l="l" t="t" r="r" b="b"/>
              <a:pathLst>
                <a:path w="2398507" h="406400">
                  <a:moveTo>
                    <a:pt x="2195307" y="0"/>
                  </a:moveTo>
                  <a:cubicBezTo>
                    <a:pt x="2307532" y="0"/>
                    <a:pt x="2398507" y="90976"/>
                    <a:pt x="2398507" y="203200"/>
                  </a:cubicBezTo>
                  <a:cubicBezTo>
                    <a:pt x="2398507" y="315424"/>
                    <a:pt x="2307532" y="406400"/>
                    <a:pt x="2195307"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48CFAE"/>
              </a:solidFill>
              <a:prstDash val="solid"/>
              <a:miter/>
            </a:ln>
          </p:spPr>
          <p:txBody>
            <a:bodyPr/>
            <a:lstStyle/>
            <a:p>
              <a:endParaRPr lang="en-US"/>
            </a:p>
          </p:txBody>
        </p:sp>
        <p:sp>
          <p:nvSpPr>
            <p:cNvPr id="14" name="TextBox 14"/>
            <p:cNvSpPr txBox="1"/>
            <p:nvPr/>
          </p:nvSpPr>
          <p:spPr>
            <a:xfrm>
              <a:off x="0" y="-57150"/>
              <a:ext cx="2398507" cy="463550"/>
            </a:xfrm>
            <a:prstGeom prst="rect">
              <a:avLst/>
            </a:prstGeom>
          </p:spPr>
          <p:txBody>
            <a:bodyPr lIns="50800" tIns="50800" rIns="50800" bIns="50800" rtlCol="0" anchor="ctr"/>
            <a:lstStyle/>
            <a:p>
              <a:pPr algn="ctr">
                <a:lnSpc>
                  <a:spcPts val="4480"/>
                </a:lnSpc>
              </a:pPr>
              <a:endParaRPr/>
            </a:p>
          </p:txBody>
        </p:sp>
      </p:grpSp>
      <p:grpSp>
        <p:nvGrpSpPr>
          <p:cNvPr id="15" name="Group 15"/>
          <p:cNvGrpSpPr/>
          <p:nvPr/>
        </p:nvGrpSpPr>
        <p:grpSpPr>
          <a:xfrm rot="-8100000">
            <a:off x="15407368" y="4784140"/>
            <a:ext cx="1135210" cy="1135210"/>
            <a:chOff x="0" y="0"/>
            <a:chExt cx="812800" cy="812800"/>
          </a:xfrm>
        </p:grpSpPr>
        <p:sp>
          <p:nvSpPr>
            <p:cNvPr id="16" name="Freeform 16"/>
            <p:cNvSpPr/>
            <p:nvPr/>
          </p:nvSpPr>
          <p:spPr>
            <a:xfrm>
              <a:off x="0" y="0"/>
              <a:ext cx="812800" cy="812800"/>
            </a:xfrm>
            <a:custGeom>
              <a:avLst/>
              <a:gdLst/>
              <a:ahLst/>
              <a:cxnLst/>
              <a:rect l="l" t="t" r="r" b="b"/>
              <a:pathLst>
                <a:path w="812800" h="812800">
                  <a:moveTo>
                    <a:pt x="95477" y="0"/>
                  </a:moveTo>
                  <a:lnTo>
                    <a:pt x="717323" y="0"/>
                  </a:lnTo>
                  <a:cubicBezTo>
                    <a:pt x="742645" y="0"/>
                    <a:pt x="766930" y="10059"/>
                    <a:pt x="784835" y="27965"/>
                  </a:cubicBezTo>
                  <a:cubicBezTo>
                    <a:pt x="802741" y="45870"/>
                    <a:pt x="812800" y="70155"/>
                    <a:pt x="812800" y="95477"/>
                  </a:cubicBezTo>
                  <a:lnTo>
                    <a:pt x="812800" y="717323"/>
                  </a:lnTo>
                  <a:cubicBezTo>
                    <a:pt x="812800" y="742645"/>
                    <a:pt x="802741" y="766930"/>
                    <a:pt x="784835" y="784835"/>
                  </a:cubicBezTo>
                  <a:cubicBezTo>
                    <a:pt x="766930" y="802741"/>
                    <a:pt x="742645" y="812800"/>
                    <a:pt x="717323" y="812800"/>
                  </a:cubicBezTo>
                  <a:lnTo>
                    <a:pt x="95477" y="812800"/>
                  </a:lnTo>
                  <a:cubicBezTo>
                    <a:pt x="70155" y="812800"/>
                    <a:pt x="45870" y="802741"/>
                    <a:pt x="27965" y="784835"/>
                  </a:cubicBezTo>
                  <a:cubicBezTo>
                    <a:pt x="10059" y="766930"/>
                    <a:pt x="0" y="742645"/>
                    <a:pt x="0" y="717323"/>
                  </a:cubicBezTo>
                  <a:lnTo>
                    <a:pt x="0" y="95477"/>
                  </a:lnTo>
                  <a:cubicBezTo>
                    <a:pt x="0" y="70155"/>
                    <a:pt x="10059" y="45870"/>
                    <a:pt x="27965" y="27965"/>
                  </a:cubicBezTo>
                  <a:cubicBezTo>
                    <a:pt x="45870" y="10059"/>
                    <a:pt x="70155" y="0"/>
                    <a:pt x="95477" y="0"/>
                  </a:cubicBezTo>
                  <a:close/>
                </a:path>
              </a:pathLst>
            </a:custGeom>
            <a:solidFill>
              <a:srgbClr val="0078AE"/>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18" name="Group 18"/>
          <p:cNvGrpSpPr/>
          <p:nvPr/>
        </p:nvGrpSpPr>
        <p:grpSpPr>
          <a:xfrm>
            <a:off x="1343580" y="3822977"/>
            <a:ext cx="2141869" cy="2772880"/>
            <a:chOff x="0" y="0"/>
            <a:chExt cx="2855826" cy="3697173"/>
          </a:xfrm>
        </p:grpSpPr>
        <p:sp>
          <p:nvSpPr>
            <p:cNvPr id="19" name="Freeform 19"/>
            <p:cNvSpPr/>
            <p:nvPr/>
          </p:nvSpPr>
          <p:spPr>
            <a:xfrm>
              <a:off x="1032965" y="0"/>
              <a:ext cx="789896" cy="1149320"/>
            </a:xfrm>
            <a:custGeom>
              <a:avLst/>
              <a:gdLst/>
              <a:ahLst/>
              <a:cxnLst/>
              <a:rect l="l" t="t" r="r" b="b"/>
              <a:pathLst>
                <a:path w="789896" h="1149320">
                  <a:moveTo>
                    <a:pt x="0" y="0"/>
                  </a:moveTo>
                  <a:lnTo>
                    <a:pt x="789896" y="0"/>
                  </a:lnTo>
                  <a:lnTo>
                    <a:pt x="789896" y="1149320"/>
                  </a:lnTo>
                  <a:lnTo>
                    <a:pt x="0" y="1149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0" y="1785356"/>
              <a:ext cx="2855826" cy="1911817"/>
            </a:xfrm>
            <a:prstGeom prst="rect">
              <a:avLst/>
            </a:prstGeom>
          </p:spPr>
          <p:txBody>
            <a:bodyPr lIns="0" tIns="0" rIns="0" bIns="0" rtlCol="0" anchor="t">
              <a:spAutoFit/>
            </a:bodyPr>
            <a:lstStyle/>
            <a:p>
              <a:pPr algn="ctr">
                <a:lnSpc>
                  <a:spcPts val="2889"/>
                </a:lnSpc>
              </a:pPr>
              <a:r>
                <a:rPr lang="en-US" sz="2222">
                  <a:solidFill>
                    <a:srgbClr val="FDFDFD"/>
                  </a:solidFill>
                  <a:latin typeface="Be Vietnam"/>
                  <a:ea typeface="Be Vietnam"/>
                  <a:cs typeface="Be Vietnam"/>
                  <a:sym typeface="Be Vietnam"/>
                </a:rPr>
                <a:t>12 </a:t>
              </a:r>
            </a:p>
            <a:p>
              <a:pPr marL="0" lvl="0" indent="0" algn="ctr">
                <a:lnSpc>
                  <a:spcPts val="2889"/>
                </a:lnSpc>
              </a:pPr>
              <a:r>
                <a:rPr lang="en-US" sz="2222">
                  <a:solidFill>
                    <a:srgbClr val="FDFDFD"/>
                  </a:solidFill>
                  <a:latin typeface="Be Vietnam"/>
                  <a:ea typeface="Be Vietnam"/>
                  <a:cs typeface="Be Vietnam"/>
                  <a:sym typeface="Be Vietnam"/>
                </a:rPr>
                <a:t>General Assemby Meetings</a:t>
              </a:r>
            </a:p>
          </p:txBody>
        </p:sp>
      </p:grpSp>
      <p:grpSp>
        <p:nvGrpSpPr>
          <p:cNvPr id="21" name="Group 21"/>
          <p:cNvGrpSpPr/>
          <p:nvPr/>
        </p:nvGrpSpPr>
        <p:grpSpPr>
          <a:xfrm>
            <a:off x="5477001" y="4037706"/>
            <a:ext cx="2278609" cy="2616719"/>
            <a:chOff x="0" y="0"/>
            <a:chExt cx="3038145" cy="3488958"/>
          </a:xfrm>
        </p:grpSpPr>
        <p:sp>
          <p:nvSpPr>
            <p:cNvPr id="22" name="Freeform 22"/>
            <p:cNvSpPr/>
            <p:nvPr/>
          </p:nvSpPr>
          <p:spPr>
            <a:xfrm>
              <a:off x="1018880" y="0"/>
              <a:ext cx="1000386" cy="1222694"/>
            </a:xfrm>
            <a:custGeom>
              <a:avLst/>
              <a:gdLst/>
              <a:ahLst/>
              <a:cxnLst/>
              <a:rect l="l" t="t" r="r" b="b"/>
              <a:pathLst>
                <a:path w="1000386" h="1222694">
                  <a:moveTo>
                    <a:pt x="0" y="0"/>
                  </a:moveTo>
                  <a:lnTo>
                    <a:pt x="1000386" y="0"/>
                  </a:lnTo>
                  <a:lnTo>
                    <a:pt x="1000386" y="1222694"/>
                  </a:lnTo>
                  <a:lnTo>
                    <a:pt x="0" y="122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0" y="1985944"/>
              <a:ext cx="3038145" cy="1503015"/>
            </a:xfrm>
            <a:prstGeom prst="rect">
              <a:avLst/>
            </a:prstGeom>
          </p:spPr>
          <p:txBody>
            <a:bodyPr lIns="0" tIns="0" rIns="0" bIns="0" rtlCol="0" anchor="t">
              <a:spAutoFit/>
            </a:bodyPr>
            <a:lstStyle/>
            <a:p>
              <a:pPr algn="ctr">
                <a:lnSpc>
                  <a:spcPts val="3073"/>
                </a:lnSpc>
              </a:pPr>
              <a:r>
                <a:rPr lang="en-US" sz="2364">
                  <a:solidFill>
                    <a:srgbClr val="FDFDFD"/>
                  </a:solidFill>
                  <a:latin typeface="Be Vietnam"/>
                  <a:ea typeface="Be Vietnam"/>
                  <a:cs typeface="Be Vietnam"/>
                  <a:sym typeface="Be Vietnam"/>
                </a:rPr>
                <a:t>7</a:t>
              </a:r>
            </a:p>
            <a:p>
              <a:pPr marL="0" lvl="0" indent="0" algn="ctr">
                <a:lnSpc>
                  <a:spcPts val="3073"/>
                </a:lnSpc>
              </a:pPr>
              <a:r>
                <a:rPr lang="en-US" sz="2364">
                  <a:solidFill>
                    <a:srgbClr val="FDFDFD"/>
                  </a:solidFill>
                  <a:latin typeface="Be Vietnam"/>
                  <a:ea typeface="Be Vietnam"/>
                  <a:cs typeface="Be Vietnam"/>
                  <a:sym typeface="Be Vietnam"/>
                </a:rPr>
                <a:t>Senate Initiatives</a:t>
              </a:r>
            </a:p>
          </p:txBody>
        </p:sp>
      </p:grpSp>
      <p:grpSp>
        <p:nvGrpSpPr>
          <p:cNvPr id="24" name="Group 24"/>
          <p:cNvGrpSpPr/>
          <p:nvPr/>
        </p:nvGrpSpPr>
        <p:grpSpPr>
          <a:xfrm>
            <a:off x="10346471" y="3913171"/>
            <a:ext cx="1964419" cy="2865788"/>
            <a:chOff x="0" y="0"/>
            <a:chExt cx="2619225" cy="3821051"/>
          </a:xfrm>
        </p:grpSpPr>
        <p:sp>
          <p:nvSpPr>
            <p:cNvPr id="25" name="Freeform 25"/>
            <p:cNvSpPr/>
            <p:nvPr/>
          </p:nvSpPr>
          <p:spPr>
            <a:xfrm>
              <a:off x="828559" y="0"/>
              <a:ext cx="962107" cy="1054101"/>
            </a:xfrm>
            <a:custGeom>
              <a:avLst/>
              <a:gdLst/>
              <a:ahLst/>
              <a:cxnLst/>
              <a:rect l="l" t="t" r="r" b="b"/>
              <a:pathLst>
                <a:path w="962107" h="1054101">
                  <a:moveTo>
                    <a:pt x="0" y="0"/>
                  </a:moveTo>
                  <a:lnTo>
                    <a:pt x="962107" y="0"/>
                  </a:lnTo>
                  <a:lnTo>
                    <a:pt x="962107" y="1054101"/>
                  </a:lnTo>
                  <a:lnTo>
                    <a:pt x="0" y="1054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TextBox 26"/>
            <p:cNvSpPr txBox="1"/>
            <p:nvPr/>
          </p:nvSpPr>
          <p:spPr>
            <a:xfrm>
              <a:off x="0" y="1635864"/>
              <a:ext cx="2619225" cy="2185187"/>
            </a:xfrm>
            <a:prstGeom prst="rect">
              <a:avLst/>
            </a:prstGeom>
          </p:spPr>
          <p:txBody>
            <a:bodyPr lIns="0" tIns="0" rIns="0" bIns="0" rtlCol="0" anchor="t">
              <a:spAutoFit/>
            </a:bodyPr>
            <a:lstStyle/>
            <a:p>
              <a:pPr algn="ctr">
                <a:lnSpc>
                  <a:spcPts val="2649"/>
                </a:lnSpc>
              </a:pPr>
              <a:r>
                <a:rPr lang="en-US" sz="2038">
                  <a:solidFill>
                    <a:srgbClr val="FDFDFD"/>
                  </a:solidFill>
                  <a:latin typeface="Be Vietnam"/>
                  <a:ea typeface="Be Vietnam"/>
                  <a:cs typeface="Be Vietnam"/>
                  <a:sym typeface="Be Vietnam"/>
                </a:rPr>
                <a:t>10</a:t>
              </a:r>
            </a:p>
            <a:p>
              <a:pPr marL="0" lvl="0" indent="0" algn="ctr">
                <a:lnSpc>
                  <a:spcPts val="2649"/>
                </a:lnSpc>
              </a:pPr>
              <a:r>
                <a:rPr lang="en-US" sz="2038">
                  <a:solidFill>
                    <a:srgbClr val="FDFDFD"/>
                  </a:solidFill>
                  <a:latin typeface="Be Vietnam"/>
                  <a:ea typeface="Be Vietnam"/>
                  <a:cs typeface="Be Vietnam"/>
                  <a:sym typeface="Be Vietnam"/>
                </a:rPr>
                <a:t>Department/ RSO Collaborative Partners</a:t>
              </a:r>
            </a:p>
          </p:txBody>
        </p:sp>
      </p:grpSp>
      <p:grpSp>
        <p:nvGrpSpPr>
          <p:cNvPr id="27" name="Group 27"/>
          <p:cNvGrpSpPr/>
          <p:nvPr/>
        </p:nvGrpSpPr>
        <p:grpSpPr>
          <a:xfrm>
            <a:off x="14323661" y="3822977"/>
            <a:ext cx="2349942" cy="2894300"/>
            <a:chOff x="0" y="0"/>
            <a:chExt cx="3133256" cy="3859067"/>
          </a:xfrm>
        </p:grpSpPr>
        <p:sp>
          <p:nvSpPr>
            <p:cNvPr id="28" name="Freeform 28"/>
            <p:cNvSpPr/>
            <p:nvPr/>
          </p:nvSpPr>
          <p:spPr>
            <a:xfrm>
              <a:off x="936142" y="0"/>
              <a:ext cx="1260971" cy="1196776"/>
            </a:xfrm>
            <a:custGeom>
              <a:avLst/>
              <a:gdLst/>
              <a:ahLst/>
              <a:cxnLst/>
              <a:rect l="l" t="t" r="r" b="b"/>
              <a:pathLst>
                <a:path w="1260971" h="1196776">
                  <a:moveTo>
                    <a:pt x="0" y="0"/>
                  </a:moveTo>
                  <a:lnTo>
                    <a:pt x="1260971" y="0"/>
                  </a:lnTo>
                  <a:lnTo>
                    <a:pt x="1260971" y="1196776"/>
                  </a:lnTo>
                  <a:lnTo>
                    <a:pt x="0" y="11967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TextBox 29"/>
            <p:cNvSpPr txBox="1"/>
            <p:nvPr/>
          </p:nvSpPr>
          <p:spPr>
            <a:xfrm>
              <a:off x="0" y="2048711"/>
              <a:ext cx="3133256" cy="1810355"/>
            </a:xfrm>
            <a:prstGeom prst="rect">
              <a:avLst/>
            </a:prstGeom>
          </p:spPr>
          <p:txBody>
            <a:bodyPr lIns="0" tIns="0" rIns="0" bIns="0" rtlCol="0" anchor="t">
              <a:spAutoFit/>
            </a:bodyPr>
            <a:lstStyle/>
            <a:p>
              <a:pPr algn="ctr">
                <a:lnSpc>
                  <a:spcPts val="3169"/>
                </a:lnSpc>
              </a:pPr>
              <a:r>
                <a:rPr lang="en-US" sz="2438">
                  <a:solidFill>
                    <a:srgbClr val="FDFDFD"/>
                  </a:solidFill>
                  <a:latin typeface="Be Vietnam"/>
                  <a:ea typeface="Be Vietnam"/>
                  <a:cs typeface="Be Vietnam"/>
                  <a:sym typeface="Be Vietnam"/>
                </a:rPr>
                <a:t>37 Total</a:t>
              </a:r>
            </a:p>
            <a:p>
              <a:pPr marL="0" lvl="0" indent="0" algn="ctr">
                <a:lnSpc>
                  <a:spcPts val="2587"/>
                </a:lnSpc>
              </a:pPr>
              <a:r>
                <a:rPr lang="en-US" sz="1990">
                  <a:solidFill>
                    <a:srgbClr val="FDFDFD"/>
                  </a:solidFill>
                  <a:latin typeface="Be Vietnam"/>
                  <a:ea typeface="Be Vietnam"/>
                  <a:cs typeface="Be Vietnam"/>
                  <a:sym typeface="Be Vietnam"/>
                </a:rPr>
                <a:t>Outreach Initiatives, Events, and Meetings</a:t>
              </a:r>
            </a:p>
          </p:txBody>
        </p:sp>
      </p:grpSp>
      <p:sp>
        <p:nvSpPr>
          <p:cNvPr id="30" name="Freeform 30"/>
          <p:cNvSpPr/>
          <p:nvPr/>
        </p:nvSpPr>
        <p:spPr>
          <a:xfrm>
            <a:off x="5661603" y="6950410"/>
            <a:ext cx="954702" cy="1091088"/>
          </a:xfrm>
          <a:custGeom>
            <a:avLst/>
            <a:gdLst/>
            <a:ahLst/>
            <a:cxnLst/>
            <a:rect l="l" t="t" r="r" b="b"/>
            <a:pathLst>
              <a:path w="954702" h="1091088">
                <a:moveTo>
                  <a:pt x="0" y="0"/>
                </a:moveTo>
                <a:lnTo>
                  <a:pt x="954702" y="0"/>
                </a:lnTo>
                <a:lnTo>
                  <a:pt x="954702" y="1091088"/>
                </a:lnTo>
                <a:lnTo>
                  <a:pt x="0" y="10910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5732924" y="6997869"/>
            <a:ext cx="1358901" cy="1177148"/>
          </a:xfrm>
          <a:custGeom>
            <a:avLst/>
            <a:gdLst/>
            <a:ahLst/>
            <a:cxnLst/>
            <a:rect l="l" t="t" r="r" b="b"/>
            <a:pathLst>
              <a:path w="1358901" h="1177148">
                <a:moveTo>
                  <a:pt x="0" y="0"/>
                </a:moveTo>
                <a:lnTo>
                  <a:pt x="1358901" y="0"/>
                </a:lnTo>
                <a:lnTo>
                  <a:pt x="1358901" y="1177148"/>
                </a:lnTo>
                <a:lnTo>
                  <a:pt x="0" y="11771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32"/>
          <p:cNvSpPr txBox="1"/>
          <p:nvPr/>
        </p:nvSpPr>
        <p:spPr>
          <a:xfrm>
            <a:off x="783588" y="7163581"/>
            <a:ext cx="4693413" cy="422862"/>
          </a:xfrm>
          <a:prstGeom prst="rect">
            <a:avLst/>
          </a:prstGeom>
        </p:spPr>
        <p:txBody>
          <a:bodyPr lIns="0" tIns="0" rIns="0" bIns="0" rtlCol="0" anchor="t">
            <a:spAutoFit/>
          </a:bodyPr>
          <a:lstStyle/>
          <a:p>
            <a:pPr algn="ctr">
              <a:lnSpc>
                <a:spcPts val="3467"/>
              </a:lnSpc>
              <a:spcBef>
                <a:spcPct val="0"/>
              </a:spcBef>
            </a:pPr>
            <a:r>
              <a:rPr lang="en-US" sz="2476" b="1">
                <a:solidFill>
                  <a:srgbClr val="01003B"/>
                </a:solidFill>
                <a:latin typeface="Be Vietnam Ultra-Bold"/>
                <a:ea typeface="Be Vietnam Ultra-Bold"/>
                <a:cs typeface="Be Vietnam Ultra-Bold"/>
                <a:sym typeface="Be Vietnam Ultra-Bold"/>
              </a:rPr>
              <a:t>Senate Survey</a:t>
            </a:r>
          </a:p>
        </p:txBody>
      </p:sp>
      <p:sp>
        <p:nvSpPr>
          <p:cNvPr id="33" name="TextBox 33"/>
          <p:cNvSpPr txBox="1"/>
          <p:nvPr/>
        </p:nvSpPr>
        <p:spPr>
          <a:xfrm>
            <a:off x="3130294" y="2705240"/>
            <a:ext cx="13961530" cy="974862"/>
          </a:xfrm>
          <a:prstGeom prst="rect">
            <a:avLst/>
          </a:prstGeom>
        </p:spPr>
        <p:txBody>
          <a:bodyPr lIns="0" tIns="0" rIns="0" bIns="0" rtlCol="0" anchor="t">
            <a:spAutoFit/>
          </a:bodyPr>
          <a:lstStyle/>
          <a:p>
            <a:pPr algn="l">
              <a:lnSpc>
                <a:spcPts val="7428"/>
              </a:lnSpc>
            </a:pPr>
            <a:r>
              <a:rPr lang="en-US" sz="7212" b="1" spc="230">
                <a:solidFill>
                  <a:srgbClr val="FFFFFF"/>
                </a:solidFill>
                <a:latin typeface="Be Vietnam Ultra-Bold"/>
                <a:ea typeface="Be Vietnam Ultra-Bold"/>
                <a:cs typeface="Be Vietnam Ultra-Bold"/>
                <a:sym typeface="Be Vietnam Ultra-Bold"/>
              </a:rPr>
              <a:t>WHAT HAVE WE LEARNED?</a:t>
            </a:r>
          </a:p>
        </p:txBody>
      </p:sp>
      <p:sp>
        <p:nvSpPr>
          <p:cNvPr id="34" name="TextBox 34"/>
          <p:cNvSpPr txBox="1"/>
          <p:nvPr/>
        </p:nvSpPr>
        <p:spPr>
          <a:xfrm>
            <a:off x="10892428" y="7163581"/>
            <a:ext cx="3812702" cy="422862"/>
          </a:xfrm>
          <a:prstGeom prst="rect">
            <a:avLst/>
          </a:prstGeom>
        </p:spPr>
        <p:txBody>
          <a:bodyPr lIns="0" tIns="0" rIns="0" bIns="0" rtlCol="0" anchor="t">
            <a:spAutoFit/>
          </a:bodyPr>
          <a:lstStyle/>
          <a:p>
            <a:pPr algn="ctr">
              <a:lnSpc>
                <a:spcPts val="3467"/>
              </a:lnSpc>
              <a:spcBef>
                <a:spcPct val="0"/>
              </a:spcBef>
            </a:pPr>
            <a:r>
              <a:rPr lang="en-US" sz="2476" b="1">
                <a:solidFill>
                  <a:srgbClr val="01003B"/>
                </a:solidFill>
                <a:latin typeface="Be Vietnam Ultra-Bold"/>
                <a:ea typeface="Be Vietnam Ultra-Bold"/>
                <a:cs typeface="Be Vietnam Ultra-Bold"/>
                <a:sym typeface="Be Vietnam Ultra-Bold"/>
              </a:rPr>
              <a:t>Senate/Dean Meetings</a:t>
            </a:r>
          </a:p>
        </p:txBody>
      </p:sp>
      <p:sp>
        <p:nvSpPr>
          <p:cNvPr id="35" name="TextBox 35"/>
          <p:cNvSpPr txBox="1"/>
          <p:nvPr/>
        </p:nvSpPr>
        <p:spPr>
          <a:xfrm>
            <a:off x="576239" y="8045119"/>
            <a:ext cx="7056824" cy="1999488"/>
          </a:xfrm>
          <a:prstGeom prst="rect">
            <a:avLst/>
          </a:prstGeom>
        </p:spPr>
        <p:txBody>
          <a:bodyPr lIns="0" tIns="0" rIns="0" bIns="0" rtlCol="0" anchor="t">
            <a:spAutoFit/>
          </a:bodyPr>
          <a:lstStyle/>
          <a:p>
            <a:pPr marL="492252" lvl="1" indent="-246126" algn="l">
              <a:lnSpc>
                <a:spcPts val="3191"/>
              </a:lnSpc>
              <a:buFont typeface="Arial"/>
              <a:buChar char="•"/>
            </a:pPr>
            <a:r>
              <a:rPr lang="en-US" sz="2279">
                <a:solidFill>
                  <a:srgbClr val="000000"/>
                </a:solidFill>
                <a:latin typeface="Arimo"/>
                <a:ea typeface="Arimo"/>
                <a:cs typeface="Arimo"/>
                <a:sym typeface="Arimo"/>
              </a:rPr>
              <a:t>103 Participants</a:t>
            </a:r>
          </a:p>
          <a:p>
            <a:pPr marL="492252" lvl="1" indent="-246126" algn="l">
              <a:lnSpc>
                <a:spcPts val="3191"/>
              </a:lnSpc>
              <a:buFont typeface="Arial"/>
              <a:buChar char="•"/>
            </a:pPr>
            <a:r>
              <a:rPr lang="en-US" sz="2279">
                <a:solidFill>
                  <a:srgbClr val="000000"/>
                </a:solidFill>
                <a:latin typeface="Arimo"/>
                <a:ea typeface="Arimo"/>
                <a:cs typeface="Arimo"/>
                <a:sym typeface="Arimo"/>
              </a:rPr>
              <a:t> 94% (97 of 103) were satisfied with their courses.</a:t>
            </a:r>
          </a:p>
          <a:p>
            <a:pPr marL="492252" lvl="1" indent="-246126" algn="l">
              <a:lnSpc>
                <a:spcPts val="3191"/>
              </a:lnSpc>
              <a:buFont typeface="Arial"/>
              <a:buChar char="•"/>
            </a:pPr>
            <a:r>
              <a:rPr lang="en-US" sz="2279">
                <a:solidFill>
                  <a:srgbClr val="000000"/>
                </a:solidFill>
                <a:latin typeface="Arimo"/>
                <a:ea typeface="Arimo"/>
                <a:cs typeface="Arimo"/>
                <a:sym typeface="Arimo"/>
              </a:rPr>
              <a:t>Students want more class sections taught by different professors to have options in schedule, teaching style, and difficulty level.</a:t>
            </a:r>
          </a:p>
        </p:txBody>
      </p:sp>
      <p:sp>
        <p:nvSpPr>
          <p:cNvPr id="36" name="TextBox 36"/>
          <p:cNvSpPr txBox="1"/>
          <p:nvPr/>
        </p:nvSpPr>
        <p:spPr>
          <a:xfrm>
            <a:off x="8722831" y="8035594"/>
            <a:ext cx="9299422" cy="1999576"/>
          </a:xfrm>
          <a:prstGeom prst="rect">
            <a:avLst/>
          </a:prstGeom>
        </p:spPr>
        <p:txBody>
          <a:bodyPr lIns="0" tIns="0" rIns="0" bIns="0" rtlCol="0" anchor="t">
            <a:spAutoFit/>
          </a:bodyPr>
          <a:lstStyle/>
          <a:p>
            <a:pPr marL="491504" lvl="1" indent="-245752" algn="l">
              <a:lnSpc>
                <a:spcPts val="3187"/>
              </a:lnSpc>
              <a:buFont typeface="Arial"/>
              <a:buChar char="•"/>
            </a:pPr>
            <a:r>
              <a:rPr lang="en-US" sz="2276">
                <a:solidFill>
                  <a:srgbClr val="000000"/>
                </a:solidFill>
                <a:latin typeface="Arimo"/>
                <a:ea typeface="Arimo"/>
                <a:cs typeface="Arimo"/>
                <a:sym typeface="Arimo"/>
              </a:rPr>
              <a:t>Improved COE Field Placement Processes</a:t>
            </a:r>
          </a:p>
          <a:p>
            <a:pPr marL="491504" lvl="1" indent="-245752" algn="l">
              <a:lnSpc>
                <a:spcPts val="3187"/>
              </a:lnSpc>
              <a:buFont typeface="Arial"/>
              <a:buChar char="•"/>
            </a:pPr>
            <a:r>
              <a:rPr lang="en-US" sz="2276">
                <a:solidFill>
                  <a:srgbClr val="000000"/>
                </a:solidFill>
                <a:latin typeface="Arimo"/>
                <a:ea typeface="Arimo"/>
                <a:cs typeface="Arimo"/>
                <a:sym typeface="Arimo"/>
              </a:rPr>
              <a:t>Worked with COE to get Bi-lingual Education Workshops aligned with student availability</a:t>
            </a:r>
          </a:p>
          <a:p>
            <a:pPr marL="491504" lvl="1" indent="-245752" algn="l">
              <a:lnSpc>
                <a:spcPts val="3187"/>
              </a:lnSpc>
              <a:buFont typeface="Arial"/>
              <a:buChar char="•"/>
            </a:pPr>
            <a:r>
              <a:rPr lang="en-US" sz="2276">
                <a:solidFill>
                  <a:srgbClr val="000000"/>
                </a:solidFill>
                <a:latin typeface="Arimo"/>
                <a:ea typeface="Arimo"/>
                <a:cs typeface="Arimo"/>
                <a:sym typeface="Arimo"/>
              </a:rPr>
              <a:t>Interest raised in creating new graduate programs in special education to meet student demand and career goals</a:t>
            </a:r>
          </a:p>
        </p:txBody>
      </p:sp>
      <p:sp>
        <p:nvSpPr>
          <p:cNvPr id="37" name="TextBox 37"/>
          <p:cNvSpPr txBox="1"/>
          <p:nvPr/>
        </p:nvSpPr>
        <p:spPr>
          <a:xfrm>
            <a:off x="418147" y="74815"/>
            <a:ext cx="17869853" cy="695581"/>
          </a:xfrm>
          <a:prstGeom prst="rect">
            <a:avLst/>
          </a:prstGeom>
        </p:spPr>
        <p:txBody>
          <a:bodyPr lIns="0" tIns="0" rIns="0" bIns="0" rtlCol="0" anchor="t">
            <a:spAutoFit/>
          </a:bodyPr>
          <a:lstStyle/>
          <a:p>
            <a:pPr algn="ctr">
              <a:lnSpc>
                <a:spcPts val="5760"/>
              </a:lnSpc>
              <a:spcBef>
                <a:spcPct val="0"/>
              </a:spcBef>
            </a:pPr>
            <a:r>
              <a:rPr lang="en-US" sz="4114" b="1">
                <a:solidFill>
                  <a:srgbClr val="000000"/>
                </a:solidFill>
                <a:latin typeface="Be Vietnam Ultra-Bold"/>
                <a:ea typeface="Be Vietnam Ultra-Bold"/>
                <a:cs typeface="Be Vietnam Ultra-Bold"/>
                <a:sym typeface="Be Vietnam Ultra-Bold"/>
              </a:rPr>
              <a:t>How does SG support the mission of  Student Affairs and UHCL?</a:t>
            </a:r>
          </a:p>
        </p:txBody>
      </p:sp>
      <p:grpSp>
        <p:nvGrpSpPr>
          <p:cNvPr id="38" name="Group 38"/>
          <p:cNvGrpSpPr/>
          <p:nvPr/>
        </p:nvGrpSpPr>
        <p:grpSpPr>
          <a:xfrm>
            <a:off x="1866395" y="1305971"/>
            <a:ext cx="4513884" cy="842803"/>
            <a:chOff x="0" y="0"/>
            <a:chExt cx="2176597" cy="406400"/>
          </a:xfrm>
        </p:grpSpPr>
        <p:sp>
          <p:nvSpPr>
            <p:cNvPr id="39" name="Freeform 39"/>
            <p:cNvSpPr/>
            <p:nvPr/>
          </p:nvSpPr>
          <p:spPr>
            <a:xfrm>
              <a:off x="0" y="0"/>
              <a:ext cx="2176597" cy="406400"/>
            </a:xfrm>
            <a:custGeom>
              <a:avLst/>
              <a:gdLst/>
              <a:ahLst/>
              <a:cxnLst/>
              <a:rect l="l" t="t" r="r" b="b"/>
              <a:pathLst>
                <a:path w="2176597" h="406400">
                  <a:moveTo>
                    <a:pt x="1973397" y="0"/>
                  </a:moveTo>
                  <a:cubicBezTo>
                    <a:pt x="2085621" y="0"/>
                    <a:pt x="2176597" y="90976"/>
                    <a:pt x="2176597" y="203200"/>
                  </a:cubicBezTo>
                  <a:cubicBezTo>
                    <a:pt x="2176597" y="315424"/>
                    <a:pt x="2085621" y="406400"/>
                    <a:pt x="1973397"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48CFAE"/>
              </a:solidFill>
              <a:prstDash val="solid"/>
              <a:miter/>
            </a:ln>
          </p:spPr>
          <p:txBody>
            <a:bodyPr/>
            <a:lstStyle/>
            <a:p>
              <a:endParaRPr lang="en-US"/>
            </a:p>
          </p:txBody>
        </p:sp>
        <p:sp>
          <p:nvSpPr>
            <p:cNvPr id="40" name="TextBox 40"/>
            <p:cNvSpPr txBox="1"/>
            <p:nvPr/>
          </p:nvSpPr>
          <p:spPr>
            <a:xfrm>
              <a:off x="0" y="-57150"/>
              <a:ext cx="2176597" cy="463550"/>
            </a:xfrm>
            <a:prstGeom prst="rect">
              <a:avLst/>
            </a:prstGeom>
          </p:spPr>
          <p:txBody>
            <a:bodyPr lIns="50800" tIns="50800" rIns="50800" bIns="50800" rtlCol="0" anchor="ctr"/>
            <a:lstStyle/>
            <a:p>
              <a:pPr algn="ctr">
                <a:lnSpc>
                  <a:spcPts val="4480"/>
                </a:lnSpc>
              </a:pPr>
              <a:endParaRPr/>
            </a:p>
          </p:txBody>
        </p:sp>
      </p:grpSp>
      <p:grpSp>
        <p:nvGrpSpPr>
          <p:cNvPr id="41" name="Group 41"/>
          <p:cNvGrpSpPr/>
          <p:nvPr/>
        </p:nvGrpSpPr>
        <p:grpSpPr>
          <a:xfrm>
            <a:off x="7034045" y="1305971"/>
            <a:ext cx="4488208" cy="842803"/>
            <a:chOff x="0" y="0"/>
            <a:chExt cx="2164216" cy="406400"/>
          </a:xfrm>
        </p:grpSpPr>
        <p:sp>
          <p:nvSpPr>
            <p:cNvPr id="42" name="Freeform 42"/>
            <p:cNvSpPr/>
            <p:nvPr/>
          </p:nvSpPr>
          <p:spPr>
            <a:xfrm>
              <a:off x="0" y="0"/>
              <a:ext cx="2164216" cy="406400"/>
            </a:xfrm>
            <a:custGeom>
              <a:avLst/>
              <a:gdLst/>
              <a:ahLst/>
              <a:cxnLst/>
              <a:rect l="l" t="t" r="r" b="b"/>
              <a:pathLst>
                <a:path w="2164216" h="406400">
                  <a:moveTo>
                    <a:pt x="1961016" y="0"/>
                  </a:moveTo>
                  <a:cubicBezTo>
                    <a:pt x="2073240" y="0"/>
                    <a:pt x="2164216" y="90976"/>
                    <a:pt x="2164216" y="203200"/>
                  </a:cubicBezTo>
                  <a:cubicBezTo>
                    <a:pt x="2164216" y="315424"/>
                    <a:pt x="2073240" y="406400"/>
                    <a:pt x="1961016"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48CFAE"/>
              </a:solidFill>
              <a:prstDash val="solid"/>
              <a:miter/>
            </a:ln>
          </p:spPr>
          <p:txBody>
            <a:bodyPr/>
            <a:lstStyle/>
            <a:p>
              <a:endParaRPr lang="en-US"/>
            </a:p>
          </p:txBody>
        </p:sp>
        <p:sp>
          <p:nvSpPr>
            <p:cNvPr id="43" name="TextBox 43"/>
            <p:cNvSpPr txBox="1"/>
            <p:nvPr/>
          </p:nvSpPr>
          <p:spPr>
            <a:xfrm>
              <a:off x="0" y="-57150"/>
              <a:ext cx="2164216" cy="463550"/>
            </a:xfrm>
            <a:prstGeom prst="rect">
              <a:avLst/>
            </a:prstGeom>
          </p:spPr>
          <p:txBody>
            <a:bodyPr lIns="50800" tIns="50800" rIns="50800" bIns="50800" rtlCol="0" anchor="ctr"/>
            <a:lstStyle/>
            <a:p>
              <a:pPr algn="ctr">
                <a:lnSpc>
                  <a:spcPts val="4480"/>
                </a:lnSpc>
              </a:pPr>
              <a:endParaRPr/>
            </a:p>
          </p:txBody>
        </p:sp>
      </p:grpSp>
      <p:grpSp>
        <p:nvGrpSpPr>
          <p:cNvPr id="44" name="Group 44"/>
          <p:cNvGrpSpPr/>
          <p:nvPr/>
        </p:nvGrpSpPr>
        <p:grpSpPr>
          <a:xfrm>
            <a:off x="12106223" y="1305971"/>
            <a:ext cx="4315382" cy="846820"/>
            <a:chOff x="0" y="0"/>
            <a:chExt cx="2071009" cy="406400"/>
          </a:xfrm>
        </p:grpSpPr>
        <p:sp>
          <p:nvSpPr>
            <p:cNvPr id="45" name="Freeform 45"/>
            <p:cNvSpPr/>
            <p:nvPr/>
          </p:nvSpPr>
          <p:spPr>
            <a:xfrm>
              <a:off x="0" y="0"/>
              <a:ext cx="2071009" cy="406400"/>
            </a:xfrm>
            <a:custGeom>
              <a:avLst/>
              <a:gdLst/>
              <a:ahLst/>
              <a:cxnLst/>
              <a:rect l="l" t="t" r="r" b="b"/>
              <a:pathLst>
                <a:path w="2071009" h="406400">
                  <a:moveTo>
                    <a:pt x="1867809" y="0"/>
                  </a:moveTo>
                  <a:cubicBezTo>
                    <a:pt x="1980034" y="0"/>
                    <a:pt x="2071009" y="90976"/>
                    <a:pt x="2071009" y="203200"/>
                  </a:cubicBezTo>
                  <a:cubicBezTo>
                    <a:pt x="2071009" y="315424"/>
                    <a:pt x="1980034" y="406400"/>
                    <a:pt x="1867809" y="406400"/>
                  </a:cubicBezTo>
                  <a:lnTo>
                    <a:pt x="203200" y="406400"/>
                  </a:lnTo>
                  <a:cubicBezTo>
                    <a:pt x="90976" y="406400"/>
                    <a:pt x="0" y="315424"/>
                    <a:pt x="0" y="203200"/>
                  </a:cubicBezTo>
                  <a:cubicBezTo>
                    <a:pt x="0" y="90976"/>
                    <a:pt x="90976" y="0"/>
                    <a:pt x="203200" y="0"/>
                  </a:cubicBezTo>
                  <a:close/>
                </a:path>
              </a:pathLst>
            </a:custGeom>
            <a:solidFill>
              <a:srgbClr val="FFFFFF"/>
            </a:solidFill>
            <a:ln w="85725" cap="sq">
              <a:solidFill>
                <a:srgbClr val="48CFAE"/>
              </a:solidFill>
              <a:prstDash val="solid"/>
              <a:miter/>
            </a:ln>
          </p:spPr>
          <p:txBody>
            <a:bodyPr/>
            <a:lstStyle/>
            <a:p>
              <a:endParaRPr lang="en-US"/>
            </a:p>
          </p:txBody>
        </p:sp>
        <p:sp>
          <p:nvSpPr>
            <p:cNvPr id="46" name="TextBox 46"/>
            <p:cNvSpPr txBox="1"/>
            <p:nvPr/>
          </p:nvSpPr>
          <p:spPr>
            <a:xfrm>
              <a:off x="0" y="-57150"/>
              <a:ext cx="2071009" cy="463550"/>
            </a:xfrm>
            <a:prstGeom prst="rect">
              <a:avLst/>
            </a:prstGeom>
          </p:spPr>
          <p:txBody>
            <a:bodyPr lIns="50800" tIns="50800" rIns="50800" bIns="50800" rtlCol="0" anchor="ctr"/>
            <a:lstStyle/>
            <a:p>
              <a:pPr algn="ctr">
                <a:lnSpc>
                  <a:spcPts val="4480"/>
                </a:lnSpc>
              </a:pPr>
              <a:endParaRPr/>
            </a:p>
          </p:txBody>
        </p:sp>
      </p:grpSp>
      <p:sp>
        <p:nvSpPr>
          <p:cNvPr id="47" name="TextBox 47"/>
          <p:cNvSpPr txBox="1"/>
          <p:nvPr/>
        </p:nvSpPr>
        <p:spPr>
          <a:xfrm>
            <a:off x="2294735" y="1490903"/>
            <a:ext cx="3610709" cy="428177"/>
          </a:xfrm>
          <a:prstGeom prst="rect">
            <a:avLst/>
          </a:prstGeom>
        </p:spPr>
        <p:txBody>
          <a:bodyPr lIns="0" tIns="0" rIns="0" bIns="0" rtlCol="0" anchor="t">
            <a:spAutoFit/>
          </a:bodyPr>
          <a:lstStyle/>
          <a:p>
            <a:pPr algn="ctr">
              <a:lnSpc>
                <a:spcPts val="3516"/>
              </a:lnSpc>
              <a:spcBef>
                <a:spcPct val="0"/>
              </a:spcBef>
            </a:pPr>
            <a:r>
              <a:rPr lang="en-US" sz="2511" b="1">
                <a:solidFill>
                  <a:srgbClr val="01003B"/>
                </a:solidFill>
                <a:latin typeface="Be Vietnam Ultra-Bold"/>
                <a:ea typeface="Be Vietnam Ultra-Bold"/>
                <a:cs typeface="Be Vietnam Ultra-Bold"/>
                <a:sym typeface="Be Vietnam Ultra-Bold"/>
              </a:rPr>
              <a:t>Advocacy</a:t>
            </a:r>
          </a:p>
        </p:txBody>
      </p:sp>
      <p:sp>
        <p:nvSpPr>
          <p:cNvPr id="48" name="TextBox 48"/>
          <p:cNvSpPr txBox="1"/>
          <p:nvPr/>
        </p:nvSpPr>
        <p:spPr>
          <a:xfrm>
            <a:off x="12179128" y="1489471"/>
            <a:ext cx="3934522" cy="428177"/>
          </a:xfrm>
          <a:prstGeom prst="rect">
            <a:avLst/>
          </a:prstGeom>
        </p:spPr>
        <p:txBody>
          <a:bodyPr lIns="0" tIns="0" rIns="0" bIns="0" rtlCol="0" anchor="t">
            <a:spAutoFit/>
          </a:bodyPr>
          <a:lstStyle/>
          <a:p>
            <a:pPr algn="ctr">
              <a:lnSpc>
                <a:spcPts val="3516"/>
              </a:lnSpc>
              <a:spcBef>
                <a:spcPct val="0"/>
              </a:spcBef>
            </a:pPr>
            <a:r>
              <a:rPr lang="en-US" sz="2511" b="1">
                <a:solidFill>
                  <a:srgbClr val="01003B"/>
                </a:solidFill>
                <a:latin typeface="Be Vietnam Ultra-Bold"/>
                <a:ea typeface="Be Vietnam Ultra-Bold"/>
                <a:cs typeface="Be Vietnam Ultra-Bold"/>
                <a:sym typeface="Be Vietnam Ultra-Bold"/>
              </a:rPr>
              <a:t>Organize</a:t>
            </a:r>
          </a:p>
        </p:txBody>
      </p:sp>
      <p:sp>
        <p:nvSpPr>
          <p:cNvPr id="49" name="TextBox 49"/>
          <p:cNvSpPr txBox="1"/>
          <p:nvPr/>
        </p:nvSpPr>
        <p:spPr>
          <a:xfrm>
            <a:off x="7344795" y="1491479"/>
            <a:ext cx="3866708" cy="428177"/>
          </a:xfrm>
          <a:prstGeom prst="rect">
            <a:avLst/>
          </a:prstGeom>
        </p:spPr>
        <p:txBody>
          <a:bodyPr lIns="0" tIns="0" rIns="0" bIns="0" rtlCol="0" anchor="t">
            <a:spAutoFit/>
          </a:bodyPr>
          <a:lstStyle/>
          <a:p>
            <a:pPr algn="ctr">
              <a:lnSpc>
                <a:spcPts val="3516"/>
              </a:lnSpc>
              <a:spcBef>
                <a:spcPct val="0"/>
              </a:spcBef>
            </a:pPr>
            <a:r>
              <a:rPr lang="en-US" sz="2511" b="1">
                <a:solidFill>
                  <a:srgbClr val="01003B"/>
                </a:solidFill>
                <a:latin typeface="Be Vietnam Ultra-Bold"/>
                <a:ea typeface="Be Vietnam Ultra-Bold"/>
                <a:cs typeface="Be Vietnam Ultra-Bold"/>
                <a:sym typeface="Be Vietnam Ultra-Bold"/>
              </a:rPr>
              <a:t>Outreach</a:t>
            </a:r>
          </a:p>
        </p:txBody>
      </p:sp>
    </p:spTree>
  </p:cSld>
  <p:clrMapOvr>
    <a:masterClrMapping/>
  </p:clrMapOvr>
  <p:transition spd="slow">
    <p:cover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rot="5400000">
            <a:off x="-7193679" y="3239326"/>
            <a:ext cx="12549356" cy="3895402"/>
            <a:chOff x="0" y="0"/>
            <a:chExt cx="3305180" cy="1025950"/>
          </a:xfrm>
        </p:grpSpPr>
        <p:sp>
          <p:nvSpPr>
            <p:cNvPr id="4" name="Freeform 4"/>
            <p:cNvSpPr/>
            <p:nvPr/>
          </p:nvSpPr>
          <p:spPr>
            <a:xfrm>
              <a:off x="0" y="0"/>
              <a:ext cx="3305180" cy="1025949"/>
            </a:xfrm>
            <a:custGeom>
              <a:avLst/>
              <a:gdLst/>
              <a:ahLst/>
              <a:cxnLst/>
              <a:rect l="l" t="t" r="r" b="b"/>
              <a:pathLst>
                <a:path w="3305180" h="1025949">
                  <a:moveTo>
                    <a:pt x="0" y="0"/>
                  </a:moveTo>
                  <a:lnTo>
                    <a:pt x="3305180" y="0"/>
                  </a:lnTo>
                  <a:lnTo>
                    <a:pt x="3305180" y="1025949"/>
                  </a:lnTo>
                  <a:lnTo>
                    <a:pt x="0" y="1025949"/>
                  </a:lnTo>
                  <a:close/>
                </a:path>
              </a:pathLst>
            </a:custGeom>
            <a:solidFill>
              <a:srgbClr val="C1D82F"/>
            </a:solidFill>
          </p:spPr>
          <p:txBody>
            <a:bodyPr/>
            <a:lstStyle/>
            <a:p>
              <a:endParaRPr lang="en-US"/>
            </a:p>
          </p:txBody>
        </p:sp>
        <p:sp>
          <p:nvSpPr>
            <p:cNvPr id="5" name="TextBox 5"/>
            <p:cNvSpPr txBox="1"/>
            <p:nvPr/>
          </p:nvSpPr>
          <p:spPr>
            <a:xfrm>
              <a:off x="0" y="-47625"/>
              <a:ext cx="3305180" cy="1073575"/>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651330" y="9296911"/>
            <a:ext cx="19615407" cy="3895402"/>
            <a:chOff x="0" y="0"/>
            <a:chExt cx="5166198" cy="1025950"/>
          </a:xfrm>
        </p:grpSpPr>
        <p:sp>
          <p:nvSpPr>
            <p:cNvPr id="7" name="Freeform 7"/>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8" name="TextBox 8"/>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0" y="0"/>
            <a:ext cx="3418286" cy="5095875"/>
            <a:chOff x="0" y="0"/>
            <a:chExt cx="812800" cy="1211697"/>
          </a:xfrm>
        </p:grpSpPr>
        <p:sp>
          <p:nvSpPr>
            <p:cNvPr id="11" name="Freeform 11"/>
            <p:cNvSpPr/>
            <p:nvPr/>
          </p:nvSpPr>
          <p:spPr>
            <a:xfrm>
              <a:off x="0" y="0"/>
              <a:ext cx="812800" cy="1211697"/>
            </a:xfrm>
            <a:custGeom>
              <a:avLst/>
              <a:gdLst/>
              <a:ahLst/>
              <a:cxnLst/>
              <a:rect l="l" t="t" r="r" b="b"/>
              <a:pathLst>
                <a:path w="812800" h="1211697">
                  <a:moveTo>
                    <a:pt x="0" y="0"/>
                  </a:moveTo>
                  <a:lnTo>
                    <a:pt x="812800" y="0"/>
                  </a:lnTo>
                  <a:lnTo>
                    <a:pt x="812800" y="1211697"/>
                  </a:lnTo>
                  <a:lnTo>
                    <a:pt x="0" y="1211697"/>
                  </a:lnTo>
                  <a:close/>
                </a:path>
              </a:pathLst>
            </a:custGeom>
            <a:blipFill>
              <a:blip r:embed="rId4"/>
              <a:stretch>
                <a:fillRect t="-4096" b="-4096"/>
              </a:stretch>
            </a:blipFill>
          </p:spPr>
          <p:txBody>
            <a:bodyPr/>
            <a:lstStyle/>
            <a:p>
              <a:endParaRPr lang="en-US"/>
            </a:p>
          </p:txBody>
        </p:sp>
      </p:grpSp>
      <p:grpSp>
        <p:nvGrpSpPr>
          <p:cNvPr id="12" name="Group 12"/>
          <p:cNvGrpSpPr/>
          <p:nvPr/>
        </p:nvGrpSpPr>
        <p:grpSpPr>
          <a:xfrm>
            <a:off x="0" y="5191125"/>
            <a:ext cx="3418286" cy="5095875"/>
            <a:chOff x="0" y="0"/>
            <a:chExt cx="812800" cy="1211697"/>
          </a:xfrm>
        </p:grpSpPr>
        <p:sp>
          <p:nvSpPr>
            <p:cNvPr id="13" name="Freeform 13"/>
            <p:cNvSpPr/>
            <p:nvPr/>
          </p:nvSpPr>
          <p:spPr>
            <a:xfrm>
              <a:off x="0" y="0"/>
              <a:ext cx="812800" cy="1211697"/>
            </a:xfrm>
            <a:custGeom>
              <a:avLst/>
              <a:gdLst/>
              <a:ahLst/>
              <a:cxnLst/>
              <a:rect l="l" t="t" r="r" b="b"/>
              <a:pathLst>
                <a:path w="812800" h="1211697">
                  <a:moveTo>
                    <a:pt x="0" y="0"/>
                  </a:moveTo>
                  <a:lnTo>
                    <a:pt x="812800" y="0"/>
                  </a:lnTo>
                  <a:lnTo>
                    <a:pt x="812800" y="1211697"/>
                  </a:lnTo>
                  <a:lnTo>
                    <a:pt x="0" y="1211697"/>
                  </a:lnTo>
                  <a:close/>
                </a:path>
              </a:pathLst>
            </a:custGeom>
            <a:blipFill>
              <a:blip r:embed="rId5"/>
              <a:stretch>
                <a:fillRect l="-5903" r="-5903"/>
              </a:stretch>
            </a:blipFill>
          </p:spPr>
          <p:txBody>
            <a:bodyPr/>
            <a:lstStyle/>
            <a:p>
              <a:endParaRPr lang="en-US"/>
            </a:p>
          </p:txBody>
        </p:sp>
      </p:grpSp>
      <p:grpSp>
        <p:nvGrpSpPr>
          <p:cNvPr id="14" name="Group 14"/>
          <p:cNvGrpSpPr/>
          <p:nvPr/>
        </p:nvGrpSpPr>
        <p:grpSpPr>
          <a:xfrm>
            <a:off x="3513536" y="0"/>
            <a:ext cx="3418286" cy="3365500"/>
            <a:chOff x="0" y="0"/>
            <a:chExt cx="825548" cy="812800"/>
          </a:xfrm>
        </p:grpSpPr>
        <p:sp>
          <p:nvSpPr>
            <p:cNvPr id="15" name="Freeform 15"/>
            <p:cNvSpPr/>
            <p:nvPr/>
          </p:nvSpPr>
          <p:spPr>
            <a:xfrm>
              <a:off x="0" y="0"/>
              <a:ext cx="825548" cy="812800"/>
            </a:xfrm>
            <a:custGeom>
              <a:avLst/>
              <a:gdLst/>
              <a:ahLst/>
              <a:cxnLst/>
              <a:rect l="l" t="t" r="r" b="b"/>
              <a:pathLst>
                <a:path w="825548" h="812800">
                  <a:moveTo>
                    <a:pt x="0" y="0"/>
                  </a:moveTo>
                  <a:lnTo>
                    <a:pt x="825548" y="0"/>
                  </a:lnTo>
                  <a:lnTo>
                    <a:pt x="825548" y="812800"/>
                  </a:lnTo>
                  <a:lnTo>
                    <a:pt x="0" y="812800"/>
                  </a:lnTo>
                  <a:close/>
                </a:path>
              </a:pathLst>
            </a:custGeom>
            <a:blipFill>
              <a:blip r:embed="rId6"/>
              <a:stretch>
                <a:fillRect l="-1354" r="-1354"/>
              </a:stretch>
            </a:blipFill>
          </p:spPr>
          <p:txBody>
            <a:bodyPr/>
            <a:lstStyle/>
            <a:p>
              <a:endParaRPr lang="en-US"/>
            </a:p>
          </p:txBody>
        </p:sp>
      </p:grpSp>
      <p:grpSp>
        <p:nvGrpSpPr>
          <p:cNvPr id="16" name="Group 16"/>
          <p:cNvGrpSpPr/>
          <p:nvPr/>
        </p:nvGrpSpPr>
        <p:grpSpPr>
          <a:xfrm>
            <a:off x="3513536" y="3476625"/>
            <a:ext cx="3418286" cy="3365500"/>
            <a:chOff x="0" y="0"/>
            <a:chExt cx="825548" cy="812800"/>
          </a:xfrm>
        </p:grpSpPr>
        <p:sp>
          <p:nvSpPr>
            <p:cNvPr id="17" name="Freeform 17"/>
            <p:cNvSpPr/>
            <p:nvPr/>
          </p:nvSpPr>
          <p:spPr>
            <a:xfrm>
              <a:off x="0" y="0"/>
              <a:ext cx="825548" cy="812800"/>
            </a:xfrm>
            <a:custGeom>
              <a:avLst/>
              <a:gdLst/>
              <a:ahLst/>
              <a:cxnLst/>
              <a:rect l="l" t="t" r="r" b="b"/>
              <a:pathLst>
                <a:path w="825548" h="812800">
                  <a:moveTo>
                    <a:pt x="0" y="0"/>
                  </a:moveTo>
                  <a:lnTo>
                    <a:pt x="825548" y="0"/>
                  </a:lnTo>
                  <a:lnTo>
                    <a:pt x="825548" y="812800"/>
                  </a:lnTo>
                  <a:lnTo>
                    <a:pt x="0" y="812800"/>
                  </a:lnTo>
                  <a:close/>
                </a:path>
              </a:pathLst>
            </a:custGeom>
            <a:blipFill>
              <a:blip r:embed="rId7"/>
              <a:stretch>
                <a:fillRect l="-15637" r="-15637"/>
              </a:stretch>
            </a:blipFill>
          </p:spPr>
          <p:txBody>
            <a:bodyPr/>
            <a:lstStyle/>
            <a:p>
              <a:endParaRPr lang="en-US"/>
            </a:p>
          </p:txBody>
        </p:sp>
      </p:grpSp>
      <p:grpSp>
        <p:nvGrpSpPr>
          <p:cNvPr id="18" name="Group 18"/>
          <p:cNvGrpSpPr/>
          <p:nvPr/>
        </p:nvGrpSpPr>
        <p:grpSpPr>
          <a:xfrm>
            <a:off x="3513536" y="6953250"/>
            <a:ext cx="3418286" cy="3333750"/>
            <a:chOff x="0" y="0"/>
            <a:chExt cx="833411" cy="812800"/>
          </a:xfrm>
        </p:grpSpPr>
        <p:sp>
          <p:nvSpPr>
            <p:cNvPr id="19" name="Freeform 19"/>
            <p:cNvSpPr/>
            <p:nvPr/>
          </p:nvSpPr>
          <p:spPr>
            <a:xfrm>
              <a:off x="0" y="0"/>
              <a:ext cx="833411" cy="812800"/>
            </a:xfrm>
            <a:custGeom>
              <a:avLst/>
              <a:gdLst/>
              <a:ahLst/>
              <a:cxnLst/>
              <a:rect l="l" t="t" r="r" b="b"/>
              <a:pathLst>
                <a:path w="833411" h="812800">
                  <a:moveTo>
                    <a:pt x="0" y="0"/>
                  </a:moveTo>
                  <a:lnTo>
                    <a:pt x="833411" y="0"/>
                  </a:lnTo>
                  <a:lnTo>
                    <a:pt x="833411" y="812800"/>
                  </a:lnTo>
                  <a:lnTo>
                    <a:pt x="0" y="812800"/>
                  </a:lnTo>
                  <a:close/>
                </a:path>
              </a:pathLst>
            </a:custGeom>
            <a:blipFill>
              <a:blip r:embed="rId8"/>
              <a:stretch>
                <a:fillRect l="-23285" r="-23285"/>
              </a:stretch>
            </a:blipFill>
          </p:spPr>
          <p:txBody>
            <a:bodyPr/>
            <a:lstStyle/>
            <a:p>
              <a:endParaRPr lang="en-US"/>
            </a:p>
          </p:txBody>
        </p:sp>
      </p:grpSp>
      <p:sp>
        <p:nvSpPr>
          <p:cNvPr id="20" name="TextBox 20"/>
          <p:cNvSpPr txBox="1"/>
          <p:nvPr/>
        </p:nvSpPr>
        <p:spPr>
          <a:xfrm>
            <a:off x="7108027" y="23812"/>
            <a:ext cx="10151273" cy="561975"/>
          </a:xfrm>
          <a:prstGeom prst="rect">
            <a:avLst/>
          </a:prstGeom>
        </p:spPr>
        <p:txBody>
          <a:bodyPr lIns="0" tIns="0" rIns="0" bIns="0" rtlCol="0" anchor="t">
            <a:spAutoFit/>
          </a:bodyPr>
          <a:lstStyle/>
          <a:p>
            <a:pPr marL="0" lvl="0" indent="0" algn="l">
              <a:lnSpc>
                <a:spcPts val="4439"/>
              </a:lnSpc>
            </a:pPr>
            <a:r>
              <a:rPr lang="en-US" sz="3699" b="1">
                <a:solidFill>
                  <a:srgbClr val="01003B"/>
                </a:solidFill>
                <a:latin typeface="Be Vietnam Ultra-Bold"/>
                <a:ea typeface="Be Vietnam Ultra-Bold"/>
                <a:cs typeface="Be Vietnam Ultra-Bold"/>
                <a:sym typeface="Be Vietnam Ultra-Bold"/>
              </a:rPr>
              <a:t>FY 24-25 ACCOMPLISHMENTS</a:t>
            </a:r>
          </a:p>
        </p:txBody>
      </p:sp>
      <p:sp>
        <p:nvSpPr>
          <p:cNvPr id="21" name="TextBox 21"/>
          <p:cNvSpPr txBox="1"/>
          <p:nvPr/>
        </p:nvSpPr>
        <p:spPr>
          <a:xfrm>
            <a:off x="7598272" y="509587"/>
            <a:ext cx="6769545" cy="8641468"/>
          </a:xfrm>
          <a:prstGeom prst="rect">
            <a:avLst/>
          </a:prstGeom>
        </p:spPr>
        <p:txBody>
          <a:bodyPr lIns="0" tIns="0" rIns="0" bIns="0" rtlCol="0" anchor="t">
            <a:spAutoFit/>
          </a:bodyPr>
          <a:lstStyle/>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Weeks of Welcome Orientation Sessions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Welcome Back Bash</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Student Organization Expo</a:t>
            </a:r>
          </a:p>
          <a:p>
            <a:pPr marL="466284" lvl="1" indent="-233142" algn="l">
              <a:lnSpc>
                <a:spcPts val="3023"/>
              </a:lnSpc>
              <a:buFont typeface="Arial"/>
              <a:buChar char="•"/>
            </a:pPr>
            <a:r>
              <a:rPr lang="en-US" sz="2159" b="1">
                <a:solidFill>
                  <a:srgbClr val="01003B"/>
                </a:solidFill>
                <a:latin typeface="Be Vietnam Ultra-Bold"/>
                <a:ea typeface="Be Vietnam Ultra-Bold"/>
                <a:cs typeface="Be Vietnam Ultra-Bold"/>
                <a:sym typeface="Be Vietnam Ultra-Bold"/>
              </a:rPr>
              <a:t>Commuter Appreciation Week</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SG Domestic Violence Awareness Event</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Halloween Fest</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Lighting at the Letters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SG President’s Luncheon</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Chili Cook-Off </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Committee Meetings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Monthly Meetings with Administration</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Bi-Monthly General Assembly Meetings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SG EC &amp; Senate Retreat &amp; Transition Meeting</a:t>
            </a:r>
          </a:p>
          <a:p>
            <a:pPr marL="466284" lvl="1" indent="-233142" algn="l">
              <a:lnSpc>
                <a:spcPts val="3023"/>
              </a:lnSpc>
              <a:buFont typeface="Arial"/>
              <a:buChar char="•"/>
            </a:pPr>
            <a:r>
              <a:rPr lang="en-US" sz="2159" b="1">
                <a:solidFill>
                  <a:srgbClr val="01003B"/>
                </a:solidFill>
                <a:latin typeface="Be Vietnam Ultra-Bold"/>
                <a:ea typeface="Be Vietnam Ultra-Bold"/>
                <a:cs typeface="Be Vietnam Ultra-Bold"/>
                <a:sym typeface="Be Vietnam Ultra-Bold"/>
              </a:rPr>
              <a:t>ASGA Virtual Training </a:t>
            </a:r>
          </a:p>
          <a:p>
            <a:pPr marL="466284" lvl="1" indent="-233142" algn="l">
              <a:lnSpc>
                <a:spcPts val="3023"/>
              </a:lnSpc>
              <a:buFont typeface="Arial"/>
              <a:buChar char="•"/>
            </a:pPr>
            <a:r>
              <a:rPr lang="en-US" sz="2159" b="1">
                <a:solidFill>
                  <a:srgbClr val="01003B"/>
                </a:solidFill>
                <a:latin typeface="Be Vietnam Ultra-Bold"/>
                <a:ea typeface="Be Vietnam Ultra-Bold"/>
                <a:cs typeface="Be Vietnam Ultra-Bold"/>
                <a:sym typeface="Be Vietnam Ultra-Bold"/>
              </a:rPr>
              <a:t>Common Hour Resolution</a:t>
            </a:r>
          </a:p>
          <a:p>
            <a:pPr marL="466284" lvl="1" indent="-233142" algn="l">
              <a:lnSpc>
                <a:spcPts val="3023"/>
              </a:lnSpc>
              <a:buFont typeface="Arial"/>
              <a:buChar char="•"/>
            </a:pPr>
            <a:r>
              <a:rPr lang="en-US" sz="2159" b="1">
                <a:solidFill>
                  <a:srgbClr val="01003B"/>
                </a:solidFill>
                <a:latin typeface="Be Vietnam Ultra-Bold"/>
                <a:ea typeface="Be Vietnam Ultra-Bold"/>
                <a:cs typeface="Be Vietnam Ultra-Bold"/>
                <a:sym typeface="Be Vietnam Ultra-Bold"/>
              </a:rPr>
              <a:t>Senate Tablings</a:t>
            </a:r>
          </a:p>
          <a:p>
            <a:pPr marL="466284" lvl="1" indent="-233142" algn="l">
              <a:lnSpc>
                <a:spcPts val="3023"/>
              </a:lnSpc>
              <a:buFont typeface="Arial"/>
              <a:buChar char="•"/>
            </a:pPr>
            <a:r>
              <a:rPr lang="en-US" sz="2159" b="1">
                <a:solidFill>
                  <a:srgbClr val="01003B"/>
                </a:solidFill>
                <a:latin typeface="Be Vietnam Ultra-Bold"/>
                <a:ea typeface="Be Vietnam Ultra-Bold"/>
                <a:cs typeface="Be Vietnam Ultra-Bold"/>
                <a:sym typeface="Be Vietnam Ultra-Bold"/>
              </a:rPr>
              <a:t>Senate Survey</a:t>
            </a:r>
          </a:p>
          <a:p>
            <a:pPr algn="l">
              <a:lnSpc>
                <a:spcPts val="3023"/>
              </a:lnSpc>
            </a:pPr>
            <a:endParaRPr lang="en-US" sz="2159" b="1">
              <a:solidFill>
                <a:srgbClr val="01003B"/>
              </a:solidFill>
              <a:latin typeface="Be Vietnam Ultra-Bold"/>
              <a:ea typeface="Be Vietnam Ultra-Bold"/>
              <a:cs typeface="Be Vietnam Ultra-Bold"/>
              <a:sym typeface="Be Vietnam Ultra-Bold"/>
            </a:endParaRPr>
          </a:p>
          <a:p>
            <a:pPr algn="l">
              <a:lnSpc>
                <a:spcPts val="5173"/>
              </a:lnSpc>
            </a:pPr>
            <a:r>
              <a:rPr lang="en-US" sz="3695" b="1">
                <a:solidFill>
                  <a:srgbClr val="01003B"/>
                </a:solidFill>
                <a:latin typeface="Be Vietnam Ultra-Bold"/>
                <a:ea typeface="Be Vietnam Ultra-Bold"/>
                <a:cs typeface="Be Vietnam Ultra-Bold"/>
                <a:sym typeface="Be Vietnam Ultra-Bold"/>
              </a:rPr>
              <a:t>FY 25-26 NEW INITIATIVES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“Ask Your Senator” Office Hours</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Constitution Adoption</a:t>
            </a:r>
          </a:p>
          <a:p>
            <a:pPr marL="466284" lvl="1" indent="-233142" algn="l">
              <a:lnSpc>
                <a:spcPts val="3023"/>
              </a:lnSpc>
              <a:buFont typeface="Arial"/>
              <a:buChar char="•"/>
            </a:pPr>
            <a:r>
              <a:rPr lang="en-US" sz="2159">
                <a:solidFill>
                  <a:srgbClr val="01003B"/>
                </a:solidFill>
                <a:latin typeface="Be Vietnam"/>
                <a:ea typeface="Be Vietnam"/>
                <a:cs typeface="Be Vietnam"/>
                <a:sym typeface="Be Vietnam"/>
              </a:rPr>
              <a:t>Domestic Violence Awareness Ally Workshop</a:t>
            </a:r>
          </a:p>
        </p:txBody>
      </p:sp>
      <p:sp>
        <p:nvSpPr>
          <p:cNvPr id="22" name="Freeform 22"/>
          <p:cNvSpPr/>
          <p:nvPr/>
        </p:nvSpPr>
        <p:spPr>
          <a:xfrm>
            <a:off x="15684756" y="5858455"/>
            <a:ext cx="2578842" cy="3438456"/>
          </a:xfrm>
          <a:custGeom>
            <a:avLst/>
            <a:gdLst/>
            <a:ahLst/>
            <a:cxnLst/>
            <a:rect l="l" t="t" r="r" b="b"/>
            <a:pathLst>
              <a:path w="2578842" h="3438456">
                <a:moveTo>
                  <a:pt x="0" y="0"/>
                </a:moveTo>
                <a:lnTo>
                  <a:pt x="2578841" y="0"/>
                </a:lnTo>
                <a:lnTo>
                  <a:pt x="2578841" y="3438456"/>
                </a:lnTo>
                <a:lnTo>
                  <a:pt x="0" y="3438456"/>
                </a:lnTo>
                <a:lnTo>
                  <a:pt x="0" y="0"/>
                </a:lnTo>
                <a:close/>
              </a:path>
            </a:pathLst>
          </a:custGeom>
          <a:blipFill>
            <a:blip r:embed="rId9"/>
            <a:stretch>
              <a:fillRect/>
            </a:stretch>
          </a:blipFill>
        </p:spPr>
        <p:txBody>
          <a:bodyPr/>
          <a:lstStyle/>
          <a:p>
            <a:endParaRPr lang="en-US"/>
          </a:p>
        </p:txBody>
      </p:sp>
      <p:sp>
        <p:nvSpPr>
          <p:cNvPr id="23" name="Freeform 23"/>
          <p:cNvSpPr/>
          <p:nvPr/>
        </p:nvSpPr>
        <p:spPr>
          <a:xfrm>
            <a:off x="15603126" y="0"/>
            <a:ext cx="2641422" cy="3757651"/>
          </a:xfrm>
          <a:custGeom>
            <a:avLst/>
            <a:gdLst/>
            <a:ahLst/>
            <a:cxnLst/>
            <a:rect l="l" t="t" r="r" b="b"/>
            <a:pathLst>
              <a:path w="2641422" h="3757651">
                <a:moveTo>
                  <a:pt x="0" y="0"/>
                </a:moveTo>
                <a:lnTo>
                  <a:pt x="2641421" y="0"/>
                </a:lnTo>
                <a:lnTo>
                  <a:pt x="2641421" y="3757651"/>
                </a:lnTo>
                <a:lnTo>
                  <a:pt x="0" y="3757651"/>
                </a:lnTo>
                <a:lnTo>
                  <a:pt x="0" y="0"/>
                </a:lnTo>
                <a:close/>
              </a:path>
            </a:pathLst>
          </a:custGeom>
          <a:blipFill>
            <a:blip r:embed="rId10"/>
            <a:stretch>
              <a:fillRect/>
            </a:stretch>
          </a:blipFill>
        </p:spPr>
        <p:txBody>
          <a:bodyPr/>
          <a:lstStyle/>
          <a:p>
            <a:endParaRPr lang="en-US"/>
          </a:p>
        </p:txBody>
      </p:sp>
      <p:sp>
        <p:nvSpPr>
          <p:cNvPr id="24" name="Freeform 24"/>
          <p:cNvSpPr/>
          <p:nvPr/>
        </p:nvSpPr>
        <p:spPr>
          <a:xfrm>
            <a:off x="15603126" y="2899268"/>
            <a:ext cx="2641422" cy="2959187"/>
          </a:xfrm>
          <a:custGeom>
            <a:avLst/>
            <a:gdLst/>
            <a:ahLst/>
            <a:cxnLst/>
            <a:rect l="l" t="t" r="r" b="b"/>
            <a:pathLst>
              <a:path w="2641422" h="2959187">
                <a:moveTo>
                  <a:pt x="0" y="0"/>
                </a:moveTo>
                <a:lnTo>
                  <a:pt x="2641421" y="0"/>
                </a:lnTo>
                <a:lnTo>
                  <a:pt x="2641421" y="2959187"/>
                </a:lnTo>
                <a:lnTo>
                  <a:pt x="0" y="2959187"/>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42889" y="2494266"/>
            <a:ext cx="3101111" cy="3101111"/>
            <a:chOff x="0" y="0"/>
            <a:chExt cx="4134814" cy="4134814"/>
          </a:xfrm>
        </p:grpSpPr>
        <p:grpSp>
          <p:nvGrpSpPr>
            <p:cNvPr id="3" name="Group 3"/>
            <p:cNvGrpSpPr>
              <a:grpSpLocks noChangeAspect="1"/>
            </p:cNvGrpSpPr>
            <p:nvPr/>
          </p:nvGrpSpPr>
          <p:grpSpPr>
            <a:xfrm>
              <a:off x="0" y="0"/>
              <a:ext cx="4134814" cy="4134814"/>
              <a:chOff x="0" y="0"/>
              <a:chExt cx="14400530" cy="14400530"/>
            </a:xfrm>
          </p:grpSpPr>
          <p:sp>
            <p:nvSpPr>
              <p:cNvPr id="4" name="Freeform 4"/>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78AE"/>
              </a:solidFill>
            </p:spPr>
            <p:txBody>
              <a:bodyPr/>
              <a:lstStyle/>
              <a:p>
                <a:endParaRPr lang="en-US"/>
              </a:p>
            </p:txBody>
          </p:sp>
        </p:grpSp>
        <p:grpSp>
          <p:nvGrpSpPr>
            <p:cNvPr id="5" name="Group 5"/>
            <p:cNvGrpSpPr/>
            <p:nvPr/>
          </p:nvGrpSpPr>
          <p:grpSpPr>
            <a:xfrm>
              <a:off x="507469" y="578664"/>
              <a:ext cx="3109576" cy="31095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grpSp>
        <p:nvGrpSpPr>
          <p:cNvPr id="8" name="Group 8"/>
          <p:cNvGrpSpPr/>
          <p:nvPr/>
        </p:nvGrpSpPr>
        <p:grpSpPr>
          <a:xfrm>
            <a:off x="9370918" y="2494266"/>
            <a:ext cx="3101111" cy="3101111"/>
            <a:chOff x="0" y="0"/>
            <a:chExt cx="4134814" cy="4134814"/>
          </a:xfrm>
        </p:grpSpPr>
        <p:grpSp>
          <p:nvGrpSpPr>
            <p:cNvPr id="9" name="Group 9"/>
            <p:cNvGrpSpPr>
              <a:grpSpLocks noChangeAspect="1"/>
            </p:cNvGrpSpPr>
            <p:nvPr/>
          </p:nvGrpSpPr>
          <p:grpSpPr>
            <a:xfrm rot="5400000">
              <a:off x="0" y="0"/>
              <a:ext cx="4134814" cy="4134814"/>
              <a:chOff x="0" y="0"/>
              <a:chExt cx="14400530" cy="14400530"/>
            </a:xfrm>
          </p:grpSpPr>
          <p:sp>
            <p:nvSpPr>
              <p:cNvPr id="10" name="Freeform 10"/>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C1D82F"/>
              </a:solidFill>
            </p:spPr>
            <p:txBody>
              <a:bodyPr/>
              <a:lstStyle/>
              <a:p>
                <a:endParaRPr lang="en-US"/>
              </a:p>
            </p:txBody>
          </p:sp>
        </p:grpSp>
        <p:grpSp>
          <p:nvGrpSpPr>
            <p:cNvPr id="11" name="Group 11"/>
            <p:cNvGrpSpPr/>
            <p:nvPr/>
          </p:nvGrpSpPr>
          <p:grpSpPr>
            <a:xfrm>
              <a:off x="479822" y="572443"/>
              <a:ext cx="3115797" cy="311579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grpSp>
        <p:nvGrpSpPr>
          <p:cNvPr id="14" name="Group 14"/>
          <p:cNvGrpSpPr/>
          <p:nvPr/>
        </p:nvGrpSpPr>
        <p:grpSpPr>
          <a:xfrm>
            <a:off x="9370918" y="5758186"/>
            <a:ext cx="3101111" cy="3101111"/>
            <a:chOff x="0" y="0"/>
            <a:chExt cx="4134814" cy="4134814"/>
          </a:xfrm>
        </p:grpSpPr>
        <p:grpSp>
          <p:nvGrpSpPr>
            <p:cNvPr id="15" name="Group 15"/>
            <p:cNvGrpSpPr>
              <a:grpSpLocks noChangeAspect="1"/>
            </p:cNvGrpSpPr>
            <p:nvPr/>
          </p:nvGrpSpPr>
          <p:grpSpPr>
            <a:xfrm rot="-10800000">
              <a:off x="0" y="0"/>
              <a:ext cx="4134814" cy="4134814"/>
              <a:chOff x="0" y="0"/>
              <a:chExt cx="14400530" cy="14400530"/>
            </a:xfrm>
          </p:grpSpPr>
          <p:sp>
            <p:nvSpPr>
              <p:cNvPr id="16" name="Freeform 16"/>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78AE"/>
              </a:solidFill>
            </p:spPr>
            <p:txBody>
              <a:bodyPr/>
              <a:lstStyle/>
              <a:p>
                <a:endParaRPr lang="en-US"/>
              </a:p>
            </p:txBody>
          </p:sp>
        </p:grpSp>
        <p:grpSp>
          <p:nvGrpSpPr>
            <p:cNvPr id="17" name="Group 17"/>
            <p:cNvGrpSpPr/>
            <p:nvPr/>
          </p:nvGrpSpPr>
          <p:grpSpPr>
            <a:xfrm>
              <a:off x="465225" y="465225"/>
              <a:ext cx="3140001" cy="31400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grpSp>
        <p:nvGrpSpPr>
          <p:cNvPr id="20" name="Group 20"/>
          <p:cNvGrpSpPr/>
          <p:nvPr/>
        </p:nvGrpSpPr>
        <p:grpSpPr>
          <a:xfrm>
            <a:off x="6042889" y="5758186"/>
            <a:ext cx="3128639" cy="3128639"/>
            <a:chOff x="0" y="0"/>
            <a:chExt cx="4171519" cy="4171519"/>
          </a:xfrm>
        </p:grpSpPr>
        <p:grpSp>
          <p:nvGrpSpPr>
            <p:cNvPr id="21" name="Group 21"/>
            <p:cNvGrpSpPr>
              <a:grpSpLocks noChangeAspect="1"/>
            </p:cNvGrpSpPr>
            <p:nvPr/>
          </p:nvGrpSpPr>
          <p:grpSpPr>
            <a:xfrm rot="-5400000">
              <a:off x="0" y="0"/>
              <a:ext cx="4171519" cy="4171519"/>
              <a:chOff x="0" y="0"/>
              <a:chExt cx="14400530" cy="14400530"/>
            </a:xfrm>
          </p:grpSpPr>
          <p:sp>
            <p:nvSpPr>
              <p:cNvPr id="22" name="Freeform 22"/>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C1D82F"/>
              </a:solidFill>
            </p:spPr>
            <p:txBody>
              <a:bodyPr/>
              <a:lstStyle/>
              <a:p>
                <a:endParaRPr lang="en-US"/>
              </a:p>
            </p:txBody>
          </p:sp>
        </p:grpSp>
        <p:grpSp>
          <p:nvGrpSpPr>
            <p:cNvPr id="23" name="Group 23"/>
            <p:cNvGrpSpPr/>
            <p:nvPr/>
          </p:nvGrpSpPr>
          <p:grpSpPr>
            <a:xfrm>
              <a:off x="507469" y="550524"/>
              <a:ext cx="3113527" cy="311352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sp>
        <p:nvSpPr>
          <p:cNvPr id="26" name="Freeform 26"/>
          <p:cNvSpPr/>
          <p:nvPr/>
        </p:nvSpPr>
        <p:spPr>
          <a:xfrm>
            <a:off x="6998615" y="3281667"/>
            <a:ext cx="1181934" cy="1752193"/>
          </a:xfrm>
          <a:custGeom>
            <a:avLst/>
            <a:gdLst/>
            <a:ahLst/>
            <a:cxnLst/>
            <a:rect l="l" t="t" r="r" b="b"/>
            <a:pathLst>
              <a:path w="1181934" h="1752193">
                <a:moveTo>
                  <a:pt x="0" y="0"/>
                </a:moveTo>
                <a:lnTo>
                  <a:pt x="1181934" y="0"/>
                </a:lnTo>
                <a:lnTo>
                  <a:pt x="1181934" y="1752193"/>
                </a:lnTo>
                <a:lnTo>
                  <a:pt x="0" y="17521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10280538" y="6585147"/>
            <a:ext cx="1299837" cy="1447187"/>
          </a:xfrm>
          <a:custGeom>
            <a:avLst/>
            <a:gdLst/>
            <a:ahLst/>
            <a:cxnLst/>
            <a:rect l="l" t="t" r="r" b="b"/>
            <a:pathLst>
              <a:path w="1299837" h="1447187">
                <a:moveTo>
                  <a:pt x="0" y="0"/>
                </a:moveTo>
                <a:lnTo>
                  <a:pt x="1299837" y="0"/>
                </a:lnTo>
                <a:lnTo>
                  <a:pt x="1299837" y="1447187"/>
                </a:lnTo>
                <a:lnTo>
                  <a:pt x="0" y="1447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10331736" y="3426809"/>
            <a:ext cx="1207892" cy="1381166"/>
          </a:xfrm>
          <a:custGeom>
            <a:avLst/>
            <a:gdLst/>
            <a:ahLst/>
            <a:cxnLst/>
            <a:rect l="l" t="t" r="r" b="b"/>
            <a:pathLst>
              <a:path w="1207892" h="1381166">
                <a:moveTo>
                  <a:pt x="0" y="0"/>
                </a:moveTo>
                <a:lnTo>
                  <a:pt x="1207893" y="0"/>
                </a:lnTo>
                <a:lnTo>
                  <a:pt x="1207893" y="1381165"/>
                </a:lnTo>
                <a:lnTo>
                  <a:pt x="0" y="13811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9" name="Group 29"/>
          <p:cNvGrpSpPr/>
          <p:nvPr/>
        </p:nvGrpSpPr>
        <p:grpSpPr>
          <a:xfrm>
            <a:off x="-651330" y="9296911"/>
            <a:ext cx="19615407" cy="3895402"/>
            <a:chOff x="0" y="0"/>
            <a:chExt cx="5166198" cy="1025950"/>
          </a:xfrm>
        </p:grpSpPr>
        <p:sp>
          <p:nvSpPr>
            <p:cNvPr id="30" name="Freeform 30"/>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31" name="TextBox 31"/>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32" name="Freeform 32"/>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8"/>
            <a:stretch>
              <a:fillRect/>
            </a:stretch>
          </a:blipFill>
        </p:spPr>
        <p:txBody>
          <a:bodyPr/>
          <a:lstStyle/>
          <a:p>
            <a:endParaRPr lang="en-US"/>
          </a:p>
        </p:txBody>
      </p:sp>
      <p:sp>
        <p:nvSpPr>
          <p:cNvPr id="33" name="Freeform 33"/>
          <p:cNvSpPr/>
          <p:nvPr/>
        </p:nvSpPr>
        <p:spPr>
          <a:xfrm>
            <a:off x="7234919" y="6689179"/>
            <a:ext cx="709325" cy="1266653"/>
          </a:xfrm>
          <a:custGeom>
            <a:avLst/>
            <a:gdLst/>
            <a:ahLst/>
            <a:cxnLst/>
            <a:rect l="l" t="t" r="r" b="b"/>
            <a:pathLst>
              <a:path w="709325" h="1266653">
                <a:moveTo>
                  <a:pt x="0" y="0"/>
                </a:moveTo>
                <a:lnTo>
                  <a:pt x="709326" y="0"/>
                </a:lnTo>
                <a:lnTo>
                  <a:pt x="709326" y="1266653"/>
                </a:lnTo>
                <a:lnTo>
                  <a:pt x="0" y="12666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TextBox 34"/>
          <p:cNvSpPr txBox="1"/>
          <p:nvPr/>
        </p:nvSpPr>
        <p:spPr>
          <a:xfrm>
            <a:off x="305211" y="580196"/>
            <a:ext cx="17732636" cy="1134852"/>
          </a:xfrm>
          <a:prstGeom prst="rect">
            <a:avLst/>
          </a:prstGeom>
        </p:spPr>
        <p:txBody>
          <a:bodyPr lIns="0" tIns="0" rIns="0" bIns="0" rtlCol="0" anchor="t">
            <a:spAutoFit/>
          </a:bodyPr>
          <a:lstStyle/>
          <a:p>
            <a:pPr algn="ctr">
              <a:lnSpc>
                <a:spcPts val="8699"/>
              </a:lnSpc>
            </a:pPr>
            <a:r>
              <a:rPr lang="en-US" sz="8446" b="1" spc="270">
                <a:solidFill>
                  <a:srgbClr val="01003B"/>
                </a:solidFill>
                <a:latin typeface="Be Vietnam Ultra-Bold"/>
                <a:ea typeface="Be Vietnam Ultra-Bold"/>
                <a:cs typeface="Be Vietnam Ultra-Bold"/>
                <a:sym typeface="Be Vietnam Ultra-Bold"/>
              </a:rPr>
              <a:t> CHALLENGES &amp; OPPORTUNITIES </a:t>
            </a:r>
          </a:p>
        </p:txBody>
      </p:sp>
      <p:sp>
        <p:nvSpPr>
          <p:cNvPr id="35" name="TextBox 35"/>
          <p:cNvSpPr txBox="1"/>
          <p:nvPr/>
        </p:nvSpPr>
        <p:spPr>
          <a:xfrm>
            <a:off x="652100" y="4284099"/>
            <a:ext cx="4200164" cy="523875"/>
          </a:xfrm>
          <a:prstGeom prst="rect">
            <a:avLst/>
          </a:prstGeom>
        </p:spPr>
        <p:txBody>
          <a:bodyPr lIns="0" tIns="0" rIns="0" bIns="0" rtlCol="0" anchor="t">
            <a:spAutoFit/>
          </a:bodyPr>
          <a:lstStyle/>
          <a:p>
            <a:pPr marL="647700" lvl="1" indent="-323850" algn="l">
              <a:lnSpc>
                <a:spcPts val="4200"/>
              </a:lnSpc>
              <a:spcBef>
                <a:spcPct val="0"/>
              </a:spcBef>
              <a:buAutoNum type="arabicPeriod"/>
            </a:pPr>
            <a:r>
              <a:rPr lang="en-US" sz="3000" b="1" spc="-69">
                <a:solidFill>
                  <a:srgbClr val="01003B"/>
                </a:solidFill>
                <a:latin typeface="Be Vietnam Ultra-Bold"/>
                <a:ea typeface="Be Vietnam Ultra-Bold"/>
                <a:cs typeface="Be Vietnam Ultra-Bold"/>
                <a:sym typeface="Be Vietnam Ultra-Bold"/>
              </a:rPr>
              <a:t>SG Model Transition</a:t>
            </a:r>
          </a:p>
        </p:txBody>
      </p:sp>
      <p:sp>
        <p:nvSpPr>
          <p:cNvPr id="36" name="TextBox 36"/>
          <p:cNvSpPr txBox="1"/>
          <p:nvPr/>
        </p:nvSpPr>
        <p:spPr>
          <a:xfrm>
            <a:off x="12987529" y="4284099"/>
            <a:ext cx="3737965" cy="523875"/>
          </a:xfrm>
          <a:prstGeom prst="rect">
            <a:avLst/>
          </a:prstGeom>
        </p:spPr>
        <p:txBody>
          <a:bodyPr lIns="0" tIns="0" rIns="0" bIns="0" rtlCol="0" anchor="t">
            <a:spAutoFit/>
          </a:bodyPr>
          <a:lstStyle/>
          <a:p>
            <a:pPr marL="647700" lvl="1" indent="-323850" algn="l">
              <a:lnSpc>
                <a:spcPts val="4200"/>
              </a:lnSpc>
              <a:spcBef>
                <a:spcPct val="0"/>
              </a:spcBef>
              <a:buAutoNum type="arabicPeriod"/>
            </a:pPr>
            <a:r>
              <a:rPr lang="en-US" sz="3000" b="1" spc="-69">
                <a:solidFill>
                  <a:srgbClr val="01003B"/>
                </a:solidFill>
                <a:latin typeface="Be Vietnam Ultra-Bold"/>
                <a:ea typeface="Be Vietnam Ultra-Bold"/>
                <a:cs typeface="Be Vietnam Ultra-Bold"/>
                <a:sym typeface="Be Vietnam Ultra-Bold"/>
              </a:rPr>
              <a:t> Common Hour </a:t>
            </a:r>
          </a:p>
        </p:txBody>
      </p:sp>
      <p:sp>
        <p:nvSpPr>
          <p:cNvPr id="37" name="TextBox 37"/>
          <p:cNvSpPr txBox="1"/>
          <p:nvPr/>
        </p:nvSpPr>
        <p:spPr>
          <a:xfrm>
            <a:off x="13153694" y="5710561"/>
            <a:ext cx="4884153" cy="455295"/>
          </a:xfrm>
          <a:prstGeom prst="rect">
            <a:avLst/>
          </a:prstGeom>
        </p:spPr>
        <p:txBody>
          <a:bodyPr lIns="0" tIns="0" rIns="0" bIns="0" rtlCol="0" anchor="t">
            <a:spAutoFit/>
          </a:bodyPr>
          <a:lstStyle/>
          <a:p>
            <a:pPr algn="l">
              <a:lnSpc>
                <a:spcPts val="3780"/>
              </a:lnSpc>
              <a:spcBef>
                <a:spcPct val="0"/>
              </a:spcBef>
            </a:pPr>
            <a:r>
              <a:rPr lang="en-US" sz="2700" spc="-62">
                <a:solidFill>
                  <a:srgbClr val="01003B"/>
                </a:solidFill>
                <a:latin typeface="Be Vietnam"/>
                <a:ea typeface="Be Vietnam"/>
                <a:cs typeface="Be Vietnam"/>
                <a:sym typeface="Be Vietnam"/>
              </a:rPr>
              <a:t>2.</a:t>
            </a:r>
            <a:r>
              <a:rPr lang="en-US" sz="2700" b="1" spc="-62">
                <a:solidFill>
                  <a:srgbClr val="01003B"/>
                </a:solidFill>
                <a:latin typeface="Be Vietnam Ultra-Bold"/>
                <a:ea typeface="Be Vietnam Ultra-Bold"/>
                <a:cs typeface="Be Vietnam Ultra-Bold"/>
                <a:sym typeface="Be Vietnam Ultra-Bold"/>
              </a:rPr>
              <a:t> Senate Outreach Tabling</a:t>
            </a:r>
          </a:p>
        </p:txBody>
      </p:sp>
      <p:sp>
        <p:nvSpPr>
          <p:cNvPr id="38" name="TextBox 38"/>
          <p:cNvSpPr txBox="1"/>
          <p:nvPr/>
        </p:nvSpPr>
        <p:spPr>
          <a:xfrm>
            <a:off x="652100" y="7057281"/>
            <a:ext cx="4884153" cy="455295"/>
          </a:xfrm>
          <a:prstGeom prst="rect">
            <a:avLst/>
          </a:prstGeom>
        </p:spPr>
        <p:txBody>
          <a:bodyPr lIns="0" tIns="0" rIns="0" bIns="0" rtlCol="0" anchor="t">
            <a:spAutoFit/>
          </a:bodyPr>
          <a:lstStyle/>
          <a:p>
            <a:pPr algn="l">
              <a:lnSpc>
                <a:spcPts val="3780"/>
              </a:lnSpc>
              <a:spcBef>
                <a:spcPct val="0"/>
              </a:spcBef>
            </a:pPr>
            <a:r>
              <a:rPr lang="en-US" sz="2700" spc="-62">
                <a:solidFill>
                  <a:srgbClr val="01003B"/>
                </a:solidFill>
                <a:latin typeface="Be Vietnam"/>
                <a:ea typeface="Be Vietnam"/>
                <a:cs typeface="Be Vietnam"/>
                <a:sym typeface="Be Vietnam"/>
              </a:rPr>
              <a:t>3.</a:t>
            </a:r>
            <a:r>
              <a:rPr lang="en-US" sz="2700" b="1" spc="-62">
                <a:solidFill>
                  <a:srgbClr val="01003B"/>
                </a:solidFill>
                <a:latin typeface="Be Vietnam Ultra-Bold"/>
                <a:ea typeface="Be Vietnam Ultra-Bold"/>
                <a:cs typeface="Be Vietnam Ultra-Bold"/>
                <a:sym typeface="Be Vietnam Ultra-Bold"/>
              </a:rPr>
              <a:t> Committee Recruitment</a:t>
            </a:r>
          </a:p>
        </p:txBody>
      </p:sp>
      <p:sp>
        <p:nvSpPr>
          <p:cNvPr id="39" name="TextBox 39"/>
          <p:cNvSpPr txBox="1"/>
          <p:nvPr/>
        </p:nvSpPr>
        <p:spPr>
          <a:xfrm>
            <a:off x="652100" y="5691511"/>
            <a:ext cx="5497376" cy="523875"/>
          </a:xfrm>
          <a:prstGeom prst="rect">
            <a:avLst/>
          </a:prstGeom>
        </p:spPr>
        <p:txBody>
          <a:bodyPr lIns="0" tIns="0" rIns="0" bIns="0" rtlCol="0" anchor="t">
            <a:spAutoFit/>
          </a:bodyPr>
          <a:lstStyle/>
          <a:p>
            <a:pPr algn="l">
              <a:lnSpc>
                <a:spcPts val="4200"/>
              </a:lnSpc>
              <a:spcBef>
                <a:spcPct val="0"/>
              </a:spcBef>
            </a:pPr>
            <a:r>
              <a:rPr lang="en-US" sz="3000" spc="-69">
                <a:solidFill>
                  <a:srgbClr val="01003B"/>
                </a:solidFill>
                <a:latin typeface="Be Vietnam"/>
                <a:ea typeface="Be Vietnam"/>
                <a:cs typeface="Be Vietnam"/>
                <a:sym typeface="Be Vietnam"/>
              </a:rPr>
              <a:t>2.</a:t>
            </a:r>
            <a:r>
              <a:rPr lang="en-US" sz="3000" b="1" spc="-69">
                <a:solidFill>
                  <a:srgbClr val="01003B"/>
                </a:solidFill>
                <a:latin typeface="Be Vietnam Ultra-Bold"/>
                <a:ea typeface="Be Vietnam Ultra-Bold"/>
                <a:cs typeface="Be Vietnam Ultra-Bold"/>
                <a:sym typeface="Be Vietnam Ultra-Bold"/>
              </a:rPr>
              <a:t> Incentives for Senate</a:t>
            </a:r>
          </a:p>
        </p:txBody>
      </p:sp>
      <p:sp>
        <p:nvSpPr>
          <p:cNvPr id="40" name="TextBox 40"/>
          <p:cNvSpPr txBox="1"/>
          <p:nvPr/>
        </p:nvSpPr>
        <p:spPr>
          <a:xfrm>
            <a:off x="13202730" y="7038231"/>
            <a:ext cx="5497376" cy="523875"/>
          </a:xfrm>
          <a:prstGeom prst="rect">
            <a:avLst/>
          </a:prstGeom>
        </p:spPr>
        <p:txBody>
          <a:bodyPr lIns="0" tIns="0" rIns="0" bIns="0" rtlCol="0" anchor="t">
            <a:spAutoFit/>
          </a:bodyPr>
          <a:lstStyle/>
          <a:p>
            <a:pPr algn="l">
              <a:lnSpc>
                <a:spcPts val="4200"/>
              </a:lnSpc>
              <a:spcBef>
                <a:spcPct val="0"/>
              </a:spcBef>
            </a:pPr>
            <a:r>
              <a:rPr lang="en-US" sz="3000" spc="-69">
                <a:solidFill>
                  <a:srgbClr val="01003B"/>
                </a:solidFill>
                <a:latin typeface="Be Vietnam"/>
                <a:ea typeface="Be Vietnam"/>
                <a:cs typeface="Be Vietnam"/>
                <a:sym typeface="Be Vietnam"/>
              </a:rPr>
              <a:t>3</a:t>
            </a:r>
            <a:r>
              <a:rPr lang="en-US" sz="3000" b="1" spc="-69">
                <a:solidFill>
                  <a:srgbClr val="01003B"/>
                </a:solidFill>
                <a:latin typeface="Be Vietnam Ultra-Bold"/>
                <a:ea typeface="Be Vietnam Ultra-Bold"/>
                <a:cs typeface="Be Vietnam Ultra-Bold"/>
                <a:sym typeface="Be Vietnam Ultra-Bold"/>
              </a:rPr>
              <a:t>. New Constitution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3716000" cy="24384000"/>
          </a:xfrm>
        </p:grpSpPr>
        <p:sp>
          <p:nvSpPr>
            <p:cNvPr id="3" name="Freeform 3"/>
            <p:cNvSpPr/>
            <p:nvPr/>
          </p:nvSpPr>
          <p:spPr>
            <a:xfrm>
              <a:off x="0" y="0"/>
              <a:ext cx="13716000" cy="24384000"/>
            </a:xfrm>
            <a:custGeom>
              <a:avLst/>
              <a:gdLst/>
              <a:ahLst/>
              <a:cxnLst/>
              <a:rect l="l" t="t" r="r" b="b"/>
              <a:pathLst>
                <a:path w="13716000" h="24384000">
                  <a:moveTo>
                    <a:pt x="0" y="24384000"/>
                  </a:moveTo>
                  <a:lnTo>
                    <a:pt x="0" y="0"/>
                  </a:lnTo>
                  <a:lnTo>
                    <a:pt x="13716000" y="0"/>
                  </a:lnTo>
                  <a:lnTo>
                    <a:pt x="13716000" y="24384000"/>
                  </a:lnTo>
                  <a:lnTo>
                    <a:pt x="0" y="24384000"/>
                  </a:lnTo>
                  <a:close/>
                </a:path>
              </a:pathLst>
            </a:custGeom>
            <a:blipFill>
              <a:blip r:embed="rId2"/>
              <a:stretch>
                <a:fillRect l="-9259" r="-9259"/>
              </a:stretch>
            </a:blipFill>
          </p:spPr>
          <p:txBody>
            <a:bodyPr/>
            <a:lstStyle/>
            <a:p>
              <a:endParaRPr lang="en-US"/>
            </a:p>
          </p:txBody>
        </p:sp>
      </p:grpSp>
      <p:sp>
        <p:nvSpPr>
          <p:cNvPr id="4" name="TextBox 4"/>
          <p:cNvSpPr txBox="1"/>
          <p:nvPr/>
        </p:nvSpPr>
        <p:spPr>
          <a:xfrm>
            <a:off x="2182169" y="1009650"/>
            <a:ext cx="13645181" cy="1066800"/>
          </a:xfrm>
          <a:prstGeom prst="rect">
            <a:avLst/>
          </a:prstGeom>
        </p:spPr>
        <p:txBody>
          <a:bodyPr lIns="0" tIns="0" rIns="0" bIns="0" rtlCol="0" anchor="t">
            <a:spAutoFit/>
          </a:bodyPr>
          <a:lstStyle/>
          <a:p>
            <a:pPr algn="ctr">
              <a:lnSpc>
                <a:spcPts val="8400"/>
              </a:lnSpc>
            </a:pPr>
            <a:r>
              <a:rPr lang="en-US" sz="7000" b="1">
                <a:solidFill>
                  <a:srgbClr val="01003B"/>
                </a:solidFill>
                <a:latin typeface="Be Vietnam Ultra-Bold"/>
                <a:ea typeface="Be Vietnam Ultra-Bold"/>
                <a:cs typeface="Be Vietnam Ultra-Bold"/>
                <a:sym typeface="Be Vietnam Ultra-Bold"/>
              </a:rPr>
              <a:t> FY24-25 SWEPT FUNDS</a:t>
            </a:r>
          </a:p>
        </p:txBody>
      </p:sp>
      <p:sp>
        <p:nvSpPr>
          <p:cNvPr id="5" name="Freeform 5"/>
          <p:cNvSpPr/>
          <p:nvPr/>
        </p:nvSpPr>
        <p:spPr>
          <a:xfrm>
            <a:off x="-1964784" y="5195999"/>
            <a:ext cx="21640247" cy="5915113"/>
          </a:xfrm>
          <a:custGeom>
            <a:avLst/>
            <a:gdLst/>
            <a:ahLst/>
            <a:cxnLst/>
            <a:rect l="l" t="t" r="r" b="b"/>
            <a:pathLst>
              <a:path w="21640247" h="5915113">
                <a:moveTo>
                  <a:pt x="0" y="0"/>
                </a:moveTo>
                <a:lnTo>
                  <a:pt x="21640247" y="0"/>
                </a:lnTo>
                <a:lnTo>
                  <a:pt x="21640247" y="5915113"/>
                </a:lnTo>
                <a:lnTo>
                  <a:pt x="0" y="5915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6" name="Table 6"/>
          <p:cNvGraphicFramePr>
            <a:graphicFrameLocks noGrp="1"/>
          </p:cNvGraphicFramePr>
          <p:nvPr/>
        </p:nvGraphicFramePr>
        <p:xfrm>
          <a:off x="212411" y="4000500"/>
          <a:ext cx="18275299" cy="4972049"/>
        </p:xfrm>
        <a:graphic>
          <a:graphicData uri="http://schemas.openxmlformats.org/drawingml/2006/table">
            <a:tbl>
              <a:tblPr/>
              <a:tblGrid>
                <a:gridCol w="3887679">
                  <a:extLst>
                    <a:ext uri="{9D8B030D-6E8A-4147-A177-3AD203B41FA5}">
                      <a16:colId xmlns:a16="http://schemas.microsoft.com/office/drawing/2014/main" val="20000"/>
                    </a:ext>
                  </a:extLst>
                </a:gridCol>
                <a:gridCol w="2211368">
                  <a:extLst>
                    <a:ext uri="{9D8B030D-6E8A-4147-A177-3AD203B41FA5}">
                      <a16:colId xmlns:a16="http://schemas.microsoft.com/office/drawing/2014/main" val="20001"/>
                    </a:ext>
                  </a:extLst>
                </a:gridCol>
                <a:gridCol w="12176252">
                  <a:extLst>
                    <a:ext uri="{9D8B030D-6E8A-4147-A177-3AD203B41FA5}">
                      <a16:colId xmlns:a16="http://schemas.microsoft.com/office/drawing/2014/main" val="20002"/>
                    </a:ext>
                  </a:extLst>
                </a:gridCol>
              </a:tblGrid>
              <a:tr h="1135651">
                <a:tc>
                  <a:txBody>
                    <a:bodyPr/>
                    <a:lstStyle/>
                    <a:p>
                      <a:pPr algn="ctr">
                        <a:lnSpc>
                          <a:spcPts val="4759"/>
                        </a:lnSpc>
                        <a:defRPr/>
                      </a:pPr>
                      <a:r>
                        <a:rPr lang="en-US" sz="3399" b="1">
                          <a:solidFill>
                            <a:srgbClr val="F8F8F8"/>
                          </a:solidFill>
                          <a:latin typeface="Be Vietnam Ultra-Bold"/>
                          <a:ea typeface="Be Vietnam Ultra-Bold"/>
                          <a:cs typeface="Be Vietnam Ultra-Bold"/>
                          <a:sym typeface="Be Vietnam Ultra-Bold"/>
                        </a:rPr>
                        <a:t>FUNDING</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0078AE"/>
                    </a:solidFill>
                  </a:tcPr>
                </a:tc>
                <a:tc>
                  <a:txBody>
                    <a:bodyPr/>
                    <a:lstStyle/>
                    <a:p>
                      <a:pPr algn="ctr">
                        <a:lnSpc>
                          <a:spcPts val="4898"/>
                        </a:lnSpc>
                        <a:defRPr/>
                      </a:pPr>
                      <a:r>
                        <a:rPr lang="en-US" sz="3499" b="1">
                          <a:solidFill>
                            <a:srgbClr val="01003B"/>
                          </a:solidFill>
                          <a:latin typeface="Be Vietnam Ultra-Bold"/>
                          <a:ea typeface="Be Vietnam Ultra-Bold"/>
                          <a:cs typeface="Be Vietnam Ultra-Bold"/>
                          <a:sym typeface="Be Vietnam Ultra-Bold"/>
                        </a:rPr>
                        <a:t>ACTUAL</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tc>
                  <a:txBody>
                    <a:bodyPr/>
                    <a:lstStyle/>
                    <a:p>
                      <a:pPr algn="ctr">
                        <a:lnSpc>
                          <a:spcPts val="4898"/>
                        </a:lnSpc>
                        <a:defRPr/>
                      </a:pPr>
                      <a:r>
                        <a:rPr lang="en-US" sz="3499" b="1">
                          <a:solidFill>
                            <a:srgbClr val="01003B"/>
                          </a:solidFill>
                          <a:latin typeface="Be Vietnam Ultra-Bold"/>
                          <a:ea typeface="Be Vietnam Ultra-Bold"/>
                          <a:cs typeface="Be Vietnam Ultra-Bold"/>
                          <a:sym typeface="Be Vietnam Ultra-Bold"/>
                        </a:rPr>
                        <a:t>DESCRIPTION </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C1D82F"/>
                    </a:solidFill>
                  </a:tcPr>
                </a:tc>
                <a:extLst>
                  <a:ext uri="{0D108BD9-81ED-4DB2-BD59-A6C34878D82A}">
                    <a16:rowId xmlns:a16="http://schemas.microsoft.com/office/drawing/2014/main" val="10000"/>
                  </a:ext>
                </a:extLst>
              </a:tr>
              <a:tr h="1126107">
                <a:tc>
                  <a:txBody>
                    <a:bodyPr/>
                    <a:lstStyle/>
                    <a:p>
                      <a:pPr algn="ctr">
                        <a:lnSpc>
                          <a:spcPts val="2659"/>
                        </a:lnSpc>
                        <a:defRPr/>
                      </a:pPr>
                      <a:r>
                        <a:rPr lang="en-US" sz="1899">
                          <a:solidFill>
                            <a:srgbClr val="01003B"/>
                          </a:solidFill>
                          <a:latin typeface="Be Vietnam"/>
                          <a:ea typeface="Be Vietnam"/>
                          <a:cs typeface="Be Vietnam"/>
                          <a:sym typeface="Be Vietnam"/>
                        </a:rPr>
                        <a:t>Salary/Wages</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$5,846</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Funding was unspent in salary/wages. Delays in hirings and EC vacancies contributed to unspent funds. </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26107">
                <a:tc>
                  <a:txBody>
                    <a:bodyPr/>
                    <a:lstStyle/>
                    <a:p>
                      <a:pPr algn="ctr">
                        <a:lnSpc>
                          <a:spcPts val="2659"/>
                        </a:lnSpc>
                        <a:defRPr/>
                      </a:pPr>
                      <a:r>
                        <a:rPr lang="en-US" sz="1899">
                          <a:solidFill>
                            <a:srgbClr val="01003B"/>
                          </a:solidFill>
                          <a:latin typeface="Be Vietnam"/>
                          <a:ea typeface="Be Vietnam"/>
                          <a:cs typeface="Be Vietnam"/>
                          <a:sym typeface="Be Vietnam"/>
                        </a:rPr>
                        <a:t>M/O Travel/Professional Development </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$9,774</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Funding was unspent on travel/professional development trip to the NACA Student Government Institute. SG was waitlisted upon NACA registration, and did not attend due to limited room and board. </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92092">
                <a:tc>
                  <a:txBody>
                    <a:bodyPr/>
                    <a:lstStyle/>
                    <a:p>
                      <a:pPr algn="ctr">
                        <a:lnSpc>
                          <a:spcPts val="2659"/>
                        </a:lnSpc>
                        <a:defRPr/>
                      </a:pPr>
                      <a:r>
                        <a:rPr lang="en-US" sz="1899">
                          <a:solidFill>
                            <a:srgbClr val="01003B"/>
                          </a:solidFill>
                          <a:latin typeface="Be Vietnam"/>
                          <a:ea typeface="Be Vietnam"/>
                          <a:cs typeface="Be Vietnam"/>
                          <a:sym typeface="Be Vietnam"/>
                        </a:rPr>
                        <a:t>Returned/Rollover</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($10,307)</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a:solidFill>
                            <a:srgbClr val="01003B"/>
                          </a:solidFill>
                          <a:latin typeface="Be Vietnam"/>
                          <a:ea typeface="Be Vietnam"/>
                          <a:cs typeface="Be Vietnam"/>
                          <a:sym typeface="Be Vietnam"/>
                        </a:rPr>
                        <a:t>Rollover approved for Travel/Professional Developmemt</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92092">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Total Swept</a:t>
                      </a:r>
                      <a:endParaRPr lang="en-US" sz="1100"/>
                    </a:p>
                  </a:txBody>
                  <a:tcPr marL="190500" marR="190500" marT="190500" marB="190500" anchor="ctr">
                    <a:lnL w="9525"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r>
                        <a:rPr lang="en-US" sz="1899" b="1">
                          <a:solidFill>
                            <a:srgbClr val="01003B"/>
                          </a:solidFill>
                          <a:latin typeface="Be Vietnam Ultra-Bold"/>
                          <a:ea typeface="Be Vietnam Ultra-Bold"/>
                          <a:cs typeface="Be Vietnam Ultra-Bold"/>
                          <a:sym typeface="Be Vietnam Ultra-Bold"/>
                        </a:rPr>
                        <a:t>$5,313</a:t>
                      </a: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tc>
                  <a:txBody>
                    <a:bodyPr/>
                    <a:lstStyle/>
                    <a:p>
                      <a:pPr algn="ctr">
                        <a:lnSpc>
                          <a:spcPts val="2659"/>
                        </a:lnSpc>
                        <a:defRPr/>
                      </a:pPr>
                      <a:endParaRPr lang="en-US" sz="1100"/>
                    </a:p>
                  </a:txBody>
                  <a:tcPr marL="190500" marR="190500" marT="190500" marB="190500" anchor="ctr">
                    <a:lnL w="0" cap="flat" cmpd="sng" algn="ctr">
                      <a:solidFill>
                        <a:srgbClr val="01003B"/>
                      </a:solidFill>
                      <a:prstDash val="solid"/>
                      <a:round/>
                      <a:headEnd type="none" w="med" len="med"/>
                      <a:tailEnd type="none" w="med" len="med"/>
                    </a:lnL>
                    <a:lnR w="0" cap="flat" cmpd="sng" algn="ctr">
                      <a:solidFill>
                        <a:srgbClr val="01003B"/>
                      </a:solidFill>
                      <a:prstDash val="solid"/>
                      <a:round/>
                      <a:headEnd type="none" w="med" len="med"/>
                      <a:tailEnd type="none" w="med" len="med"/>
                    </a:lnR>
                    <a:lnT w="9525" cap="flat" cmpd="sng" algn="ctr">
                      <a:solidFill>
                        <a:srgbClr val="01003B"/>
                      </a:solidFill>
                      <a:prstDash val="solid"/>
                      <a:round/>
                      <a:headEnd type="none" w="med" len="med"/>
                      <a:tailEnd type="none" w="med" len="med"/>
                    </a:lnT>
                    <a:lnB w="9525" cap="flat" cmpd="sng" algn="ctr">
                      <a:solidFill>
                        <a:srgbClr val="01003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7" name="Freeform 7"/>
          <p:cNvSpPr/>
          <p:nvPr/>
        </p:nvSpPr>
        <p:spPr>
          <a:xfrm>
            <a:off x="-651330" y="9116085"/>
            <a:ext cx="19615407" cy="4076228"/>
          </a:xfrm>
          <a:custGeom>
            <a:avLst/>
            <a:gdLst/>
            <a:ahLst/>
            <a:cxnLst/>
            <a:rect l="l" t="t" r="r" b="b"/>
            <a:pathLst>
              <a:path w="19615407" h="4076228">
                <a:moveTo>
                  <a:pt x="0" y="0"/>
                </a:moveTo>
                <a:lnTo>
                  <a:pt x="19615407" y="0"/>
                </a:lnTo>
                <a:lnTo>
                  <a:pt x="19615407" y="4076228"/>
                </a:lnTo>
                <a:lnTo>
                  <a:pt x="0" y="4076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3658288" y="9375401"/>
            <a:ext cx="4586259" cy="844429"/>
            <a:chOff x="0" y="0"/>
            <a:chExt cx="6115012" cy="1125905"/>
          </a:xfrm>
        </p:grpSpPr>
        <p:sp>
          <p:nvSpPr>
            <p:cNvPr id="9" name="Freeform 9"/>
            <p:cNvSpPr/>
            <p:nvPr/>
          </p:nvSpPr>
          <p:spPr>
            <a:xfrm>
              <a:off x="0" y="0"/>
              <a:ext cx="6115050" cy="1125855"/>
            </a:xfrm>
            <a:custGeom>
              <a:avLst/>
              <a:gdLst/>
              <a:ahLst/>
              <a:cxnLst/>
              <a:rect l="l" t="t" r="r" b="b"/>
              <a:pathLst>
                <a:path w="6115050" h="1125855">
                  <a:moveTo>
                    <a:pt x="0" y="0"/>
                  </a:moveTo>
                  <a:lnTo>
                    <a:pt x="6115050" y="0"/>
                  </a:lnTo>
                  <a:lnTo>
                    <a:pt x="6115050" y="1125855"/>
                  </a:lnTo>
                  <a:lnTo>
                    <a:pt x="0" y="1125855"/>
                  </a:lnTo>
                  <a:lnTo>
                    <a:pt x="0" y="0"/>
                  </a:lnTo>
                  <a:close/>
                </a:path>
              </a:pathLst>
            </a:custGeom>
            <a:blipFill>
              <a:blip r:embed="rId7"/>
              <a:stretch>
                <a:fillRect t="-129" b="-134"/>
              </a:stretch>
            </a:blipFill>
          </p:spPr>
          <p:txBody>
            <a:bodyPr/>
            <a:lstStyle/>
            <a:p>
              <a:endParaRPr lang="en-US"/>
            </a:p>
          </p:txBody>
        </p:sp>
      </p:grpSp>
      <p:sp>
        <p:nvSpPr>
          <p:cNvPr id="10" name="TextBox 10"/>
          <p:cNvSpPr txBox="1"/>
          <p:nvPr/>
        </p:nvSpPr>
        <p:spPr>
          <a:xfrm>
            <a:off x="71084" y="2553290"/>
            <a:ext cx="17867351" cy="1506410"/>
          </a:xfrm>
          <a:prstGeom prst="rect">
            <a:avLst/>
          </a:prstGeom>
        </p:spPr>
        <p:txBody>
          <a:bodyPr lIns="0" tIns="0" rIns="0" bIns="0" rtlCol="0" anchor="t">
            <a:spAutoFit/>
          </a:bodyPr>
          <a:lstStyle/>
          <a:p>
            <a:pPr algn="ctr">
              <a:lnSpc>
                <a:spcPts val="3068"/>
              </a:lnSpc>
            </a:pPr>
            <a:r>
              <a:rPr lang="en-US" sz="2192" b="1">
                <a:solidFill>
                  <a:srgbClr val="000000"/>
                </a:solidFill>
                <a:latin typeface="Be Vietnam Ultra-Bold"/>
                <a:ea typeface="Be Vietnam Ultra-Bold"/>
                <a:cs typeface="Be Vietnam Ultra-Bold"/>
                <a:sym typeface="Be Vietnam Ultra-Bold"/>
              </a:rPr>
              <a:t>Student Government returned $5,313 in funding for FY25. Funding was unspent in salary/wages and from the professional development trip to the NACA Student Government Institute. SG was waitlisted upon NACA registration, and did not attend due to limited room and board.  Additionally, delays in hirings and EC vacancies contributed to unspent funds. </a:t>
            </a:r>
          </a:p>
          <a:p>
            <a:pPr algn="ctr">
              <a:lnSpc>
                <a:spcPts val="3069"/>
              </a:lnSpc>
            </a:pPr>
            <a:endParaRPr lang="en-US" sz="2192" b="1">
              <a:solidFill>
                <a:srgbClr val="000000"/>
              </a:solidFill>
              <a:latin typeface="Be Vietnam Ultra-Bold"/>
              <a:ea typeface="Be Vietnam Ultra-Bold"/>
              <a:cs typeface="Be Vietnam Ultra-Bold"/>
              <a:sym typeface="Be Vietnam Ul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t="-4461" r="-20094" b="-4717"/>
            </a:stretch>
          </a:blipFill>
        </p:spPr>
        <p:txBody>
          <a:bodyPr/>
          <a:lstStyle/>
          <a:p>
            <a:endParaRPr lang="en-US"/>
          </a:p>
        </p:txBody>
      </p:sp>
      <p:grpSp>
        <p:nvGrpSpPr>
          <p:cNvPr id="3" name="Group 3"/>
          <p:cNvGrpSpPr/>
          <p:nvPr/>
        </p:nvGrpSpPr>
        <p:grpSpPr>
          <a:xfrm rot="-10800000">
            <a:off x="-1964784" y="5195999"/>
            <a:ext cx="21640247" cy="5734287"/>
            <a:chOff x="0" y="0"/>
            <a:chExt cx="5699489" cy="1510265"/>
          </a:xfrm>
        </p:grpSpPr>
        <p:sp>
          <p:nvSpPr>
            <p:cNvPr id="4" name="Freeform 4"/>
            <p:cNvSpPr/>
            <p:nvPr/>
          </p:nvSpPr>
          <p:spPr>
            <a:xfrm>
              <a:off x="0" y="0"/>
              <a:ext cx="5699489" cy="1510265"/>
            </a:xfrm>
            <a:custGeom>
              <a:avLst/>
              <a:gdLst/>
              <a:ahLst/>
              <a:cxnLst/>
              <a:rect l="l" t="t" r="r" b="b"/>
              <a:pathLst>
                <a:path w="5699489" h="1510265">
                  <a:moveTo>
                    <a:pt x="0" y="0"/>
                  </a:moveTo>
                  <a:lnTo>
                    <a:pt x="5699489" y="0"/>
                  </a:lnTo>
                  <a:lnTo>
                    <a:pt x="5699489" y="1510265"/>
                  </a:lnTo>
                  <a:lnTo>
                    <a:pt x="0" y="1510265"/>
                  </a:lnTo>
                  <a:close/>
                </a:path>
              </a:pathLst>
            </a:custGeom>
            <a:solidFill>
              <a:srgbClr val="C1D82F"/>
            </a:solidFill>
          </p:spPr>
          <p:txBody>
            <a:bodyPr/>
            <a:lstStyle/>
            <a:p>
              <a:endParaRPr lang="en-US"/>
            </a:p>
          </p:txBody>
        </p:sp>
        <p:sp>
          <p:nvSpPr>
            <p:cNvPr id="5" name="TextBox 5"/>
            <p:cNvSpPr txBox="1"/>
            <p:nvPr/>
          </p:nvSpPr>
          <p:spPr>
            <a:xfrm>
              <a:off x="0" y="-47625"/>
              <a:ext cx="5699489" cy="155789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651330" y="9296911"/>
            <a:ext cx="19615407" cy="3895402"/>
            <a:chOff x="0" y="0"/>
            <a:chExt cx="5166198" cy="1025950"/>
          </a:xfrm>
        </p:grpSpPr>
        <p:sp>
          <p:nvSpPr>
            <p:cNvPr id="7" name="Freeform 7"/>
            <p:cNvSpPr/>
            <p:nvPr/>
          </p:nvSpPr>
          <p:spPr>
            <a:xfrm>
              <a:off x="0" y="0"/>
              <a:ext cx="5166198" cy="1025949"/>
            </a:xfrm>
            <a:custGeom>
              <a:avLst/>
              <a:gdLst/>
              <a:ahLst/>
              <a:cxnLst/>
              <a:rect l="l" t="t" r="r" b="b"/>
              <a:pathLst>
                <a:path w="5166198" h="1025949">
                  <a:moveTo>
                    <a:pt x="0" y="0"/>
                  </a:moveTo>
                  <a:lnTo>
                    <a:pt x="5166198" y="0"/>
                  </a:lnTo>
                  <a:lnTo>
                    <a:pt x="5166198" y="1025949"/>
                  </a:lnTo>
                  <a:lnTo>
                    <a:pt x="0" y="1025949"/>
                  </a:lnTo>
                  <a:close/>
                </a:path>
              </a:pathLst>
            </a:custGeom>
            <a:solidFill>
              <a:srgbClr val="0078AE"/>
            </a:solidFill>
          </p:spPr>
          <p:txBody>
            <a:bodyPr/>
            <a:lstStyle/>
            <a:p>
              <a:endParaRPr lang="en-US"/>
            </a:p>
          </p:txBody>
        </p:sp>
        <p:sp>
          <p:nvSpPr>
            <p:cNvPr id="8" name="TextBox 8"/>
            <p:cNvSpPr txBox="1"/>
            <p:nvPr/>
          </p:nvSpPr>
          <p:spPr>
            <a:xfrm>
              <a:off x="0" y="-47625"/>
              <a:ext cx="5166198" cy="1073575"/>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3658288" y="9375401"/>
            <a:ext cx="4586259" cy="844429"/>
          </a:xfrm>
          <a:custGeom>
            <a:avLst/>
            <a:gdLst/>
            <a:ahLst/>
            <a:cxnLst/>
            <a:rect l="l" t="t" r="r" b="b"/>
            <a:pathLst>
              <a:path w="4586259" h="844429">
                <a:moveTo>
                  <a:pt x="0" y="0"/>
                </a:moveTo>
                <a:lnTo>
                  <a:pt x="4586259" y="0"/>
                </a:lnTo>
                <a:lnTo>
                  <a:pt x="4586259" y="844430"/>
                </a:lnTo>
                <a:lnTo>
                  <a:pt x="0" y="844430"/>
                </a:lnTo>
                <a:lnTo>
                  <a:pt x="0" y="0"/>
                </a:lnTo>
                <a:close/>
              </a:path>
            </a:pathLst>
          </a:custGeom>
          <a:blipFill>
            <a:blip r:embed="rId3"/>
            <a:stretch>
              <a:fillRect/>
            </a:stretch>
          </a:blipFill>
        </p:spPr>
        <p:txBody>
          <a:bodyPr/>
          <a:lstStyle/>
          <a:p>
            <a:endParaRPr lang="en-US"/>
          </a:p>
        </p:txBody>
      </p:sp>
      <p:sp>
        <p:nvSpPr>
          <p:cNvPr id="10" name="Freeform 10"/>
          <p:cNvSpPr/>
          <p:nvPr/>
        </p:nvSpPr>
        <p:spPr>
          <a:xfrm>
            <a:off x="81553" y="7794879"/>
            <a:ext cx="9103224" cy="1502032"/>
          </a:xfrm>
          <a:custGeom>
            <a:avLst/>
            <a:gdLst/>
            <a:ahLst/>
            <a:cxnLst/>
            <a:rect l="l" t="t" r="r" b="b"/>
            <a:pathLst>
              <a:path w="9103224" h="1502032">
                <a:moveTo>
                  <a:pt x="0" y="0"/>
                </a:moveTo>
                <a:lnTo>
                  <a:pt x="9103223" y="0"/>
                </a:lnTo>
                <a:lnTo>
                  <a:pt x="9103223" y="1502032"/>
                </a:lnTo>
                <a:lnTo>
                  <a:pt x="0" y="1502032"/>
                </a:lnTo>
                <a:lnTo>
                  <a:pt x="0" y="0"/>
                </a:lnTo>
                <a:close/>
              </a:path>
            </a:pathLst>
          </a:custGeom>
          <a:blipFill>
            <a:blip r:embed="rId4"/>
            <a:stretch>
              <a:fillRect/>
            </a:stretch>
          </a:blipFill>
        </p:spPr>
        <p:txBody>
          <a:bodyPr/>
          <a:lstStyle/>
          <a:p>
            <a:endParaRPr lang="en-US"/>
          </a:p>
        </p:txBody>
      </p:sp>
      <p:sp>
        <p:nvSpPr>
          <p:cNvPr id="11" name="Freeform 11"/>
          <p:cNvSpPr/>
          <p:nvPr/>
        </p:nvSpPr>
        <p:spPr>
          <a:xfrm>
            <a:off x="81553" y="1720569"/>
            <a:ext cx="4346097" cy="1765602"/>
          </a:xfrm>
          <a:custGeom>
            <a:avLst/>
            <a:gdLst/>
            <a:ahLst/>
            <a:cxnLst/>
            <a:rect l="l" t="t" r="r" b="b"/>
            <a:pathLst>
              <a:path w="4346097" h="1765602">
                <a:moveTo>
                  <a:pt x="0" y="0"/>
                </a:moveTo>
                <a:lnTo>
                  <a:pt x="4346097" y="0"/>
                </a:lnTo>
                <a:lnTo>
                  <a:pt x="4346097" y="1765602"/>
                </a:lnTo>
                <a:lnTo>
                  <a:pt x="0" y="1765602"/>
                </a:lnTo>
                <a:lnTo>
                  <a:pt x="0" y="0"/>
                </a:lnTo>
                <a:close/>
              </a:path>
            </a:pathLst>
          </a:custGeom>
          <a:blipFill>
            <a:blip r:embed="rId5"/>
            <a:stretch>
              <a:fillRect/>
            </a:stretch>
          </a:blipFill>
        </p:spPr>
        <p:txBody>
          <a:bodyPr/>
          <a:lstStyle/>
          <a:p>
            <a:endParaRPr lang="en-US"/>
          </a:p>
        </p:txBody>
      </p:sp>
      <p:sp>
        <p:nvSpPr>
          <p:cNvPr id="12" name="Freeform 12"/>
          <p:cNvSpPr/>
          <p:nvPr/>
        </p:nvSpPr>
        <p:spPr>
          <a:xfrm>
            <a:off x="11443841" y="7823964"/>
            <a:ext cx="2235110" cy="1472946"/>
          </a:xfrm>
          <a:custGeom>
            <a:avLst/>
            <a:gdLst/>
            <a:ahLst/>
            <a:cxnLst/>
            <a:rect l="l" t="t" r="r" b="b"/>
            <a:pathLst>
              <a:path w="2235110" h="1472946">
                <a:moveTo>
                  <a:pt x="0" y="0"/>
                </a:moveTo>
                <a:lnTo>
                  <a:pt x="2235110" y="0"/>
                </a:lnTo>
                <a:lnTo>
                  <a:pt x="2235110" y="1472947"/>
                </a:lnTo>
                <a:lnTo>
                  <a:pt x="0" y="1472947"/>
                </a:lnTo>
                <a:lnTo>
                  <a:pt x="0" y="0"/>
                </a:lnTo>
                <a:close/>
              </a:path>
            </a:pathLst>
          </a:custGeom>
          <a:blipFill>
            <a:blip r:embed="rId6"/>
            <a:stretch>
              <a:fillRect/>
            </a:stretch>
          </a:blipFill>
        </p:spPr>
        <p:txBody>
          <a:bodyPr/>
          <a:lstStyle/>
          <a:p>
            <a:endParaRPr lang="en-US"/>
          </a:p>
        </p:txBody>
      </p:sp>
      <p:sp>
        <p:nvSpPr>
          <p:cNvPr id="13" name="Freeform 13"/>
          <p:cNvSpPr/>
          <p:nvPr/>
        </p:nvSpPr>
        <p:spPr>
          <a:xfrm>
            <a:off x="9156373" y="7823964"/>
            <a:ext cx="2296992" cy="1472946"/>
          </a:xfrm>
          <a:custGeom>
            <a:avLst/>
            <a:gdLst/>
            <a:ahLst/>
            <a:cxnLst/>
            <a:rect l="l" t="t" r="r" b="b"/>
            <a:pathLst>
              <a:path w="2296992" h="1472946">
                <a:moveTo>
                  <a:pt x="0" y="0"/>
                </a:moveTo>
                <a:lnTo>
                  <a:pt x="2296993" y="0"/>
                </a:lnTo>
                <a:lnTo>
                  <a:pt x="2296993" y="1472947"/>
                </a:lnTo>
                <a:lnTo>
                  <a:pt x="0" y="1472947"/>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3519301"/>
            <a:ext cx="4427650" cy="4275577"/>
          </a:xfrm>
          <a:custGeom>
            <a:avLst/>
            <a:gdLst/>
            <a:ahLst/>
            <a:cxnLst/>
            <a:rect l="l" t="t" r="r" b="b"/>
            <a:pathLst>
              <a:path w="4427650" h="4275577">
                <a:moveTo>
                  <a:pt x="0" y="0"/>
                </a:moveTo>
                <a:lnTo>
                  <a:pt x="4427650" y="0"/>
                </a:lnTo>
                <a:lnTo>
                  <a:pt x="4427650" y="4275578"/>
                </a:lnTo>
                <a:lnTo>
                  <a:pt x="0" y="4275578"/>
                </a:lnTo>
                <a:lnTo>
                  <a:pt x="0" y="0"/>
                </a:lnTo>
                <a:close/>
              </a:path>
            </a:pathLst>
          </a:custGeom>
          <a:blipFill>
            <a:blip r:embed="rId8"/>
            <a:stretch>
              <a:fillRect/>
            </a:stretch>
          </a:blipFill>
        </p:spPr>
        <p:txBody>
          <a:bodyPr/>
          <a:lstStyle/>
          <a:p>
            <a:endParaRPr lang="en-US"/>
          </a:p>
        </p:txBody>
      </p:sp>
      <p:sp>
        <p:nvSpPr>
          <p:cNvPr id="15" name="Freeform 15"/>
          <p:cNvSpPr/>
          <p:nvPr/>
        </p:nvSpPr>
        <p:spPr>
          <a:xfrm>
            <a:off x="4366142" y="1778229"/>
            <a:ext cx="12338200" cy="6074310"/>
          </a:xfrm>
          <a:custGeom>
            <a:avLst/>
            <a:gdLst/>
            <a:ahLst/>
            <a:cxnLst/>
            <a:rect l="l" t="t" r="r" b="b"/>
            <a:pathLst>
              <a:path w="12338200" h="6074310">
                <a:moveTo>
                  <a:pt x="0" y="0"/>
                </a:moveTo>
                <a:lnTo>
                  <a:pt x="12338199" y="0"/>
                </a:lnTo>
                <a:lnTo>
                  <a:pt x="12338199" y="6074310"/>
                </a:lnTo>
                <a:lnTo>
                  <a:pt x="0" y="6074310"/>
                </a:lnTo>
                <a:lnTo>
                  <a:pt x="0" y="0"/>
                </a:lnTo>
                <a:close/>
              </a:path>
            </a:pathLst>
          </a:custGeom>
          <a:blipFill>
            <a:blip r:embed="rId9"/>
            <a:stretch>
              <a:fillRect l="-6029" b="-2555"/>
            </a:stretch>
          </a:blipFill>
        </p:spPr>
        <p:txBody>
          <a:bodyPr/>
          <a:lstStyle/>
          <a:p>
            <a:endParaRPr lang="en-US"/>
          </a:p>
        </p:txBody>
      </p:sp>
      <p:sp>
        <p:nvSpPr>
          <p:cNvPr id="16" name="Freeform 16"/>
          <p:cNvSpPr/>
          <p:nvPr/>
        </p:nvSpPr>
        <p:spPr>
          <a:xfrm>
            <a:off x="13678951" y="6163656"/>
            <a:ext cx="4477151" cy="3211745"/>
          </a:xfrm>
          <a:custGeom>
            <a:avLst/>
            <a:gdLst/>
            <a:ahLst/>
            <a:cxnLst/>
            <a:rect l="l" t="t" r="r" b="b"/>
            <a:pathLst>
              <a:path w="4477151" h="3211745">
                <a:moveTo>
                  <a:pt x="0" y="0"/>
                </a:moveTo>
                <a:lnTo>
                  <a:pt x="4477151" y="0"/>
                </a:lnTo>
                <a:lnTo>
                  <a:pt x="4477151" y="3211745"/>
                </a:lnTo>
                <a:lnTo>
                  <a:pt x="0" y="3211745"/>
                </a:lnTo>
                <a:lnTo>
                  <a:pt x="0" y="0"/>
                </a:lnTo>
                <a:close/>
              </a:path>
            </a:pathLst>
          </a:custGeom>
          <a:blipFill>
            <a:blip r:embed="rId10"/>
            <a:stretch>
              <a:fillRect l="-4656" r="-4656"/>
            </a:stretch>
          </a:blipFill>
        </p:spPr>
        <p:txBody>
          <a:bodyPr/>
          <a:lstStyle/>
          <a:p>
            <a:endParaRPr lang="en-US"/>
          </a:p>
        </p:txBody>
      </p:sp>
      <p:sp>
        <p:nvSpPr>
          <p:cNvPr id="17" name="TextBox 17"/>
          <p:cNvSpPr txBox="1"/>
          <p:nvPr/>
        </p:nvSpPr>
        <p:spPr>
          <a:xfrm>
            <a:off x="81553" y="653769"/>
            <a:ext cx="18206447" cy="714375"/>
          </a:xfrm>
          <a:prstGeom prst="rect">
            <a:avLst/>
          </a:prstGeom>
        </p:spPr>
        <p:txBody>
          <a:bodyPr lIns="0" tIns="0" rIns="0" bIns="0" rtlCol="0" anchor="t">
            <a:spAutoFit/>
          </a:bodyPr>
          <a:lstStyle/>
          <a:p>
            <a:pPr algn="ctr">
              <a:lnSpc>
                <a:spcPts val="5640"/>
              </a:lnSpc>
            </a:pPr>
            <a:r>
              <a:rPr lang="en-US" sz="4700" b="1">
                <a:solidFill>
                  <a:srgbClr val="01003B"/>
                </a:solidFill>
                <a:latin typeface="Be Vietnam Ultra-Bold"/>
                <a:ea typeface="Be Vietnam Ultra-Bold"/>
                <a:cs typeface="Be Vietnam Ultra-Bold"/>
                <a:sym typeface="Be Vietnam Ultra-Bold"/>
              </a:rPr>
              <a:t>WHY REQUEST FUNDING?   SG OFFICER POSITION AGREEMENT</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1B3E45A9123A4A8A4A2C55A6DF9C54" ma:contentTypeVersion="9" ma:contentTypeDescription="Create a new document." ma:contentTypeScope="" ma:versionID="8a54a0839b4ed20e4051dfb133aa7ad2">
  <xsd:schema xmlns:xsd="http://www.w3.org/2001/XMLSchema" xmlns:xs="http://www.w3.org/2001/XMLSchema" xmlns:p="http://schemas.microsoft.com/office/2006/metadata/properties" xmlns:ns2="2b0919f6-0a0c-4805-a059-102cc18601d6" targetNamespace="http://schemas.microsoft.com/office/2006/metadata/properties" ma:root="true" ma:fieldsID="4b1c3dcbb65aae94984136dd7babaaa5" ns2:_="">
    <xsd:import namespace="2b0919f6-0a0c-4805-a059-102cc18601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919f6-0a0c-4805-a059-102cc1860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F6210D-EBEB-45B0-A721-36D34A92C89C}"/>
</file>

<file path=customXml/itemProps2.xml><?xml version="1.0" encoding="utf-8"?>
<ds:datastoreItem xmlns:ds="http://schemas.openxmlformats.org/officeDocument/2006/customXml" ds:itemID="{0977D1EF-9702-477C-AB91-ED85D4B3B20E}"/>
</file>

<file path=customXml/itemProps3.xml><?xml version="1.0" encoding="utf-8"?>
<ds:datastoreItem xmlns:ds="http://schemas.openxmlformats.org/officeDocument/2006/customXml" ds:itemID="{D05481DF-89B7-40C9-8EFF-58B189EE3A95}"/>
</file>

<file path=docProps/app.xml><?xml version="1.0" encoding="utf-8"?>
<Properties xmlns="http://schemas.openxmlformats.org/officeDocument/2006/extended-properties" xmlns:vt="http://schemas.openxmlformats.org/officeDocument/2006/docPropsVTypes">
  <TotalTime>15</TotalTime>
  <Words>1121</Words>
  <Application>Microsoft Office PowerPoint</Application>
  <PresentationFormat>Custom</PresentationFormat>
  <Paragraphs>153</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TT Chocolates Bold</vt:lpstr>
      <vt:lpstr>Calibri</vt:lpstr>
      <vt:lpstr>Be Vietnam</vt:lpstr>
      <vt:lpstr>Hind Siliguri Bold</vt:lpstr>
      <vt:lpstr>Arial</vt:lpstr>
      <vt:lpstr>Be Vietnam Ultra-Bold</vt:lpstr>
      <vt:lpstr>Arimo</vt:lpstr>
      <vt:lpstr>Times New Roman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 SFAC Presentation 10.16.25 Final</dc:title>
  <dc:creator>Randolph Simon, Kristi</dc:creator>
  <cp:lastModifiedBy>Randolph Simon, Kristi</cp:lastModifiedBy>
  <cp:revision>2</cp:revision>
  <dcterms:created xsi:type="dcterms:W3CDTF">2006-08-16T00:00:00Z</dcterms:created>
  <dcterms:modified xsi:type="dcterms:W3CDTF">2025-10-15T09:41:45Z</dcterms:modified>
  <dc:identifier>DAG1154RMRk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0x0101000F1B3E45A9123A4A8A4A2C55A6DF9C54</vt:lpwstr>
  </property>
</Properties>
</file>