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1.jpg" ContentType="image/jpeg"/>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5"/>
  </p:notesMasterIdLst>
  <p:sldIdLst>
    <p:sldId id="256" r:id="rId5"/>
    <p:sldId id="257" r:id="rId6"/>
    <p:sldId id="259" r:id="rId7"/>
    <p:sldId id="258" r:id="rId8"/>
    <p:sldId id="260" r:id="rId9"/>
    <p:sldId id="261" r:id="rId10"/>
    <p:sldId id="262" r:id="rId11"/>
    <p:sldId id="263" r:id="rId12"/>
    <p:sldId id="264" r:id="rId13"/>
    <p:sldId id="265" r:id="rId14"/>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E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CD4BA6-B5FF-4A46-BF18-F1F30398476F}" v="70" dt="2025-10-14T04:38:13.37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28" d="100"/>
          <a:sy n="28" d="100"/>
        </p:scale>
        <p:origin x="494" y="5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Jordan Westley" userId="fea233d0-e7b0-41aa-938c-224462e00b61" providerId="ADAL" clId="{82900E9A-3F5E-43D3-8ECE-EEF6943367AB}"/>
    <pc:docChg chg="undo custSel addSld delSld modSld sldOrd">
      <pc:chgData name="Jones, Jordan Westley" userId="fea233d0-e7b0-41aa-938c-224462e00b61" providerId="ADAL" clId="{82900E9A-3F5E-43D3-8ECE-EEF6943367AB}" dt="2025-10-14T04:38:13.377" v="902" actId="403"/>
      <pc:docMkLst>
        <pc:docMk/>
      </pc:docMkLst>
      <pc:sldChg chg="modSp mod">
        <pc:chgData name="Jones, Jordan Westley" userId="fea233d0-e7b0-41aa-938c-224462e00b61" providerId="ADAL" clId="{82900E9A-3F5E-43D3-8ECE-EEF6943367AB}" dt="2025-10-14T03:12:58.786" v="849" actId="20577"/>
        <pc:sldMkLst>
          <pc:docMk/>
          <pc:sldMk cId="0" sldId="259"/>
        </pc:sldMkLst>
        <pc:spChg chg="mod">
          <ac:chgData name="Jones, Jordan Westley" userId="fea233d0-e7b0-41aa-938c-224462e00b61" providerId="ADAL" clId="{82900E9A-3F5E-43D3-8ECE-EEF6943367AB}" dt="2025-10-14T03:12:48.979" v="819" actId="1076"/>
          <ac:spMkLst>
            <pc:docMk/>
            <pc:sldMk cId="0" sldId="259"/>
            <ac:spMk id="12" creationId="{00000000-0000-0000-0000-000000000000}"/>
          </ac:spMkLst>
        </pc:spChg>
        <pc:spChg chg="mod">
          <ac:chgData name="Jones, Jordan Westley" userId="fea233d0-e7b0-41aa-938c-224462e00b61" providerId="ADAL" clId="{82900E9A-3F5E-43D3-8ECE-EEF6943367AB}" dt="2025-10-14T03:12:58.786" v="849" actId="20577"/>
          <ac:spMkLst>
            <pc:docMk/>
            <pc:sldMk cId="0" sldId="259"/>
            <ac:spMk id="17" creationId="{16CE273C-BB69-DB5F-3876-D7CCD4F4D9B6}"/>
          </ac:spMkLst>
        </pc:spChg>
      </pc:sldChg>
      <pc:sldChg chg="modSp mod">
        <pc:chgData name="Jones, Jordan Westley" userId="fea233d0-e7b0-41aa-938c-224462e00b61" providerId="ADAL" clId="{82900E9A-3F5E-43D3-8ECE-EEF6943367AB}" dt="2025-10-14T03:14:55.979" v="861" actId="20577"/>
        <pc:sldMkLst>
          <pc:docMk/>
          <pc:sldMk cId="0" sldId="260"/>
        </pc:sldMkLst>
        <pc:spChg chg="mod">
          <ac:chgData name="Jones, Jordan Westley" userId="fea233d0-e7b0-41aa-938c-224462e00b61" providerId="ADAL" clId="{82900E9A-3F5E-43D3-8ECE-EEF6943367AB}" dt="2025-10-14T03:14:55.979" v="861" actId="20577"/>
          <ac:spMkLst>
            <pc:docMk/>
            <pc:sldMk cId="0" sldId="260"/>
            <ac:spMk id="4" creationId="{00000000-0000-0000-0000-000000000000}"/>
          </ac:spMkLst>
        </pc:spChg>
      </pc:sldChg>
      <pc:sldChg chg="modSp mod">
        <pc:chgData name="Jones, Jordan Westley" userId="fea233d0-e7b0-41aa-938c-224462e00b61" providerId="ADAL" clId="{82900E9A-3F5E-43D3-8ECE-EEF6943367AB}" dt="2025-10-14T03:15:19.125" v="864" actId="20577"/>
        <pc:sldMkLst>
          <pc:docMk/>
          <pc:sldMk cId="0" sldId="261"/>
        </pc:sldMkLst>
        <pc:spChg chg="mod">
          <ac:chgData name="Jones, Jordan Westley" userId="fea233d0-e7b0-41aa-938c-224462e00b61" providerId="ADAL" clId="{82900E9A-3F5E-43D3-8ECE-EEF6943367AB}" dt="2025-10-14T03:15:19.125" v="864" actId="20577"/>
          <ac:spMkLst>
            <pc:docMk/>
            <pc:sldMk cId="0" sldId="261"/>
            <ac:spMk id="15" creationId="{5D234000-C107-5CE1-68EB-2DCF7F9D50D3}"/>
          </ac:spMkLst>
        </pc:spChg>
      </pc:sldChg>
      <pc:sldChg chg="addSp modSp mod">
        <pc:chgData name="Jones, Jordan Westley" userId="fea233d0-e7b0-41aa-938c-224462e00b61" providerId="ADAL" clId="{82900E9A-3F5E-43D3-8ECE-EEF6943367AB}" dt="2025-10-14T04:38:13.377" v="902" actId="403"/>
        <pc:sldMkLst>
          <pc:docMk/>
          <pc:sldMk cId="0" sldId="262"/>
        </pc:sldMkLst>
        <pc:spChg chg="mod">
          <ac:chgData name="Jones, Jordan Westley" userId="fea233d0-e7b0-41aa-938c-224462e00b61" providerId="ADAL" clId="{82900E9A-3F5E-43D3-8ECE-EEF6943367AB}" dt="2025-10-14T01:10:51.515" v="313" actId="1076"/>
          <ac:spMkLst>
            <pc:docMk/>
            <pc:sldMk cId="0" sldId="262"/>
            <ac:spMk id="11" creationId="{00000000-0000-0000-0000-000000000000}"/>
          </ac:spMkLst>
        </pc:spChg>
        <pc:spChg chg="add mod">
          <ac:chgData name="Jones, Jordan Westley" userId="fea233d0-e7b0-41aa-938c-224462e00b61" providerId="ADAL" clId="{82900E9A-3F5E-43D3-8ECE-EEF6943367AB}" dt="2025-10-14T01:11:53.969" v="326" actId="1076"/>
          <ac:spMkLst>
            <pc:docMk/>
            <pc:sldMk cId="0" sldId="262"/>
            <ac:spMk id="15" creationId="{AD3B2589-F5F4-0DCE-1712-F0BF43F4A077}"/>
          </ac:spMkLst>
        </pc:spChg>
        <pc:spChg chg="add mod">
          <ac:chgData name="Jones, Jordan Westley" userId="fea233d0-e7b0-41aa-938c-224462e00b61" providerId="ADAL" clId="{82900E9A-3F5E-43D3-8ECE-EEF6943367AB}" dt="2025-10-14T01:17:23.168" v="556" actId="20577"/>
          <ac:spMkLst>
            <pc:docMk/>
            <pc:sldMk cId="0" sldId="262"/>
            <ac:spMk id="18" creationId="{0A040220-150E-4CAB-506C-01D07E12BA46}"/>
          </ac:spMkLst>
        </pc:spChg>
        <pc:spChg chg="mod">
          <ac:chgData name="Jones, Jordan Westley" userId="fea233d0-e7b0-41aa-938c-224462e00b61" providerId="ADAL" clId="{82900E9A-3F5E-43D3-8ECE-EEF6943367AB}" dt="2025-10-14T01:16:11.874" v="539" actId="20577"/>
          <ac:spMkLst>
            <pc:docMk/>
            <pc:sldMk cId="0" sldId="262"/>
            <ac:spMk id="21" creationId="{758C70CD-AC92-5623-D6A2-DAF4E8B5B4E2}"/>
          </ac:spMkLst>
        </pc:spChg>
        <pc:spChg chg="mod">
          <ac:chgData name="Jones, Jordan Westley" userId="fea233d0-e7b0-41aa-938c-224462e00b61" providerId="ADAL" clId="{82900E9A-3F5E-43D3-8ECE-EEF6943367AB}" dt="2025-10-14T01:02:40.657" v="34" actId="1076"/>
          <ac:spMkLst>
            <pc:docMk/>
            <pc:sldMk cId="0" sldId="262"/>
            <ac:spMk id="26" creationId="{E8B19749-9E52-5FC0-3E43-9A66AE54F303}"/>
          </ac:spMkLst>
        </pc:spChg>
        <pc:grpChg chg="mod">
          <ac:chgData name="Jones, Jordan Westley" userId="fea233d0-e7b0-41aa-938c-224462e00b61" providerId="ADAL" clId="{82900E9A-3F5E-43D3-8ECE-EEF6943367AB}" dt="2025-10-14T01:10:35.084" v="310" actId="1076"/>
          <ac:grpSpMkLst>
            <pc:docMk/>
            <pc:sldMk cId="0" sldId="262"/>
            <ac:grpSpMk id="2" creationId="{00000000-0000-0000-0000-000000000000}"/>
          </ac:grpSpMkLst>
        </pc:grpChg>
        <pc:graphicFrameChg chg="add mod">
          <ac:chgData name="Jones, Jordan Westley" userId="fea233d0-e7b0-41aa-938c-224462e00b61" providerId="ADAL" clId="{82900E9A-3F5E-43D3-8ECE-EEF6943367AB}" dt="2025-10-14T04:38:13.377" v="902" actId="403"/>
          <ac:graphicFrameMkLst>
            <pc:docMk/>
            <pc:sldMk cId="0" sldId="262"/>
            <ac:graphicFrameMk id="14" creationId="{6A4636E3-97EB-F7EE-1C15-6F175051B2D2}"/>
          </ac:graphicFrameMkLst>
        </pc:graphicFrameChg>
      </pc:sldChg>
      <pc:sldChg chg="modSp del mod">
        <pc:chgData name="Jones, Jordan Westley" userId="fea233d0-e7b0-41aa-938c-224462e00b61" providerId="ADAL" clId="{82900E9A-3F5E-43D3-8ECE-EEF6943367AB}" dt="2025-10-14T02:32:13.406" v="603" actId="2696"/>
        <pc:sldMkLst>
          <pc:docMk/>
          <pc:sldMk cId="0" sldId="263"/>
        </pc:sldMkLst>
        <pc:spChg chg="mod">
          <ac:chgData name="Jones, Jordan Westley" userId="fea233d0-e7b0-41aa-938c-224462e00b61" providerId="ADAL" clId="{82900E9A-3F5E-43D3-8ECE-EEF6943367AB}" dt="2025-10-14T02:30:36.711" v="597" actId="1076"/>
          <ac:spMkLst>
            <pc:docMk/>
            <pc:sldMk cId="0" sldId="263"/>
            <ac:spMk id="5" creationId="{00000000-0000-0000-0000-000000000000}"/>
          </ac:spMkLst>
        </pc:spChg>
        <pc:picChg chg="mod">
          <ac:chgData name="Jones, Jordan Westley" userId="fea233d0-e7b0-41aa-938c-224462e00b61" providerId="ADAL" clId="{82900E9A-3F5E-43D3-8ECE-EEF6943367AB}" dt="2025-10-14T02:32:02.900" v="602" actId="1076"/>
          <ac:picMkLst>
            <pc:docMk/>
            <pc:sldMk cId="0" sldId="263"/>
            <ac:picMk id="3" creationId="{32892749-6B90-2C85-F0FA-D8F4D20CF2C1}"/>
          </ac:picMkLst>
        </pc:picChg>
      </pc:sldChg>
      <pc:sldChg chg="modSp add mod ord">
        <pc:chgData name="Jones, Jordan Westley" userId="fea233d0-e7b0-41aa-938c-224462e00b61" providerId="ADAL" clId="{82900E9A-3F5E-43D3-8ECE-EEF6943367AB}" dt="2025-10-14T03:16:33.053" v="877" actId="20577"/>
        <pc:sldMkLst>
          <pc:docMk/>
          <pc:sldMk cId="1084834555" sldId="263"/>
        </pc:sldMkLst>
        <pc:spChg chg="mod">
          <ac:chgData name="Jones, Jordan Westley" userId="fea233d0-e7b0-41aa-938c-224462e00b61" providerId="ADAL" clId="{82900E9A-3F5E-43D3-8ECE-EEF6943367AB}" dt="2025-10-14T03:16:33.053" v="877" actId="20577"/>
          <ac:spMkLst>
            <pc:docMk/>
            <pc:sldMk cId="1084834555" sldId="263"/>
            <ac:spMk id="12" creationId="{FBE01B4B-0CCA-EB27-A0A2-678E5BE563DC}"/>
          </ac:spMkLst>
        </pc:spChg>
        <pc:spChg chg="mod">
          <ac:chgData name="Jones, Jordan Westley" userId="fea233d0-e7b0-41aa-938c-224462e00b61" providerId="ADAL" clId="{82900E9A-3F5E-43D3-8ECE-EEF6943367AB}" dt="2025-10-14T02:42:24.880" v="630" actId="1076"/>
          <ac:spMkLst>
            <pc:docMk/>
            <pc:sldMk cId="1084834555" sldId="263"/>
            <ac:spMk id="17" creationId="{D43CE48C-2EA0-04EF-A8EB-E9AF66B930A0}"/>
          </ac:spMkLst>
        </pc:spChg>
      </pc:sldChg>
      <pc:sldChg chg="addSp delSp modSp add mod ord">
        <pc:chgData name="Jones, Jordan Westley" userId="fea233d0-e7b0-41aa-938c-224462e00b61" providerId="ADAL" clId="{82900E9A-3F5E-43D3-8ECE-EEF6943367AB}" dt="2025-10-14T02:52:01.856" v="681" actId="1076"/>
        <pc:sldMkLst>
          <pc:docMk/>
          <pc:sldMk cId="4037405734" sldId="264"/>
        </pc:sldMkLst>
        <pc:spChg chg="mod">
          <ac:chgData name="Jones, Jordan Westley" userId="fea233d0-e7b0-41aa-938c-224462e00b61" providerId="ADAL" clId="{82900E9A-3F5E-43D3-8ECE-EEF6943367AB}" dt="2025-10-14T02:43:56.993" v="639" actId="14100"/>
          <ac:spMkLst>
            <pc:docMk/>
            <pc:sldMk cId="4037405734" sldId="264"/>
            <ac:spMk id="14" creationId="{8A9F87CA-E1EA-577D-8E0D-489F1254B07F}"/>
          </ac:spMkLst>
        </pc:spChg>
        <pc:spChg chg="add mod">
          <ac:chgData name="Jones, Jordan Westley" userId="fea233d0-e7b0-41aa-938c-224462e00b61" providerId="ADAL" clId="{82900E9A-3F5E-43D3-8ECE-EEF6943367AB}" dt="2025-10-14T02:49:35.082" v="651"/>
          <ac:spMkLst>
            <pc:docMk/>
            <pc:sldMk cId="4037405734" sldId="264"/>
            <ac:spMk id="16" creationId="{B5A9347C-B699-6634-FEF9-FFEBB088683D}"/>
          </ac:spMkLst>
        </pc:spChg>
        <pc:spChg chg="add mod">
          <ac:chgData name="Jones, Jordan Westley" userId="fea233d0-e7b0-41aa-938c-224462e00b61" providerId="ADAL" clId="{82900E9A-3F5E-43D3-8ECE-EEF6943367AB}" dt="2025-10-14T02:50:47.551" v="672" actId="1076"/>
          <ac:spMkLst>
            <pc:docMk/>
            <pc:sldMk cId="4037405734" sldId="264"/>
            <ac:spMk id="19" creationId="{56768A39-D450-DA53-DBF6-B1C167A060FA}"/>
          </ac:spMkLst>
        </pc:spChg>
        <pc:spChg chg="mod">
          <ac:chgData name="Jones, Jordan Westley" userId="fea233d0-e7b0-41aa-938c-224462e00b61" providerId="ADAL" clId="{82900E9A-3F5E-43D3-8ECE-EEF6943367AB}" dt="2025-10-14T02:50:54.315" v="673" actId="1076"/>
          <ac:spMkLst>
            <pc:docMk/>
            <pc:sldMk cId="4037405734" sldId="264"/>
            <ac:spMk id="20" creationId="{56923413-FD44-3B95-8893-946F56CBDD9E}"/>
          </ac:spMkLst>
        </pc:spChg>
        <pc:spChg chg="del mod">
          <ac:chgData name="Jones, Jordan Westley" userId="fea233d0-e7b0-41aa-938c-224462e00b61" providerId="ADAL" clId="{82900E9A-3F5E-43D3-8ECE-EEF6943367AB}" dt="2025-10-14T02:50:19.618" v="664" actId="21"/>
          <ac:spMkLst>
            <pc:docMk/>
            <pc:sldMk cId="4037405734" sldId="264"/>
            <ac:spMk id="21" creationId="{78D28EA8-5BD2-667F-C15A-B308B328FD5C}"/>
          </ac:spMkLst>
        </pc:spChg>
        <pc:graphicFrameChg chg="add mod">
          <ac:chgData name="Jones, Jordan Westley" userId="fea233d0-e7b0-41aa-938c-224462e00b61" providerId="ADAL" clId="{82900E9A-3F5E-43D3-8ECE-EEF6943367AB}" dt="2025-10-14T02:49:32.177" v="650"/>
          <ac:graphicFrameMkLst>
            <pc:docMk/>
            <pc:sldMk cId="4037405734" sldId="264"/>
            <ac:graphicFrameMk id="15" creationId="{BAA5871C-FB5C-10A1-FC0D-86C981456B5F}"/>
          </ac:graphicFrameMkLst>
        </pc:graphicFrameChg>
        <pc:graphicFrameChg chg="add mod modGraphic">
          <ac:chgData name="Jones, Jordan Westley" userId="fea233d0-e7b0-41aa-938c-224462e00b61" providerId="ADAL" clId="{82900E9A-3F5E-43D3-8ECE-EEF6943367AB}" dt="2025-10-14T02:52:01.856" v="681" actId="1076"/>
          <ac:graphicFrameMkLst>
            <pc:docMk/>
            <pc:sldMk cId="4037405734" sldId="264"/>
            <ac:graphicFrameMk id="17" creationId="{6B1645EF-D7B3-0228-099A-1AA6FBF33165}"/>
          </ac:graphicFrameMkLst>
        </pc:graphicFrameChg>
        <pc:picChg chg="del">
          <ac:chgData name="Jones, Jordan Westley" userId="fea233d0-e7b0-41aa-938c-224462e00b61" providerId="ADAL" clId="{82900E9A-3F5E-43D3-8ECE-EEF6943367AB}" dt="2025-10-14T02:44:07.177" v="641" actId="21"/>
          <ac:picMkLst>
            <pc:docMk/>
            <pc:sldMk cId="4037405734" sldId="264"/>
            <ac:picMk id="13" creationId="{5A909F27-B875-42C1-47D3-0DE1FC4C8B4D}"/>
          </ac:picMkLst>
        </pc:picChg>
        <pc:picChg chg="mod">
          <ac:chgData name="Jones, Jordan Westley" userId="fea233d0-e7b0-41aa-938c-224462e00b61" providerId="ADAL" clId="{82900E9A-3F5E-43D3-8ECE-EEF6943367AB}" dt="2025-10-14T02:44:18.286" v="643" actId="14100"/>
          <ac:picMkLst>
            <pc:docMk/>
            <pc:sldMk cId="4037405734" sldId="264"/>
            <ac:picMk id="18" creationId="{A2711597-126A-8C63-0068-3FEA38A55E2A}"/>
          </ac:picMkLst>
        </pc:picChg>
      </pc:sldChg>
      <pc:sldChg chg="addSp delSp modSp add mod ord">
        <pc:chgData name="Jones, Jordan Westley" userId="fea233d0-e7b0-41aa-938c-224462e00b61" providerId="ADAL" clId="{82900E9A-3F5E-43D3-8ECE-EEF6943367AB}" dt="2025-10-14T03:02:18.466" v="779" actId="403"/>
        <pc:sldMkLst>
          <pc:docMk/>
          <pc:sldMk cId="3037772164" sldId="265"/>
        </pc:sldMkLst>
        <pc:spChg chg="add mod">
          <ac:chgData name="Jones, Jordan Westley" userId="fea233d0-e7b0-41aa-938c-224462e00b61" providerId="ADAL" clId="{82900E9A-3F5E-43D3-8ECE-EEF6943367AB}" dt="2025-10-14T03:02:18.466" v="779" actId="403"/>
          <ac:spMkLst>
            <pc:docMk/>
            <pc:sldMk cId="3037772164" sldId="265"/>
            <ac:spMk id="3" creationId="{AED29048-5D16-B2F9-370F-2C371B223877}"/>
          </ac:spMkLst>
        </pc:spChg>
        <pc:spChg chg="del mod">
          <ac:chgData name="Jones, Jordan Westley" userId="fea233d0-e7b0-41aa-938c-224462e00b61" providerId="ADAL" clId="{82900E9A-3F5E-43D3-8ECE-EEF6943367AB}" dt="2025-10-14T02:57:21.320" v="689"/>
          <ac:spMkLst>
            <pc:docMk/>
            <pc:sldMk cId="3037772164" sldId="265"/>
            <ac:spMk id="4" creationId="{848EE801-3C30-5ECB-A39A-424ADC3D7893}"/>
          </ac:spMkLst>
        </pc:spChg>
        <pc:spChg chg="mod">
          <ac:chgData name="Jones, Jordan Westley" userId="fea233d0-e7b0-41aa-938c-224462e00b61" providerId="ADAL" clId="{82900E9A-3F5E-43D3-8ECE-EEF6943367AB}" dt="2025-10-14T02:56:51.981" v="686" actId="14100"/>
          <ac:spMkLst>
            <pc:docMk/>
            <pc:sldMk cId="3037772164" sldId="265"/>
            <ac:spMk id="9" creationId="{20AA1BB6-63E0-6DE0-CED0-D3F6397F6E8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baseline="0">
                <a:solidFill>
                  <a:schemeClr val="dk1">
                    <a:lumMod val="75000"/>
                    <a:lumOff val="25000"/>
                  </a:schemeClr>
                </a:solidFill>
                <a:latin typeface="+mn-lt"/>
                <a:ea typeface="+mn-ea"/>
                <a:cs typeface="+mn-cs"/>
              </a:defRPr>
            </a:pPr>
            <a:r>
              <a:rPr lang="en-US" sz="4000" dirty="0"/>
              <a:t>Budget Breakdown</a:t>
            </a:r>
          </a:p>
        </c:rich>
      </c:tx>
      <c:overlay val="0"/>
      <c:spPr>
        <a:noFill/>
        <a:ln>
          <a:noFill/>
        </a:ln>
        <a:effectLst/>
      </c:spPr>
      <c:txPr>
        <a:bodyPr rot="0" spcFirstLastPara="1" vertOverflow="ellipsis" vert="horz" wrap="square" anchor="ctr" anchorCtr="1"/>
        <a:lstStyle/>
        <a:p>
          <a:pPr>
            <a:defRPr sz="40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34C-4E39-A62A-80ABC6507D0B}"/>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34C-4E39-A62A-80ABC6507D0B}"/>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34C-4E39-A62A-80ABC6507D0B}"/>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34C-4E39-A62A-80ABC6507D0B}"/>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34C-4E39-A62A-80ABC6507D0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SSF - Base Funds</c:v>
                </c:pt>
                <c:pt idx="1">
                  <c:v>SSF - One-Time</c:v>
                </c:pt>
                <c:pt idx="2">
                  <c:v>SSF - One Time Rollover</c:v>
                </c:pt>
                <c:pt idx="3">
                  <c:v>Designated Funds</c:v>
                </c:pt>
                <c:pt idx="4">
                  <c:v>Fund Balance</c:v>
                </c:pt>
              </c:strCache>
            </c:strRef>
          </c:cat>
          <c:val>
            <c:numRef>
              <c:f>Sheet1!$B$2:$B$6</c:f>
              <c:numCache>
                <c:formatCode>General</c:formatCode>
                <c:ptCount val="5"/>
                <c:pt idx="0">
                  <c:v>608563</c:v>
                </c:pt>
                <c:pt idx="1">
                  <c:v>35000</c:v>
                </c:pt>
                <c:pt idx="2">
                  <c:v>35963</c:v>
                </c:pt>
                <c:pt idx="3">
                  <c:v>3878</c:v>
                </c:pt>
                <c:pt idx="4">
                  <c:v>5808</c:v>
                </c:pt>
              </c:numCache>
            </c:numRef>
          </c:val>
          <c:extLst>
            <c:ext xmlns:c16="http://schemas.microsoft.com/office/drawing/2014/chart" uri="{C3380CC4-5D6E-409C-BE32-E72D297353CC}">
              <c16:uniqueId val="{00000000-CE69-4088-9C6A-CDC88084CDB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61B693A8-CB4E-46CB-B0C0-786D6E84273C}" type="datetimeFigureOut">
              <a:rPr lang="en-US" smtClean="0"/>
              <a:t>10/13/2025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C086ED1B-3964-4D37-BF6C-E044D3686FE9}" type="slidenum">
              <a:rPr lang="en-US" smtClean="0"/>
              <a:t>‹#›</a:t>
            </a:fld>
            <a:endParaRPr lang="en-US"/>
          </a:p>
        </p:txBody>
      </p:sp>
    </p:spTree>
    <p:extLst>
      <p:ext uri="{BB962C8B-B14F-4D97-AF65-F5344CB8AC3E}">
        <p14:creationId xmlns:p14="http://schemas.microsoft.com/office/powerpoint/2010/main" val="368996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86ED1B-3964-4D37-BF6C-E044D3686FE9}" type="slidenum">
              <a:rPr lang="en-US" smtClean="0"/>
              <a:t>2</a:t>
            </a:fld>
            <a:endParaRPr lang="en-US"/>
          </a:p>
        </p:txBody>
      </p:sp>
    </p:spTree>
    <p:extLst>
      <p:ext uri="{BB962C8B-B14F-4D97-AF65-F5344CB8AC3E}">
        <p14:creationId xmlns:p14="http://schemas.microsoft.com/office/powerpoint/2010/main" val="275951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86ED1B-3964-4D37-BF6C-E044D3686FE9}" type="slidenum">
              <a:rPr lang="en-US" smtClean="0"/>
              <a:t>7</a:t>
            </a:fld>
            <a:endParaRPr lang="en-US"/>
          </a:p>
        </p:txBody>
      </p:sp>
    </p:spTree>
    <p:extLst>
      <p:ext uri="{BB962C8B-B14F-4D97-AF65-F5344CB8AC3E}">
        <p14:creationId xmlns:p14="http://schemas.microsoft.com/office/powerpoint/2010/main" val="1721422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9450" b="0" i="0">
                <a:solidFill>
                  <a:srgbClr val="B0D35C"/>
                </a:solidFill>
                <a:latin typeface="Arial"/>
                <a:cs typeface="Aria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41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2950" b="0" i="0">
                <a:solidFill>
                  <a:schemeClr val="bg1"/>
                </a:solidFill>
                <a:latin typeface="ITC Garamond Std Book Cond"/>
                <a:cs typeface="ITC Garamond Std Book Cond"/>
              </a:defRPr>
            </a:lvl1pPr>
          </a:lstStyle>
          <a:p>
            <a:pPr marL="12700">
              <a:lnSpc>
                <a:spcPts val="2820"/>
              </a:lnSpc>
            </a:pPr>
            <a:r>
              <a:rPr dirty="0"/>
              <a:t>University</a:t>
            </a:r>
            <a:r>
              <a:rPr spc="-225" dirty="0"/>
              <a:t> </a:t>
            </a:r>
            <a:r>
              <a:rPr dirty="0"/>
              <a:t>of</a:t>
            </a:r>
            <a:r>
              <a:rPr spc="-25" dirty="0"/>
              <a:t> </a:t>
            </a:r>
            <a:r>
              <a:rPr spc="-10" dirty="0"/>
              <a:t>Houston</a:t>
            </a:r>
          </a:p>
          <a:p>
            <a:pPr marL="19050">
              <a:lnSpc>
                <a:spcPts val="4045"/>
              </a:lnSpc>
            </a:pPr>
            <a:r>
              <a:rPr sz="3750" spc="65" dirty="0"/>
              <a:t>Clear</a:t>
            </a:r>
            <a:r>
              <a:rPr sz="3750" spc="45" dirty="0"/>
              <a:t> </a:t>
            </a:r>
            <a:r>
              <a:rPr sz="3750" spc="50" dirty="0"/>
              <a:t>Lake</a:t>
            </a:r>
            <a:endParaRPr sz="375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A6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9450" b="0" i="0">
                <a:solidFill>
                  <a:srgbClr val="B0D35C"/>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41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2950" b="0" i="0">
                <a:solidFill>
                  <a:schemeClr val="bg1"/>
                </a:solidFill>
                <a:latin typeface="ITC Garamond Std Book Cond"/>
                <a:cs typeface="ITC Garamond Std Book Cond"/>
              </a:defRPr>
            </a:lvl1pPr>
          </a:lstStyle>
          <a:p>
            <a:pPr marL="12700">
              <a:lnSpc>
                <a:spcPts val="2820"/>
              </a:lnSpc>
            </a:pPr>
            <a:r>
              <a:rPr dirty="0"/>
              <a:t>University</a:t>
            </a:r>
            <a:r>
              <a:rPr spc="-225" dirty="0"/>
              <a:t> </a:t>
            </a:r>
            <a:r>
              <a:rPr dirty="0"/>
              <a:t>of</a:t>
            </a:r>
            <a:r>
              <a:rPr spc="-25" dirty="0"/>
              <a:t> </a:t>
            </a:r>
            <a:r>
              <a:rPr spc="-10" dirty="0"/>
              <a:t>Houston</a:t>
            </a:r>
          </a:p>
          <a:p>
            <a:pPr marL="19050">
              <a:lnSpc>
                <a:spcPts val="4045"/>
              </a:lnSpc>
            </a:pPr>
            <a:r>
              <a:rPr sz="3750" spc="65" dirty="0"/>
              <a:t>Clear</a:t>
            </a:r>
            <a:r>
              <a:rPr sz="3750" spc="45" dirty="0"/>
              <a:t> </a:t>
            </a:r>
            <a:r>
              <a:rPr sz="3750" spc="50" dirty="0"/>
              <a:t>Lake</a:t>
            </a:r>
            <a:endParaRPr sz="375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450" b="0" i="0">
                <a:solidFill>
                  <a:srgbClr val="B0D35C"/>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950" b="0" i="0">
                <a:solidFill>
                  <a:schemeClr val="bg1"/>
                </a:solidFill>
                <a:latin typeface="ITC Garamond Std Book Cond"/>
                <a:cs typeface="ITC Garamond Std Book Cond"/>
              </a:defRPr>
            </a:lvl1pPr>
          </a:lstStyle>
          <a:p>
            <a:pPr marL="12700">
              <a:lnSpc>
                <a:spcPts val="2820"/>
              </a:lnSpc>
            </a:pPr>
            <a:r>
              <a:rPr dirty="0"/>
              <a:t>University</a:t>
            </a:r>
            <a:r>
              <a:rPr spc="-225" dirty="0"/>
              <a:t> </a:t>
            </a:r>
            <a:r>
              <a:rPr dirty="0"/>
              <a:t>of</a:t>
            </a:r>
            <a:r>
              <a:rPr spc="-25" dirty="0"/>
              <a:t> </a:t>
            </a:r>
            <a:r>
              <a:rPr spc="-10" dirty="0"/>
              <a:t>Houston</a:t>
            </a:r>
          </a:p>
          <a:p>
            <a:pPr marL="19050">
              <a:lnSpc>
                <a:spcPts val="4045"/>
              </a:lnSpc>
            </a:pPr>
            <a:r>
              <a:rPr sz="3750" spc="65" dirty="0"/>
              <a:t>Clear</a:t>
            </a:r>
            <a:r>
              <a:rPr sz="3750" spc="45" dirty="0"/>
              <a:t> </a:t>
            </a:r>
            <a:r>
              <a:rPr sz="3750" spc="50" dirty="0"/>
              <a:t>Lake</a:t>
            </a:r>
            <a:endParaRPr sz="375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298555"/>
          </a:xfrm>
          <a:custGeom>
            <a:avLst/>
            <a:gdLst/>
            <a:ahLst/>
            <a:cxnLst/>
            <a:rect l="l" t="t" r="r" b="b"/>
            <a:pathLst>
              <a:path w="20104100" h="11298555">
                <a:moveTo>
                  <a:pt x="20104099" y="0"/>
                </a:moveTo>
                <a:lnTo>
                  <a:pt x="0" y="0"/>
                </a:lnTo>
                <a:lnTo>
                  <a:pt x="0" y="11298085"/>
                </a:lnTo>
                <a:lnTo>
                  <a:pt x="20104099" y="11298085"/>
                </a:lnTo>
                <a:lnTo>
                  <a:pt x="20104099" y="0"/>
                </a:lnTo>
                <a:close/>
              </a:path>
            </a:pathLst>
          </a:custGeom>
          <a:solidFill>
            <a:srgbClr val="0078AE"/>
          </a:solidFill>
        </p:spPr>
        <p:txBody>
          <a:bodyPr wrap="square" lIns="0" tIns="0" rIns="0" bIns="0" rtlCol="0"/>
          <a:lstStyle/>
          <a:p>
            <a:endParaRPr/>
          </a:p>
        </p:txBody>
      </p:sp>
      <p:sp>
        <p:nvSpPr>
          <p:cNvPr id="17" name="bg object 17"/>
          <p:cNvSpPr/>
          <p:nvPr/>
        </p:nvSpPr>
        <p:spPr>
          <a:xfrm>
            <a:off x="14351953" y="0"/>
            <a:ext cx="5752465" cy="8169909"/>
          </a:xfrm>
          <a:custGeom>
            <a:avLst/>
            <a:gdLst/>
            <a:ahLst/>
            <a:cxnLst/>
            <a:rect l="l" t="t" r="r" b="b"/>
            <a:pathLst>
              <a:path w="5752465" h="8169909">
                <a:moveTo>
                  <a:pt x="5752138" y="0"/>
                </a:moveTo>
                <a:lnTo>
                  <a:pt x="0" y="0"/>
                </a:lnTo>
                <a:lnTo>
                  <a:pt x="2036869" y="8169416"/>
                </a:lnTo>
                <a:lnTo>
                  <a:pt x="5752138" y="7243098"/>
                </a:lnTo>
                <a:lnTo>
                  <a:pt x="5752138" y="0"/>
                </a:lnTo>
                <a:close/>
              </a:path>
            </a:pathLst>
          </a:custGeom>
          <a:solidFill>
            <a:srgbClr val="0078AE"/>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17851780" y="1848184"/>
            <a:ext cx="2252318" cy="5367574"/>
          </a:xfrm>
          <a:prstGeom prst="rect">
            <a:avLst/>
          </a:prstGeom>
        </p:spPr>
      </p:pic>
      <p:pic>
        <p:nvPicPr>
          <p:cNvPr id="19" name="bg object 19"/>
          <p:cNvPicPr/>
          <p:nvPr/>
        </p:nvPicPr>
        <p:blipFill>
          <a:blip r:embed="rId3" cstate="print"/>
          <a:stretch>
            <a:fillRect/>
          </a:stretch>
        </p:blipFill>
        <p:spPr>
          <a:xfrm>
            <a:off x="14692757" y="0"/>
            <a:ext cx="4368275" cy="7816275"/>
          </a:xfrm>
          <a:prstGeom prst="rect">
            <a:avLst/>
          </a:prstGeom>
        </p:spPr>
      </p:pic>
      <p:pic>
        <p:nvPicPr>
          <p:cNvPr id="20" name="bg object 20"/>
          <p:cNvPicPr/>
          <p:nvPr/>
        </p:nvPicPr>
        <p:blipFill>
          <a:blip r:embed="rId4" cstate="print"/>
          <a:stretch>
            <a:fillRect/>
          </a:stretch>
        </p:blipFill>
        <p:spPr>
          <a:xfrm>
            <a:off x="17250972" y="0"/>
            <a:ext cx="2853127" cy="2420716"/>
          </a:xfrm>
          <a:prstGeom prst="rect">
            <a:avLst/>
          </a:prstGeom>
        </p:spPr>
      </p:pic>
      <p:sp>
        <p:nvSpPr>
          <p:cNvPr id="21" name="bg object 21"/>
          <p:cNvSpPr/>
          <p:nvPr/>
        </p:nvSpPr>
        <p:spPr>
          <a:xfrm>
            <a:off x="4795665" y="2984202"/>
            <a:ext cx="10534015" cy="5298440"/>
          </a:xfrm>
          <a:custGeom>
            <a:avLst/>
            <a:gdLst/>
            <a:ahLst/>
            <a:cxnLst/>
            <a:rect l="l" t="t" r="r" b="b"/>
            <a:pathLst>
              <a:path w="10534015" h="5298440">
                <a:moveTo>
                  <a:pt x="0" y="5298267"/>
                </a:moveTo>
                <a:lnTo>
                  <a:pt x="10533710" y="5298267"/>
                </a:lnTo>
                <a:lnTo>
                  <a:pt x="10533710" y="0"/>
                </a:lnTo>
                <a:lnTo>
                  <a:pt x="0" y="0"/>
                </a:lnTo>
                <a:lnTo>
                  <a:pt x="0" y="5298267"/>
                </a:lnTo>
                <a:close/>
              </a:path>
            </a:pathLst>
          </a:custGeom>
          <a:ln w="41883">
            <a:solidFill>
              <a:srgbClr val="B0D35C"/>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9450" b="0" i="0">
                <a:solidFill>
                  <a:srgbClr val="B0D35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2950" b="0" i="0">
                <a:solidFill>
                  <a:schemeClr val="bg1"/>
                </a:solidFill>
                <a:latin typeface="ITC Garamond Std Book Cond"/>
                <a:cs typeface="ITC Garamond Std Book Cond"/>
              </a:defRPr>
            </a:lvl1pPr>
          </a:lstStyle>
          <a:p>
            <a:pPr marL="12700">
              <a:lnSpc>
                <a:spcPts val="2820"/>
              </a:lnSpc>
            </a:pPr>
            <a:r>
              <a:rPr dirty="0"/>
              <a:t>University</a:t>
            </a:r>
            <a:r>
              <a:rPr spc="-225" dirty="0"/>
              <a:t> </a:t>
            </a:r>
            <a:r>
              <a:rPr dirty="0"/>
              <a:t>of</a:t>
            </a:r>
            <a:r>
              <a:rPr spc="-25" dirty="0"/>
              <a:t> </a:t>
            </a:r>
            <a:r>
              <a:rPr spc="-10" dirty="0"/>
              <a:t>Houston</a:t>
            </a:r>
          </a:p>
          <a:p>
            <a:pPr marL="19050">
              <a:lnSpc>
                <a:spcPts val="4045"/>
              </a:lnSpc>
            </a:pPr>
            <a:r>
              <a:rPr sz="3750" spc="65" dirty="0"/>
              <a:t>Clear</a:t>
            </a:r>
            <a:r>
              <a:rPr sz="3750" spc="45" dirty="0"/>
              <a:t> </a:t>
            </a:r>
            <a:r>
              <a:rPr sz="3750" spc="50" dirty="0"/>
              <a:t>Lake</a:t>
            </a:r>
            <a:endParaRPr sz="375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950" b="0" i="0">
                <a:solidFill>
                  <a:schemeClr val="bg1"/>
                </a:solidFill>
                <a:latin typeface="ITC Garamond Std Book Cond"/>
                <a:cs typeface="ITC Garamond Std Book Cond"/>
              </a:defRPr>
            </a:lvl1pPr>
          </a:lstStyle>
          <a:p>
            <a:pPr marL="12700">
              <a:lnSpc>
                <a:spcPts val="2820"/>
              </a:lnSpc>
            </a:pPr>
            <a:r>
              <a:rPr dirty="0"/>
              <a:t>University</a:t>
            </a:r>
            <a:r>
              <a:rPr spc="-225" dirty="0"/>
              <a:t> </a:t>
            </a:r>
            <a:r>
              <a:rPr dirty="0"/>
              <a:t>of</a:t>
            </a:r>
            <a:r>
              <a:rPr spc="-25" dirty="0"/>
              <a:t> </a:t>
            </a:r>
            <a:r>
              <a:rPr spc="-10" dirty="0"/>
              <a:t>Houston</a:t>
            </a:r>
          </a:p>
          <a:p>
            <a:pPr marL="19050">
              <a:lnSpc>
                <a:spcPts val="4045"/>
              </a:lnSpc>
            </a:pPr>
            <a:r>
              <a:rPr sz="3750" spc="65" dirty="0"/>
              <a:t>Clear</a:t>
            </a:r>
            <a:r>
              <a:rPr sz="3750" spc="45" dirty="0"/>
              <a:t> </a:t>
            </a:r>
            <a:r>
              <a:rPr sz="3750" spc="50" dirty="0"/>
              <a:t>Lake</a:t>
            </a:r>
            <a:endParaRPr sz="375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21413" y="557956"/>
            <a:ext cx="17965804" cy="3376446"/>
          </a:xfrm>
          <a:prstGeom prst="rect">
            <a:avLst/>
          </a:prstGeom>
        </p:spPr>
        <p:txBody>
          <a:bodyPr wrap="square" lIns="0" tIns="0" rIns="0" bIns="0">
            <a:spAutoFit/>
          </a:bodyPr>
          <a:lstStyle>
            <a:lvl1pPr>
              <a:defRPr sz="9450" b="0" i="0">
                <a:solidFill>
                  <a:srgbClr val="B0D35C"/>
                </a:solidFill>
                <a:latin typeface="Arial"/>
                <a:cs typeface="Arial"/>
              </a:defRPr>
            </a:lvl1pPr>
          </a:lstStyle>
          <a:p>
            <a:endParaRPr/>
          </a:p>
        </p:txBody>
      </p:sp>
      <p:sp>
        <p:nvSpPr>
          <p:cNvPr id="3" name="Holder 3"/>
          <p:cNvSpPr>
            <a:spLocks noGrp="1"/>
          </p:cNvSpPr>
          <p:nvPr>
            <p:ph type="body" idx="1"/>
          </p:nvPr>
        </p:nvSpPr>
        <p:spPr>
          <a:xfrm>
            <a:off x="10932270" y="4144238"/>
            <a:ext cx="8064500" cy="4528184"/>
          </a:xfrm>
          <a:prstGeom prst="rect">
            <a:avLst/>
          </a:prstGeom>
        </p:spPr>
        <p:txBody>
          <a:bodyPr wrap="square" lIns="0" tIns="0" rIns="0" bIns="0">
            <a:spAutoFit/>
          </a:bodyPr>
          <a:lstStyle>
            <a:lvl1pPr>
              <a:defRPr sz="41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16575689" y="9793533"/>
            <a:ext cx="2731769" cy="908684"/>
          </a:xfrm>
          <a:prstGeom prst="rect">
            <a:avLst/>
          </a:prstGeom>
        </p:spPr>
        <p:txBody>
          <a:bodyPr wrap="square" lIns="0" tIns="0" rIns="0" bIns="0">
            <a:spAutoFit/>
          </a:bodyPr>
          <a:lstStyle>
            <a:lvl1pPr>
              <a:defRPr sz="2950" b="0" i="0">
                <a:solidFill>
                  <a:schemeClr val="bg1"/>
                </a:solidFill>
                <a:latin typeface="ITC Garamond Std Book Cond"/>
                <a:cs typeface="ITC Garamond Std Book Cond"/>
              </a:defRPr>
            </a:lvl1pPr>
          </a:lstStyle>
          <a:p>
            <a:pPr marL="12700">
              <a:lnSpc>
                <a:spcPts val="2820"/>
              </a:lnSpc>
            </a:pPr>
            <a:r>
              <a:rPr dirty="0"/>
              <a:t>University</a:t>
            </a:r>
            <a:r>
              <a:rPr spc="-225" dirty="0"/>
              <a:t> </a:t>
            </a:r>
            <a:r>
              <a:rPr dirty="0"/>
              <a:t>of</a:t>
            </a:r>
            <a:r>
              <a:rPr spc="-25" dirty="0"/>
              <a:t> </a:t>
            </a:r>
            <a:r>
              <a:rPr spc="-10" dirty="0"/>
              <a:t>Houston</a:t>
            </a:r>
          </a:p>
          <a:p>
            <a:pPr marL="19050">
              <a:lnSpc>
                <a:spcPts val="4045"/>
              </a:lnSpc>
            </a:pPr>
            <a:r>
              <a:rPr sz="3750" spc="65" dirty="0"/>
              <a:t>Clear</a:t>
            </a:r>
            <a:r>
              <a:rPr sz="3750" spc="45" dirty="0"/>
              <a:t> </a:t>
            </a:r>
            <a:r>
              <a:rPr sz="3750" spc="50" dirty="0"/>
              <a:t>Lake</a:t>
            </a:r>
            <a:endParaRPr sz="3750"/>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10/13/2025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99050" y="4359275"/>
            <a:ext cx="10210800" cy="1232389"/>
          </a:xfrm>
          <a:prstGeom prst="rect">
            <a:avLst/>
          </a:prstGeom>
        </p:spPr>
        <p:txBody>
          <a:bodyPr vert="horz" wrap="square" lIns="0" tIns="16510" rIns="0" bIns="0" rtlCol="0">
            <a:spAutoFit/>
          </a:bodyPr>
          <a:lstStyle/>
          <a:p>
            <a:pPr algn="ctr">
              <a:lnSpc>
                <a:spcPts val="10405"/>
              </a:lnSpc>
              <a:spcBef>
                <a:spcPts val="130"/>
              </a:spcBef>
            </a:pPr>
            <a:r>
              <a:rPr lang="en-US" sz="4800" b="1" i="1" spc="-175" dirty="0">
                <a:solidFill>
                  <a:srgbClr val="FFFFFF"/>
                </a:solidFill>
                <a:latin typeface="DM Sans" pitchFamily="2" charset="0"/>
              </a:rPr>
              <a:t>Center For Student </a:t>
            </a:r>
            <a:r>
              <a:rPr lang="en-US" sz="6000" b="1" i="1" spc="-175" dirty="0">
                <a:solidFill>
                  <a:srgbClr val="FFFFFF"/>
                </a:solidFill>
                <a:latin typeface="DM Sans" pitchFamily="2" charset="0"/>
              </a:rPr>
              <a:t>Engagement</a:t>
            </a:r>
            <a:endParaRPr lang="en-US" sz="4800" b="1" i="1" spc="300" dirty="0">
              <a:solidFill>
                <a:srgbClr val="ADE95B"/>
              </a:solidFill>
              <a:latin typeface="Libre Baskerville" panose="02000000000000000000" pitchFamily="2" charset="0"/>
            </a:endParaRPr>
          </a:p>
        </p:txBody>
      </p:sp>
      <p:grpSp>
        <p:nvGrpSpPr>
          <p:cNvPr id="3" name="object 3"/>
          <p:cNvGrpSpPr/>
          <p:nvPr/>
        </p:nvGrpSpPr>
        <p:grpSpPr>
          <a:xfrm>
            <a:off x="0" y="4447698"/>
            <a:ext cx="6281420" cy="6861175"/>
            <a:chOff x="0" y="4447698"/>
            <a:chExt cx="6281420" cy="6861175"/>
          </a:xfrm>
        </p:grpSpPr>
        <p:sp>
          <p:nvSpPr>
            <p:cNvPr id="4" name="object 4"/>
            <p:cNvSpPr/>
            <p:nvPr/>
          </p:nvSpPr>
          <p:spPr>
            <a:xfrm>
              <a:off x="0" y="4447698"/>
              <a:ext cx="6281420" cy="6861175"/>
            </a:xfrm>
            <a:custGeom>
              <a:avLst/>
              <a:gdLst/>
              <a:ahLst/>
              <a:cxnLst/>
              <a:rect l="l" t="t" r="r" b="b"/>
              <a:pathLst>
                <a:path w="6281420" h="6861175">
                  <a:moveTo>
                    <a:pt x="2077046" y="0"/>
                  </a:moveTo>
                  <a:lnTo>
                    <a:pt x="0" y="1272809"/>
                  </a:lnTo>
                  <a:lnTo>
                    <a:pt x="0" y="6860859"/>
                  </a:lnTo>
                  <a:lnTo>
                    <a:pt x="6281379" y="6860859"/>
                  </a:lnTo>
                  <a:lnTo>
                    <a:pt x="2077046" y="0"/>
                  </a:lnTo>
                  <a:close/>
                </a:path>
              </a:pathLst>
            </a:custGeom>
            <a:solidFill>
              <a:srgbClr val="0078AE"/>
            </a:solidFill>
          </p:spPr>
          <p:txBody>
            <a:bodyPr wrap="square" lIns="0" tIns="0" rIns="0" bIns="0" rtlCol="0"/>
            <a:lstStyle/>
            <a:p>
              <a:endParaRPr/>
            </a:p>
          </p:txBody>
        </p:sp>
        <p:pic>
          <p:nvPicPr>
            <p:cNvPr id="5" name="object 5"/>
            <p:cNvPicPr/>
            <p:nvPr/>
          </p:nvPicPr>
          <p:blipFill>
            <a:blip r:embed="rId2" cstate="print"/>
            <a:stretch>
              <a:fillRect/>
            </a:stretch>
          </p:blipFill>
          <p:spPr>
            <a:xfrm>
              <a:off x="0" y="7078245"/>
              <a:ext cx="2748596" cy="4230310"/>
            </a:xfrm>
            <a:prstGeom prst="rect">
              <a:avLst/>
            </a:prstGeom>
          </p:spPr>
        </p:pic>
        <p:pic>
          <p:nvPicPr>
            <p:cNvPr id="6" name="object 6"/>
            <p:cNvPicPr/>
            <p:nvPr/>
          </p:nvPicPr>
          <p:blipFill>
            <a:blip r:embed="rId3" cstate="print"/>
            <a:stretch>
              <a:fillRect/>
            </a:stretch>
          </p:blipFill>
          <p:spPr>
            <a:xfrm>
              <a:off x="146613" y="5793101"/>
              <a:ext cx="5486681" cy="5515455"/>
            </a:xfrm>
            <a:prstGeom prst="rect">
              <a:avLst/>
            </a:prstGeom>
          </p:spPr>
        </p:pic>
      </p:grpSp>
      <p:sp>
        <p:nvSpPr>
          <p:cNvPr id="9" name="object 2">
            <a:extLst>
              <a:ext uri="{FF2B5EF4-FFF2-40B4-BE49-F238E27FC236}">
                <a16:creationId xmlns:a16="http://schemas.microsoft.com/office/drawing/2014/main" id="{A29D174A-E650-8BD3-1D1A-59EF36DB1734}"/>
              </a:ext>
            </a:extLst>
          </p:cNvPr>
          <p:cNvSpPr txBox="1">
            <a:spLocks/>
          </p:cNvSpPr>
          <p:nvPr/>
        </p:nvSpPr>
        <p:spPr>
          <a:xfrm>
            <a:off x="5099050" y="5516249"/>
            <a:ext cx="10210800" cy="1150956"/>
          </a:xfrm>
          <a:prstGeom prst="rect">
            <a:avLst/>
          </a:prstGeom>
        </p:spPr>
        <p:txBody>
          <a:bodyPr vert="horz" wrap="square" lIns="0" tIns="16510" rIns="0" bIns="0" rtlCol="0">
            <a:spAutoFit/>
          </a:bodyPr>
          <a:lstStyle>
            <a:lvl1pPr>
              <a:defRPr sz="9450" b="0" i="0">
                <a:solidFill>
                  <a:srgbClr val="B0D35C"/>
                </a:solidFill>
                <a:latin typeface="Arial"/>
                <a:ea typeface="+mj-ea"/>
                <a:cs typeface="Arial"/>
              </a:defRPr>
            </a:lvl1pPr>
          </a:lstStyle>
          <a:p>
            <a:pPr algn="ctr">
              <a:lnSpc>
                <a:spcPts val="10405"/>
              </a:lnSpc>
              <a:spcBef>
                <a:spcPts val="130"/>
              </a:spcBef>
            </a:pPr>
            <a:r>
              <a:rPr lang="en-US" sz="4000" b="1" i="1" spc="300" dirty="0">
                <a:solidFill>
                  <a:srgbClr val="ADE95B"/>
                </a:solidFill>
                <a:latin typeface="Libre Baskerville" panose="02000000000000000000" pitchFamily="2" charset="0"/>
              </a:rPr>
              <a:t>SFAC FY27 Funding Request</a:t>
            </a:r>
            <a:endParaRPr lang="en-US" sz="5400" b="1" i="1" spc="300" dirty="0">
              <a:solidFill>
                <a:srgbClr val="ADE95B"/>
              </a:solidFill>
              <a:latin typeface="Libre Baskerville" panose="02000000000000000000" pitchFamily="2" charset="0"/>
            </a:endParaRPr>
          </a:p>
        </p:txBody>
      </p:sp>
      <p:pic>
        <p:nvPicPr>
          <p:cNvPr id="11" name="Picture 10" descr="A black background with white text&#10;&#10;Description automatically generated">
            <a:extLst>
              <a:ext uri="{FF2B5EF4-FFF2-40B4-BE49-F238E27FC236}">
                <a16:creationId xmlns:a16="http://schemas.microsoft.com/office/drawing/2014/main" id="{3C640308-5CB8-71C7-157B-50B3144C70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95650" y="10150475"/>
            <a:ext cx="3708591" cy="5905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0EB00-8B7A-66E0-1D1B-7CA817568C77}"/>
            </a:ext>
          </a:extLst>
        </p:cNvPr>
        <p:cNvGrpSpPr/>
        <p:nvPr/>
      </p:nvGrpSpPr>
      <p:grpSpPr>
        <a:xfrm>
          <a:off x="0" y="0"/>
          <a:ext cx="0" cy="0"/>
          <a:chOff x="0" y="0"/>
          <a:chExt cx="0" cy="0"/>
        </a:xfrm>
      </p:grpSpPr>
      <p:pic>
        <p:nvPicPr>
          <p:cNvPr id="5" name="object 5">
            <a:extLst>
              <a:ext uri="{FF2B5EF4-FFF2-40B4-BE49-F238E27FC236}">
                <a16:creationId xmlns:a16="http://schemas.microsoft.com/office/drawing/2014/main" id="{4D36AD12-5F7C-93C6-929F-96A594A0C61F}"/>
              </a:ext>
            </a:extLst>
          </p:cNvPr>
          <p:cNvPicPr/>
          <p:nvPr/>
        </p:nvPicPr>
        <p:blipFill>
          <a:blip r:embed="rId2" cstate="print"/>
          <a:stretch>
            <a:fillRect/>
          </a:stretch>
        </p:blipFill>
        <p:spPr>
          <a:xfrm>
            <a:off x="385901" y="566925"/>
            <a:ext cx="10544633" cy="10020300"/>
          </a:xfrm>
          <a:prstGeom prst="rect">
            <a:avLst/>
          </a:prstGeom>
        </p:spPr>
      </p:pic>
      <p:sp>
        <p:nvSpPr>
          <p:cNvPr id="9" name="object 8">
            <a:extLst>
              <a:ext uri="{FF2B5EF4-FFF2-40B4-BE49-F238E27FC236}">
                <a16:creationId xmlns:a16="http://schemas.microsoft.com/office/drawing/2014/main" id="{20AA1BB6-63E0-6DE0-CED0-D3F6397F6E81}"/>
              </a:ext>
            </a:extLst>
          </p:cNvPr>
          <p:cNvSpPr txBox="1">
            <a:spLocks/>
          </p:cNvSpPr>
          <p:nvPr/>
        </p:nvSpPr>
        <p:spPr>
          <a:xfrm>
            <a:off x="11118850" y="549275"/>
            <a:ext cx="7391400" cy="2810537"/>
          </a:xfrm>
          <a:prstGeom prst="rect">
            <a:avLst/>
          </a:prstGeom>
        </p:spPr>
        <p:txBody>
          <a:bodyPr vert="horz" wrap="square" lIns="0" tIns="278281" rIns="0" bIns="0" rtlCol="0">
            <a:spAutoFit/>
          </a:bodyPr>
          <a:lstStyle>
            <a:lvl1pPr>
              <a:defRPr sz="9450" b="0" i="0">
                <a:solidFill>
                  <a:srgbClr val="B0D35C"/>
                </a:solidFill>
                <a:latin typeface="Arial"/>
                <a:ea typeface="+mj-ea"/>
                <a:cs typeface="Arial"/>
              </a:defRPr>
            </a:lvl1pPr>
          </a:lstStyle>
          <a:p>
            <a:pPr marL="12700">
              <a:lnSpc>
                <a:spcPts val="10405"/>
              </a:lnSpc>
              <a:spcBef>
                <a:spcPts val="130"/>
              </a:spcBef>
            </a:pPr>
            <a:r>
              <a:rPr lang="en-US" sz="6000" dirty="0"/>
              <a:t>Fiscal Responsibility &amp; Adaptability</a:t>
            </a:r>
            <a:endParaRPr lang="en-US" sz="6600" dirty="0">
              <a:latin typeface="Libre Baskerville" panose="02000000000000000000" pitchFamily="2" charset="0"/>
              <a:cs typeface="FreightText Pro Semibold"/>
            </a:endParaRPr>
          </a:p>
        </p:txBody>
      </p:sp>
      <p:pic>
        <p:nvPicPr>
          <p:cNvPr id="2" name="Picture 1" descr="A black background with white text&#10;&#10;Description automatically generated">
            <a:extLst>
              <a:ext uri="{FF2B5EF4-FFF2-40B4-BE49-F238E27FC236}">
                <a16:creationId xmlns:a16="http://schemas.microsoft.com/office/drawing/2014/main" id="{29D8109C-CCA7-243C-A3F6-C05490AFA7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95650" y="10150475"/>
            <a:ext cx="3708591" cy="590580"/>
          </a:xfrm>
          <a:prstGeom prst="rect">
            <a:avLst/>
          </a:prstGeom>
        </p:spPr>
      </p:pic>
      <p:sp>
        <p:nvSpPr>
          <p:cNvPr id="3" name="Rectangle 1">
            <a:extLst>
              <a:ext uri="{FF2B5EF4-FFF2-40B4-BE49-F238E27FC236}">
                <a16:creationId xmlns:a16="http://schemas.microsoft.com/office/drawing/2014/main" id="{AED29048-5D16-B2F9-370F-2C371B223877}"/>
              </a:ext>
            </a:extLst>
          </p:cNvPr>
          <p:cNvSpPr>
            <a:spLocks noGrp="1" noChangeArrowheads="1"/>
          </p:cNvSpPr>
          <p:nvPr>
            <p:ph type="body" idx="1"/>
          </p:nvPr>
        </p:nvSpPr>
        <p:spPr bwMode="auto">
          <a:xfrm>
            <a:off x="9899650" y="3886890"/>
            <a:ext cx="1020445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rtl="0" eaLnBrk="0" fontAlgn="base" hangingPunct="0">
              <a:spcBef>
                <a:spcPct val="0"/>
              </a:spcBef>
              <a:spcAft>
                <a:spcPct val="0"/>
              </a:spcAft>
            </a:pPr>
            <a:r>
              <a:rPr kumimoji="0" lang="en-US" altLang="en-US" sz="3600" b="1" i="0" u="none" strike="noStrike" cap="none" normalizeH="0" baseline="0" dirty="0">
                <a:ln>
                  <a:noFill/>
                </a:ln>
                <a:effectLst/>
                <a:latin typeface="Arial" panose="020B0604020202020204" pitchFamily="34" charset="0"/>
              </a:rPr>
              <a:t>If faced with 5% reduction </a:t>
            </a:r>
            <a:r>
              <a:rPr lang="en-US" sz="3600" dirty="0"/>
              <a:t>($29,688)</a:t>
            </a:r>
            <a:r>
              <a:rPr kumimoji="0" lang="en-US" altLang="en-US" sz="3600" b="1" i="0" u="none" strike="noStrike" cap="none" normalizeH="0" baseline="0" dirty="0">
                <a:ln>
                  <a:noFill/>
                </a:ln>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3200" b="0" i="0" u="none" strike="noStrike" cap="none" normalizeH="0" baseline="0" dirty="0">
                <a:ln>
                  <a:noFill/>
                </a:ln>
                <a:effectLst/>
                <a:latin typeface="Arial" panose="020B0604020202020204" pitchFamily="34" charset="0"/>
              </a:rPr>
              <a:t>Prioritize signature programs (Homecoming, Bash, HLI)</a:t>
            </a:r>
          </a:p>
          <a:p>
            <a:pPr marL="457200" marR="0" lvl="0" indent="-4572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lang="en-US" altLang="en-US" sz="3200" dirty="0">
                <a:latin typeface="Arial" panose="020B0604020202020204" pitchFamily="34" charset="0"/>
              </a:rPr>
              <a:t>Reduce professional development</a:t>
            </a:r>
            <a:endParaRPr kumimoji="0" lang="en-US" altLang="en-US" sz="3200" b="0" i="0" u="none" strike="noStrike" cap="none" normalizeH="0" baseline="0" dirty="0">
              <a:ln>
                <a:noFill/>
              </a:ln>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3200" b="0" i="0" u="none" strike="noStrike" cap="none" normalizeH="0" baseline="0" dirty="0">
                <a:ln>
                  <a:noFill/>
                </a:ln>
                <a:effectLst/>
                <a:latin typeface="Arial" panose="020B0604020202020204" pitchFamily="34" charset="0"/>
              </a:rPr>
              <a:t>Adjust </a:t>
            </a:r>
            <a:r>
              <a:rPr lang="en-US" altLang="en-US" sz="3200" dirty="0">
                <a:latin typeface="Arial" panose="020B0604020202020204" pitchFamily="34" charset="0"/>
              </a:rPr>
              <a:t>student </a:t>
            </a:r>
            <a:r>
              <a:rPr kumimoji="0" lang="en-US" altLang="en-US" sz="3200" b="0" i="0" u="none" strike="noStrike" cap="none" normalizeH="0" baseline="0" dirty="0">
                <a:ln>
                  <a:noFill/>
                </a:ln>
                <a:effectLst/>
                <a:latin typeface="Arial" panose="020B0604020202020204" pitchFamily="34" charset="0"/>
              </a:rPr>
              <a:t>staffing and secondary programs first</a:t>
            </a:r>
          </a:p>
          <a:p>
            <a:pPr marL="457200" marR="0" lvl="0" indent="-4572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3200" b="0" i="0" u="none" strike="noStrike" cap="none" normalizeH="0" baseline="0" dirty="0">
                <a:ln>
                  <a:noFill/>
                </a:ln>
                <a:effectLst/>
                <a:latin typeface="Arial" panose="020B0604020202020204" pitchFamily="34" charset="0"/>
              </a:rPr>
              <a:t>Leverage partnerships and shared marketing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3037772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298555"/>
          </a:xfrm>
          <a:custGeom>
            <a:avLst/>
            <a:gdLst/>
            <a:ahLst/>
            <a:cxnLst/>
            <a:rect l="l" t="t" r="r" b="b"/>
            <a:pathLst>
              <a:path w="20104100" h="11298555">
                <a:moveTo>
                  <a:pt x="20104099" y="0"/>
                </a:moveTo>
                <a:lnTo>
                  <a:pt x="0" y="0"/>
                </a:lnTo>
                <a:lnTo>
                  <a:pt x="0" y="11298085"/>
                </a:lnTo>
                <a:lnTo>
                  <a:pt x="20104099" y="11298085"/>
                </a:lnTo>
                <a:lnTo>
                  <a:pt x="20104099" y="0"/>
                </a:lnTo>
                <a:close/>
              </a:path>
            </a:pathLst>
          </a:custGeom>
          <a:solidFill>
            <a:srgbClr val="0078AE"/>
          </a:solidFill>
        </p:spPr>
        <p:txBody>
          <a:bodyPr wrap="square" lIns="0" tIns="0" rIns="0" bIns="0" rtlCol="0"/>
          <a:lstStyle/>
          <a:p>
            <a:endParaRPr/>
          </a:p>
        </p:txBody>
      </p:sp>
      <p:grpSp>
        <p:nvGrpSpPr>
          <p:cNvPr id="3" name="object 3"/>
          <p:cNvGrpSpPr/>
          <p:nvPr/>
        </p:nvGrpSpPr>
        <p:grpSpPr>
          <a:xfrm>
            <a:off x="0" y="21227"/>
            <a:ext cx="12203430" cy="11308715"/>
            <a:chOff x="0" y="0"/>
            <a:chExt cx="12203430" cy="11308715"/>
          </a:xfrm>
        </p:grpSpPr>
        <p:sp>
          <p:nvSpPr>
            <p:cNvPr id="4" name="object 4"/>
            <p:cNvSpPr/>
            <p:nvPr/>
          </p:nvSpPr>
          <p:spPr>
            <a:xfrm>
              <a:off x="0" y="0"/>
              <a:ext cx="12203430" cy="11308715"/>
            </a:xfrm>
            <a:custGeom>
              <a:avLst/>
              <a:gdLst/>
              <a:ahLst/>
              <a:cxnLst/>
              <a:rect l="l" t="t" r="r" b="b"/>
              <a:pathLst>
                <a:path w="12203430" h="11308715">
                  <a:moveTo>
                    <a:pt x="10025317" y="0"/>
                  </a:moveTo>
                  <a:lnTo>
                    <a:pt x="0" y="0"/>
                  </a:lnTo>
                  <a:lnTo>
                    <a:pt x="0" y="11308556"/>
                  </a:lnTo>
                  <a:lnTo>
                    <a:pt x="12203000" y="11308556"/>
                  </a:lnTo>
                  <a:lnTo>
                    <a:pt x="10025317" y="0"/>
                  </a:lnTo>
                  <a:close/>
                </a:path>
              </a:pathLst>
            </a:custGeom>
            <a:solidFill>
              <a:srgbClr val="0078AE"/>
            </a:solidFill>
          </p:spPr>
          <p:txBody>
            <a:bodyPr wrap="square" lIns="0" tIns="0" rIns="0" bIns="0" rtlCol="0"/>
            <a:lstStyle/>
            <a:p>
              <a:endParaRPr/>
            </a:p>
          </p:txBody>
        </p:sp>
        <p:pic>
          <p:nvPicPr>
            <p:cNvPr id="5" name="object 5"/>
            <p:cNvPicPr/>
            <p:nvPr/>
          </p:nvPicPr>
          <p:blipFill>
            <a:blip r:embed="rId3" cstate="print"/>
            <a:stretch>
              <a:fillRect/>
            </a:stretch>
          </p:blipFill>
          <p:spPr>
            <a:xfrm>
              <a:off x="0" y="0"/>
              <a:ext cx="6578584" cy="6160346"/>
            </a:xfrm>
            <a:prstGeom prst="rect">
              <a:avLst/>
            </a:prstGeom>
          </p:spPr>
        </p:pic>
        <p:pic>
          <p:nvPicPr>
            <p:cNvPr id="6" name="object 6"/>
            <p:cNvPicPr/>
            <p:nvPr/>
          </p:nvPicPr>
          <p:blipFill>
            <a:blip r:embed="rId4" cstate="print"/>
            <a:stretch>
              <a:fillRect/>
            </a:stretch>
          </p:blipFill>
          <p:spPr>
            <a:xfrm>
              <a:off x="5617043" y="0"/>
              <a:ext cx="4989586" cy="11308556"/>
            </a:xfrm>
            <a:prstGeom prst="rect">
              <a:avLst/>
            </a:prstGeom>
          </p:spPr>
        </p:pic>
        <p:pic>
          <p:nvPicPr>
            <p:cNvPr id="7" name="object 7"/>
            <p:cNvPicPr/>
            <p:nvPr/>
          </p:nvPicPr>
          <p:blipFill>
            <a:blip r:embed="rId5" cstate="print"/>
            <a:stretch>
              <a:fillRect/>
            </a:stretch>
          </p:blipFill>
          <p:spPr>
            <a:xfrm>
              <a:off x="0" y="4875003"/>
              <a:ext cx="7813929" cy="6433552"/>
            </a:xfrm>
            <a:prstGeom prst="rect">
              <a:avLst/>
            </a:prstGeom>
          </p:spPr>
        </p:pic>
      </p:grpSp>
      <p:sp>
        <p:nvSpPr>
          <p:cNvPr id="8" name="object 8"/>
          <p:cNvSpPr txBox="1">
            <a:spLocks noGrp="1"/>
          </p:cNvSpPr>
          <p:nvPr>
            <p:ph type="title"/>
          </p:nvPr>
        </p:nvSpPr>
        <p:spPr>
          <a:xfrm>
            <a:off x="1321414" y="557956"/>
            <a:ext cx="6578584" cy="3871725"/>
          </a:xfrm>
          <a:prstGeom prst="rect">
            <a:avLst/>
          </a:prstGeom>
        </p:spPr>
        <p:txBody>
          <a:bodyPr vert="horz" wrap="square" lIns="0" tIns="278281" rIns="0" bIns="0" rtlCol="0">
            <a:spAutoFit/>
          </a:bodyPr>
          <a:lstStyle/>
          <a:p>
            <a:pPr marL="12700">
              <a:lnSpc>
                <a:spcPts val="10405"/>
              </a:lnSpc>
              <a:spcBef>
                <a:spcPts val="130"/>
              </a:spcBef>
            </a:pPr>
            <a:r>
              <a:rPr lang="en-US" sz="4800" b="1" spc="300" dirty="0">
                <a:solidFill>
                  <a:srgbClr val="FFFFFF"/>
                </a:solidFill>
                <a:latin typeface="DM Sans" pitchFamily="2" charset="0"/>
              </a:rPr>
              <a:t>Center For Student Engagement</a:t>
            </a:r>
            <a:endParaRPr sz="4800" b="1" spc="300" dirty="0">
              <a:solidFill>
                <a:srgbClr val="FFFFFF"/>
              </a:solidFill>
              <a:latin typeface="DM Sans" pitchFamily="2" charset="0"/>
            </a:endParaRPr>
          </a:p>
          <a:p>
            <a:pPr marL="46355"/>
            <a:r>
              <a:rPr lang="en-US" sz="6000" b="1" i="1" spc="600" dirty="0">
                <a:latin typeface="Libre Baskerville" panose="02000000000000000000" pitchFamily="2" charset="0"/>
                <a:cs typeface="FreightText Pro Semibold"/>
              </a:rPr>
              <a:t>Mission</a:t>
            </a:r>
            <a:endParaRPr sz="6000" spc="600" dirty="0">
              <a:latin typeface="Libre Baskerville" panose="02000000000000000000" pitchFamily="2" charset="0"/>
              <a:cs typeface="FreightText Pro Semibold"/>
            </a:endParaRPr>
          </a:p>
        </p:txBody>
      </p:sp>
      <p:grpSp>
        <p:nvGrpSpPr>
          <p:cNvPr id="9" name="object 9"/>
          <p:cNvGrpSpPr/>
          <p:nvPr/>
        </p:nvGrpSpPr>
        <p:grpSpPr>
          <a:xfrm>
            <a:off x="8165690" y="1225094"/>
            <a:ext cx="11132151" cy="7119496"/>
            <a:chOff x="8165690" y="1225094"/>
            <a:chExt cx="11132151" cy="7119496"/>
          </a:xfrm>
        </p:grpSpPr>
        <p:pic>
          <p:nvPicPr>
            <p:cNvPr id="10" name="object 10"/>
            <p:cNvPicPr/>
            <p:nvPr/>
          </p:nvPicPr>
          <p:blipFill>
            <a:blip r:embed="rId6" cstate="print">
              <a:extLst>
                <a:ext uri="{28A0092B-C50C-407E-A947-70E740481C1C}">
                  <a14:useLocalDpi xmlns:a14="http://schemas.microsoft.com/office/drawing/2010/main" val="0"/>
                </a:ext>
              </a:extLst>
            </a:blip>
            <a:srcRect/>
            <a:stretch/>
          </p:blipFill>
          <p:spPr>
            <a:xfrm>
              <a:off x="9374059" y="2132573"/>
              <a:ext cx="6282531" cy="4188354"/>
            </a:xfrm>
            <a:prstGeom prst="rect">
              <a:avLst/>
            </a:prstGeom>
            <a:ln>
              <a:noFill/>
            </a:ln>
            <a:effectLst>
              <a:outerShdw blurRad="292100" dist="139700" dir="2700000" algn="tl" rotWithShape="0">
                <a:srgbClr val="333333">
                  <a:alpha val="65000"/>
                </a:srgbClr>
              </a:outerShdw>
            </a:effectLst>
          </p:spPr>
        </p:pic>
        <p:pic>
          <p:nvPicPr>
            <p:cNvPr id="11" name="object 11"/>
            <p:cNvPicPr/>
            <p:nvPr/>
          </p:nvPicPr>
          <p:blipFill>
            <a:blip r:embed="rId7" cstate="print">
              <a:extLst>
                <a:ext uri="{28A0092B-C50C-407E-A947-70E740481C1C}">
                  <a14:useLocalDpi xmlns:a14="http://schemas.microsoft.com/office/drawing/2010/main" val="0"/>
                </a:ext>
              </a:extLst>
            </a:blip>
            <a:srcRect/>
            <a:stretch/>
          </p:blipFill>
          <p:spPr>
            <a:xfrm>
              <a:off x="15214196" y="5622160"/>
              <a:ext cx="4083645" cy="2722430"/>
            </a:xfrm>
            <a:prstGeom prst="rect">
              <a:avLst/>
            </a:prstGeom>
            <a:ln>
              <a:noFill/>
            </a:ln>
            <a:effectLst>
              <a:softEdge rad="112500"/>
            </a:effectLst>
          </p:spPr>
        </p:pic>
        <p:sp>
          <p:nvSpPr>
            <p:cNvPr id="13" name="object 13"/>
            <p:cNvSpPr/>
            <p:nvPr/>
          </p:nvSpPr>
          <p:spPr>
            <a:xfrm>
              <a:off x="8165690" y="1225094"/>
              <a:ext cx="0" cy="7077075"/>
            </a:xfrm>
            <a:custGeom>
              <a:avLst/>
              <a:gdLst/>
              <a:ahLst/>
              <a:cxnLst/>
              <a:rect l="l" t="t" r="r" b="b"/>
              <a:pathLst>
                <a:path h="7077075">
                  <a:moveTo>
                    <a:pt x="0" y="0"/>
                  </a:moveTo>
                  <a:lnTo>
                    <a:pt x="0" y="7076936"/>
                  </a:lnTo>
                </a:path>
              </a:pathLst>
            </a:custGeom>
            <a:ln w="41883">
              <a:solidFill>
                <a:srgbClr val="B0D35C"/>
              </a:solidFill>
            </a:ln>
          </p:spPr>
          <p:txBody>
            <a:bodyPr wrap="square" lIns="0" tIns="0" rIns="0" bIns="0" rtlCol="0"/>
            <a:lstStyle/>
            <a:p>
              <a:endParaRPr/>
            </a:p>
          </p:txBody>
        </p:sp>
      </p:grpSp>
      <p:sp>
        <p:nvSpPr>
          <p:cNvPr id="14" name="object 14"/>
          <p:cNvSpPr txBox="1"/>
          <p:nvPr/>
        </p:nvSpPr>
        <p:spPr>
          <a:xfrm>
            <a:off x="407027" y="4450908"/>
            <a:ext cx="7406902" cy="4487253"/>
          </a:xfrm>
          <a:prstGeom prst="rect">
            <a:avLst/>
          </a:prstGeom>
        </p:spPr>
        <p:txBody>
          <a:bodyPr vert="horz" wrap="square" lIns="0" tIns="58419" rIns="0" bIns="0" rtlCol="0">
            <a:spAutoFit/>
          </a:bodyPr>
          <a:lstStyle/>
          <a:p>
            <a:pPr marL="457200" marR="0">
              <a:lnSpc>
                <a:spcPct val="115000"/>
              </a:lnSpc>
              <a:spcAft>
                <a:spcPts val="1000"/>
              </a:spcAft>
              <a:buNone/>
            </a:pP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Center for Student Engagement (SE) enriches student success by creating vibrant, co-curricular experiences that build community, foster leadership, and extend learning beyond the classroom. Through purposeful programs, spirited traditions, and campus partnerships, we help students connect, grow, and lead. We empower students to make an impact at UHCL and in the world.</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background with white text&#10;&#10;Description automatically generated">
            <a:extLst>
              <a:ext uri="{FF2B5EF4-FFF2-40B4-BE49-F238E27FC236}">
                <a16:creationId xmlns:a16="http://schemas.microsoft.com/office/drawing/2014/main" id="{F3DB37D2-5456-821C-7D75-AE8C1CDBEA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95650" y="10150475"/>
            <a:ext cx="3708591" cy="5905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62847" y="10503858"/>
            <a:ext cx="3810" cy="1270"/>
          </a:xfrm>
          <a:custGeom>
            <a:avLst/>
            <a:gdLst/>
            <a:ahLst/>
            <a:cxnLst/>
            <a:rect l="l" t="t" r="r" b="b"/>
            <a:pathLst>
              <a:path w="3810" h="1270">
                <a:moveTo>
                  <a:pt x="3263" y="901"/>
                </a:moveTo>
                <a:lnTo>
                  <a:pt x="12" y="0"/>
                </a:lnTo>
                <a:lnTo>
                  <a:pt x="3263" y="901"/>
                </a:lnTo>
                <a:close/>
              </a:path>
            </a:pathLst>
          </a:custGeom>
          <a:solidFill>
            <a:srgbClr val="FFFFFF"/>
          </a:solidFill>
        </p:spPr>
        <p:txBody>
          <a:bodyPr wrap="square" lIns="0" tIns="0" rIns="0" bIns="0" rtlCol="0"/>
          <a:lstStyle/>
          <a:p>
            <a:endParaRPr/>
          </a:p>
        </p:txBody>
      </p:sp>
      <p:sp>
        <p:nvSpPr>
          <p:cNvPr id="3" name="object 3"/>
          <p:cNvSpPr/>
          <p:nvPr/>
        </p:nvSpPr>
        <p:spPr>
          <a:xfrm>
            <a:off x="2846441" y="9940186"/>
            <a:ext cx="43815" cy="278130"/>
          </a:xfrm>
          <a:custGeom>
            <a:avLst/>
            <a:gdLst/>
            <a:ahLst/>
            <a:cxnLst/>
            <a:rect l="l" t="t" r="r" b="b"/>
            <a:pathLst>
              <a:path w="43814" h="278129">
                <a:moveTo>
                  <a:pt x="43747" y="0"/>
                </a:moveTo>
                <a:lnTo>
                  <a:pt x="0" y="278054"/>
                </a:lnTo>
                <a:lnTo>
                  <a:pt x="43747" y="0"/>
                </a:lnTo>
                <a:close/>
              </a:path>
            </a:pathLst>
          </a:custGeom>
          <a:solidFill>
            <a:srgbClr val="FFFFFF"/>
          </a:solidFill>
        </p:spPr>
        <p:txBody>
          <a:bodyPr wrap="square" lIns="0" tIns="0" rIns="0" bIns="0" rtlCol="0"/>
          <a:lstStyle/>
          <a:p>
            <a:endParaRPr/>
          </a:p>
        </p:txBody>
      </p:sp>
      <p:sp>
        <p:nvSpPr>
          <p:cNvPr id="4" name="object 4"/>
          <p:cNvSpPr/>
          <p:nvPr/>
        </p:nvSpPr>
        <p:spPr>
          <a:xfrm>
            <a:off x="2587574" y="10552730"/>
            <a:ext cx="13970" cy="87630"/>
          </a:xfrm>
          <a:custGeom>
            <a:avLst/>
            <a:gdLst/>
            <a:ahLst/>
            <a:cxnLst/>
            <a:rect l="l" t="t" r="r" b="b"/>
            <a:pathLst>
              <a:path w="13969" h="87629">
                <a:moveTo>
                  <a:pt x="13695" y="0"/>
                </a:moveTo>
                <a:lnTo>
                  <a:pt x="0" y="87033"/>
                </a:lnTo>
                <a:lnTo>
                  <a:pt x="13695" y="0"/>
                </a:lnTo>
                <a:close/>
              </a:path>
            </a:pathLst>
          </a:custGeom>
          <a:solidFill>
            <a:srgbClr val="FFFFFF"/>
          </a:solidFill>
        </p:spPr>
        <p:txBody>
          <a:bodyPr wrap="square" lIns="0" tIns="0" rIns="0" bIns="0" rtlCol="0"/>
          <a:lstStyle/>
          <a:p>
            <a:endParaRPr/>
          </a:p>
        </p:txBody>
      </p:sp>
      <p:sp>
        <p:nvSpPr>
          <p:cNvPr id="5" name="object 5"/>
          <p:cNvSpPr/>
          <p:nvPr/>
        </p:nvSpPr>
        <p:spPr>
          <a:xfrm>
            <a:off x="2682760" y="9940182"/>
            <a:ext cx="15240" cy="95250"/>
          </a:xfrm>
          <a:custGeom>
            <a:avLst/>
            <a:gdLst/>
            <a:ahLst/>
            <a:cxnLst/>
            <a:rect l="l" t="t" r="r" b="b"/>
            <a:pathLst>
              <a:path w="15239" h="95250">
                <a:moveTo>
                  <a:pt x="14900" y="0"/>
                </a:moveTo>
                <a:lnTo>
                  <a:pt x="0" y="94730"/>
                </a:lnTo>
                <a:lnTo>
                  <a:pt x="14900" y="0"/>
                </a:lnTo>
                <a:close/>
              </a:path>
            </a:pathLst>
          </a:custGeom>
          <a:solidFill>
            <a:srgbClr val="FFFFFF"/>
          </a:solidFill>
        </p:spPr>
        <p:txBody>
          <a:bodyPr wrap="square" lIns="0" tIns="0" rIns="0" bIns="0" rtlCol="0"/>
          <a:lstStyle/>
          <a:p>
            <a:endParaRPr/>
          </a:p>
        </p:txBody>
      </p:sp>
      <p:sp>
        <p:nvSpPr>
          <p:cNvPr id="6" name="object 6"/>
          <p:cNvSpPr/>
          <p:nvPr/>
        </p:nvSpPr>
        <p:spPr>
          <a:xfrm>
            <a:off x="2639763" y="10241559"/>
            <a:ext cx="10795" cy="66675"/>
          </a:xfrm>
          <a:custGeom>
            <a:avLst/>
            <a:gdLst/>
            <a:ahLst/>
            <a:cxnLst/>
            <a:rect l="l" t="t" r="r" b="b"/>
            <a:pathLst>
              <a:path w="10794" h="66675">
                <a:moveTo>
                  <a:pt x="10481" y="0"/>
                </a:moveTo>
                <a:lnTo>
                  <a:pt x="0" y="66615"/>
                </a:lnTo>
              </a:path>
            </a:pathLst>
          </a:custGeom>
          <a:solidFill>
            <a:srgbClr val="FFFFFF"/>
          </a:solidFill>
        </p:spPr>
        <p:txBody>
          <a:bodyPr wrap="square" lIns="0" tIns="0" rIns="0" bIns="0" rtlCol="0"/>
          <a:lstStyle/>
          <a:p>
            <a:endParaRPr/>
          </a:p>
        </p:txBody>
      </p:sp>
      <p:sp>
        <p:nvSpPr>
          <p:cNvPr id="7" name="object 7"/>
          <p:cNvSpPr/>
          <p:nvPr/>
        </p:nvSpPr>
        <p:spPr>
          <a:xfrm>
            <a:off x="2557729" y="9941455"/>
            <a:ext cx="40005" cy="20955"/>
          </a:xfrm>
          <a:custGeom>
            <a:avLst/>
            <a:gdLst/>
            <a:ahLst/>
            <a:cxnLst/>
            <a:rect l="l" t="t" r="r" b="b"/>
            <a:pathLst>
              <a:path w="40005" h="20954">
                <a:moveTo>
                  <a:pt x="0" y="0"/>
                </a:moveTo>
                <a:lnTo>
                  <a:pt x="39789" y="20837"/>
                </a:lnTo>
                <a:lnTo>
                  <a:pt x="31601" y="15213"/>
                </a:lnTo>
                <a:lnTo>
                  <a:pt x="22762" y="10061"/>
                </a:lnTo>
                <a:lnTo>
                  <a:pt x="13277" y="5386"/>
                </a:lnTo>
                <a:lnTo>
                  <a:pt x="3151" y="1193"/>
                </a:lnTo>
                <a:lnTo>
                  <a:pt x="0" y="0"/>
                </a:lnTo>
                <a:close/>
              </a:path>
            </a:pathLst>
          </a:custGeom>
          <a:solidFill>
            <a:srgbClr val="FFFFFF"/>
          </a:solidFill>
        </p:spPr>
        <p:txBody>
          <a:bodyPr wrap="square" lIns="0" tIns="0" rIns="0" bIns="0" rtlCol="0"/>
          <a:lstStyle/>
          <a:p>
            <a:endParaRPr/>
          </a:p>
        </p:txBody>
      </p:sp>
      <p:pic>
        <p:nvPicPr>
          <p:cNvPr id="10" name="object 10"/>
          <p:cNvPicPr/>
          <p:nvPr/>
        </p:nvPicPr>
        <p:blipFill>
          <a:blip r:embed="rId2" cstate="print"/>
          <a:stretch>
            <a:fillRect/>
          </a:stretch>
        </p:blipFill>
        <p:spPr>
          <a:xfrm>
            <a:off x="10052050" y="690545"/>
            <a:ext cx="9280269" cy="9906000"/>
          </a:xfrm>
          <a:prstGeom prst="rect">
            <a:avLst/>
          </a:prstGeom>
        </p:spPr>
      </p:pic>
      <p:sp>
        <p:nvSpPr>
          <p:cNvPr id="12" name="object 12"/>
          <p:cNvSpPr txBox="1"/>
          <p:nvPr/>
        </p:nvSpPr>
        <p:spPr>
          <a:xfrm>
            <a:off x="931912" y="2491844"/>
            <a:ext cx="9900666" cy="6512039"/>
          </a:xfrm>
          <a:prstGeom prst="rect">
            <a:avLst/>
          </a:prstGeom>
        </p:spPr>
        <p:txBody>
          <a:bodyPr vert="horz" wrap="square" lIns="0" tIns="99060" rIns="0" bIns="0" rtlCol="0">
            <a:spAutoFit/>
          </a:bodyPr>
          <a:lstStyle/>
          <a:p>
            <a:pPr marL="388620" indent="-375920">
              <a:lnSpc>
                <a:spcPct val="100000"/>
              </a:lnSpc>
              <a:spcBef>
                <a:spcPts val="780"/>
              </a:spcBef>
              <a:buChar char="•"/>
              <a:tabLst>
                <a:tab pos="388620" algn="l"/>
                <a:tab pos="1243965" algn="l"/>
                <a:tab pos="3280410" algn="l"/>
              </a:tabLst>
            </a:pPr>
            <a:r>
              <a:rPr lang="en-US" sz="3900" spc="-170" dirty="0">
                <a:solidFill>
                  <a:srgbClr val="FFFFFF"/>
                </a:solidFill>
                <a:latin typeface="DM Sans" pitchFamily="2" charset="0"/>
                <a:cs typeface="Arial"/>
              </a:rPr>
              <a:t>Campus Activities &amp; Traditions – Bash, Homecoming, Lighting of the Letters</a:t>
            </a:r>
          </a:p>
          <a:p>
            <a:pPr marL="388620" indent="-375920">
              <a:lnSpc>
                <a:spcPct val="100000"/>
              </a:lnSpc>
              <a:spcBef>
                <a:spcPts val="780"/>
              </a:spcBef>
              <a:buChar char="•"/>
              <a:tabLst>
                <a:tab pos="388620" algn="l"/>
                <a:tab pos="1243965" algn="l"/>
                <a:tab pos="3280410" algn="l"/>
              </a:tabLst>
            </a:pPr>
            <a:r>
              <a:rPr lang="en-US" sz="3900" spc="-170" dirty="0">
                <a:solidFill>
                  <a:srgbClr val="FFFFFF"/>
                </a:solidFill>
                <a:latin typeface="DM Sans" pitchFamily="2" charset="0"/>
                <a:cs typeface="Arial"/>
              </a:rPr>
              <a:t>Student Organizations – Support, advising, risk management</a:t>
            </a:r>
          </a:p>
          <a:p>
            <a:pPr marL="388620" indent="-375920">
              <a:lnSpc>
                <a:spcPct val="100000"/>
              </a:lnSpc>
              <a:spcBef>
                <a:spcPts val="780"/>
              </a:spcBef>
              <a:buChar char="•"/>
              <a:tabLst>
                <a:tab pos="388620" algn="l"/>
                <a:tab pos="1243965" algn="l"/>
                <a:tab pos="3280410" algn="l"/>
              </a:tabLst>
            </a:pPr>
            <a:r>
              <a:rPr lang="en-US" sz="3900" spc="-170" dirty="0">
                <a:solidFill>
                  <a:srgbClr val="FFFFFF"/>
                </a:solidFill>
                <a:latin typeface="DM Sans" pitchFamily="2" charset="0"/>
                <a:cs typeface="Arial"/>
              </a:rPr>
              <a:t>Leadership Development – HLI, Conference, trainings/workshops</a:t>
            </a:r>
          </a:p>
          <a:p>
            <a:pPr marL="388620" indent="-375920">
              <a:lnSpc>
                <a:spcPct val="100000"/>
              </a:lnSpc>
              <a:spcBef>
                <a:spcPts val="780"/>
              </a:spcBef>
              <a:buChar char="•"/>
              <a:tabLst>
                <a:tab pos="388620" algn="l"/>
                <a:tab pos="1243965" algn="l"/>
                <a:tab pos="3280410" algn="l"/>
              </a:tabLst>
            </a:pPr>
            <a:r>
              <a:rPr lang="en-US" sz="3900" spc="-170" dirty="0">
                <a:solidFill>
                  <a:srgbClr val="FFFFFF"/>
                </a:solidFill>
                <a:latin typeface="DM Sans" pitchFamily="2" charset="0"/>
                <a:cs typeface="Arial"/>
              </a:rPr>
              <a:t>Civic Engagement – Cares Day, Service Week, voter engagement</a:t>
            </a:r>
          </a:p>
          <a:p>
            <a:pPr marL="388620" indent="-375920">
              <a:lnSpc>
                <a:spcPct val="100000"/>
              </a:lnSpc>
              <a:spcBef>
                <a:spcPts val="780"/>
              </a:spcBef>
              <a:buChar char="•"/>
              <a:tabLst>
                <a:tab pos="388620" algn="l"/>
                <a:tab pos="1243965" algn="l"/>
                <a:tab pos="3280410" algn="l"/>
              </a:tabLst>
            </a:pPr>
            <a:r>
              <a:rPr lang="en-US" sz="3900" spc="-170" dirty="0">
                <a:solidFill>
                  <a:srgbClr val="FFFFFF"/>
                </a:solidFill>
                <a:latin typeface="DM Sans" pitchFamily="2" charset="0"/>
                <a:cs typeface="Arial"/>
              </a:rPr>
              <a:t>Community Engagement – First-Generation and Community Building Initiatives</a:t>
            </a:r>
            <a:endParaRPr sz="3900" dirty="0">
              <a:latin typeface="DM Sans" pitchFamily="2" charset="0"/>
              <a:cs typeface="Arial"/>
            </a:endParaRPr>
          </a:p>
        </p:txBody>
      </p:sp>
      <p:pic>
        <p:nvPicPr>
          <p:cNvPr id="14" name="Picture 13" descr="A black background with white text&#10;&#10;Description automatically generated">
            <a:extLst>
              <a:ext uri="{FF2B5EF4-FFF2-40B4-BE49-F238E27FC236}">
                <a16:creationId xmlns:a16="http://schemas.microsoft.com/office/drawing/2014/main" id="{B0779C9C-EC3F-5D23-333B-AD623C12A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912" y="10150475"/>
            <a:ext cx="3708591" cy="590580"/>
          </a:xfrm>
          <a:prstGeom prst="rect">
            <a:avLst/>
          </a:prstGeom>
        </p:spPr>
      </p:pic>
      <p:sp>
        <p:nvSpPr>
          <p:cNvPr id="17" name="object 5">
            <a:extLst>
              <a:ext uri="{FF2B5EF4-FFF2-40B4-BE49-F238E27FC236}">
                <a16:creationId xmlns:a16="http://schemas.microsoft.com/office/drawing/2014/main" id="{16CE273C-BB69-DB5F-3876-D7CCD4F4D9B6}"/>
              </a:ext>
            </a:extLst>
          </p:cNvPr>
          <p:cNvSpPr txBox="1">
            <a:spLocks noGrp="1"/>
          </p:cNvSpPr>
          <p:nvPr>
            <p:ph type="title"/>
          </p:nvPr>
        </p:nvSpPr>
        <p:spPr>
          <a:xfrm>
            <a:off x="-158750" y="642347"/>
            <a:ext cx="16746604" cy="1661886"/>
          </a:xfrm>
          <a:prstGeom prst="rect">
            <a:avLst/>
          </a:prstGeom>
        </p:spPr>
        <p:txBody>
          <a:bodyPr vert="horz" wrap="square" lIns="0" tIns="205634" rIns="0" bIns="0" rtlCol="0">
            <a:spAutoFit/>
          </a:bodyPr>
          <a:lstStyle/>
          <a:p>
            <a:pPr marL="1251585">
              <a:lnSpc>
                <a:spcPct val="100000"/>
              </a:lnSpc>
              <a:spcBef>
                <a:spcPts val="114"/>
              </a:spcBef>
            </a:pPr>
            <a:r>
              <a:rPr lang="en-US" dirty="0"/>
              <a:t>SE Programs &amp; Services</a:t>
            </a:r>
            <a:endParaRPr sz="9700" dirty="0">
              <a:latin typeface="Libre Baskerville" panose="02000000000000000000" pitchFamily="2" charset="0"/>
              <a:cs typeface="FreightText Pro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298555"/>
          </a:xfrm>
          <a:custGeom>
            <a:avLst/>
            <a:gdLst/>
            <a:ahLst/>
            <a:cxnLst/>
            <a:rect l="l" t="t" r="r" b="b"/>
            <a:pathLst>
              <a:path w="20104100" h="11298555">
                <a:moveTo>
                  <a:pt x="20104099" y="0"/>
                </a:moveTo>
                <a:lnTo>
                  <a:pt x="0" y="0"/>
                </a:lnTo>
                <a:lnTo>
                  <a:pt x="0" y="11298085"/>
                </a:lnTo>
                <a:lnTo>
                  <a:pt x="20104099" y="11298085"/>
                </a:lnTo>
                <a:lnTo>
                  <a:pt x="20104099" y="0"/>
                </a:lnTo>
                <a:close/>
              </a:path>
            </a:pathLst>
          </a:custGeom>
          <a:solidFill>
            <a:srgbClr val="0078AE"/>
          </a:solidFill>
        </p:spPr>
        <p:txBody>
          <a:bodyPr wrap="square" lIns="0" tIns="0" rIns="0" bIns="0" rtlCol="0"/>
          <a:lstStyle/>
          <a:p>
            <a:endParaRPr/>
          </a:p>
        </p:txBody>
      </p:sp>
      <p:grpSp>
        <p:nvGrpSpPr>
          <p:cNvPr id="3" name="object 3"/>
          <p:cNvGrpSpPr/>
          <p:nvPr/>
        </p:nvGrpSpPr>
        <p:grpSpPr>
          <a:xfrm>
            <a:off x="14082166" y="0"/>
            <a:ext cx="6022340" cy="5881370"/>
            <a:chOff x="14082166" y="0"/>
            <a:chExt cx="6022340" cy="5881370"/>
          </a:xfrm>
        </p:grpSpPr>
        <p:sp>
          <p:nvSpPr>
            <p:cNvPr id="4" name="object 4"/>
            <p:cNvSpPr/>
            <p:nvPr/>
          </p:nvSpPr>
          <p:spPr>
            <a:xfrm>
              <a:off x="14082166" y="0"/>
              <a:ext cx="6022340" cy="5881370"/>
            </a:xfrm>
            <a:custGeom>
              <a:avLst/>
              <a:gdLst/>
              <a:ahLst/>
              <a:cxnLst/>
              <a:rect l="l" t="t" r="r" b="b"/>
              <a:pathLst>
                <a:path w="6022340" h="5881370">
                  <a:moveTo>
                    <a:pt x="6021931" y="0"/>
                  </a:moveTo>
                  <a:lnTo>
                    <a:pt x="0" y="0"/>
                  </a:lnTo>
                  <a:lnTo>
                    <a:pt x="1089977" y="5881004"/>
                  </a:lnTo>
                  <a:lnTo>
                    <a:pt x="6021931" y="4966916"/>
                  </a:lnTo>
                  <a:lnTo>
                    <a:pt x="6021931" y="0"/>
                  </a:lnTo>
                  <a:close/>
                </a:path>
              </a:pathLst>
            </a:custGeom>
            <a:solidFill>
              <a:srgbClr val="0078AE"/>
            </a:solidFill>
          </p:spPr>
          <p:txBody>
            <a:bodyPr wrap="square" lIns="0" tIns="0" rIns="0" bIns="0" rtlCol="0"/>
            <a:lstStyle/>
            <a:p>
              <a:endParaRPr/>
            </a:p>
          </p:txBody>
        </p:sp>
        <p:pic>
          <p:nvPicPr>
            <p:cNvPr id="5" name="object 5"/>
            <p:cNvPicPr/>
            <p:nvPr/>
          </p:nvPicPr>
          <p:blipFill>
            <a:blip r:embed="rId2" cstate="print"/>
            <a:stretch>
              <a:fillRect/>
            </a:stretch>
          </p:blipFill>
          <p:spPr>
            <a:xfrm>
              <a:off x="15499099" y="2158740"/>
              <a:ext cx="4605001" cy="2681970"/>
            </a:xfrm>
            <a:prstGeom prst="rect">
              <a:avLst/>
            </a:prstGeom>
          </p:spPr>
        </p:pic>
        <p:pic>
          <p:nvPicPr>
            <p:cNvPr id="6" name="object 6"/>
            <p:cNvPicPr/>
            <p:nvPr/>
          </p:nvPicPr>
          <p:blipFill>
            <a:blip r:embed="rId3" cstate="print"/>
            <a:stretch>
              <a:fillRect/>
            </a:stretch>
          </p:blipFill>
          <p:spPr>
            <a:xfrm>
              <a:off x="14940812" y="0"/>
              <a:ext cx="5163287" cy="3024578"/>
            </a:xfrm>
            <a:prstGeom prst="rect">
              <a:avLst/>
            </a:prstGeom>
          </p:spPr>
        </p:pic>
      </p:grpSp>
      <p:grpSp>
        <p:nvGrpSpPr>
          <p:cNvPr id="8" name="object 8"/>
          <p:cNvGrpSpPr/>
          <p:nvPr/>
        </p:nvGrpSpPr>
        <p:grpSpPr>
          <a:xfrm>
            <a:off x="0" y="921437"/>
            <a:ext cx="7744459" cy="10387229"/>
            <a:chOff x="0" y="921437"/>
            <a:chExt cx="7744459" cy="10387229"/>
          </a:xfrm>
        </p:grpSpPr>
        <p:sp>
          <p:nvSpPr>
            <p:cNvPr id="9" name="object 9"/>
            <p:cNvSpPr/>
            <p:nvPr/>
          </p:nvSpPr>
          <p:spPr>
            <a:xfrm>
              <a:off x="0" y="6221046"/>
              <a:ext cx="7744459" cy="5087620"/>
            </a:xfrm>
            <a:custGeom>
              <a:avLst/>
              <a:gdLst/>
              <a:ahLst/>
              <a:cxnLst/>
              <a:rect l="l" t="t" r="r" b="b"/>
              <a:pathLst>
                <a:path w="7744459" h="5087620">
                  <a:moveTo>
                    <a:pt x="0" y="0"/>
                  </a:moveTo>
                  <a:lnTo>
                    <a:pt x="0" y="5087510"/>
                  </a:lnTo>
                  <a:lnTo>
                    <a:pt x="7700529" y="5087510"/>
                  </a:lnTo>
                  <a:lnTo>
                    <a:pt x="7744340" y="67589"/>
                  </a:lnTo>
                  <a:lnTo>
                    <a:pt x="0" y="0"/>
                  </a:lnTo>
                  <a:close/>
                </a:path>
              </a:pathLst>
            </a:custGeom>
            <a:solidFill>
              <a:srgbClr val="0078AE"/>
            </a:solidFill>
          </p:spPr>
          <p:txBody>
            <a:bodyPr wrap="square" lIns="0" tIns="0" rIns="0" bIns="0" rtlCol="0"/>
            <a:lstStyle/>
            <a:p>
              <a:endParaRPr/>
            </a:p>
          </p:txBody>
        </p:sp>
        <p:pic>
          <p:nvPicPr>
            <p:cNvPr id="10" name="object 10"/>
            <p:cNvPicPr/>
            <p:nvPr/>
          </p:nvPicPr>
          <p:blipFill>
            <a:blip r:embed="rId4" cstate="print"/>
            <a:stretch>
              <a:fillRect/>
            </a:stretch>
          </p:blipFill>
          <p:spPr>
            <a:xfrm>
              <a:off x="0" y="9656920"/>
              <a:ext cx="86196" cy="1651635"/>
            </a:xfrm>
            <a:prstGeom prst="rect">
              <a:avLst/>
            </a:prstGeom>
          </p:spPr>
        </p:pic>
        <p:pic>
          <p:nvPicPr>
            <p:cNvPr id="11" name="object 11"/>
            <p:cNvPicPr/>
            <p:nvPr/>
          </p:nvPicPr>
          <p:blipFill>
            <a:blip r:embed="rId5" cstate="print"/>
            <a:stretch>
              <a:fillRect/>
            </a:stretch>
          </p:blipFill>
          <p:spPr>
            <a:xfrm>
              <a:off x="0" y="7348006"/>
              <a:ext cx="6679189" cy="2382733"/>
            </a:xfrm>
            <a:prstGeom prst="rect">
              <a:avLst/>
            </a:prstGeom>
          </p:spPr>
        </p:pic>
        <p:pic>
          <p:nvPicPr>
            <p:cNvPr id="12" name="object 12"/>
            <p:cNvPicPr/>
            <p:nvPr/>
          </p:nvPicPr>
          <p:blipFill>
            <a:blip r:embed="rId6" cstate="print"/>
            <a:stretch>
              <a:fillRect/>
            </a:stretch>
          </p:blipFill>
          <p:spPr>
            <a:xfrm>
              <a:off x="56092" y="9657538"/>
              <a:ext cx="6602950" cy="1651017"/>
            </a:xfrm>
            <a:prstGeom prst="rect">
              <a:avLst/>
            </a:prstGeom>
          </p:spPr>
        </p:pic>
        <p:pic>
          <p:nvPicPr>
            <p:cNvPr id="13" name="object 13"/>
            <p:cNvPicPr/>
            <p:nvPr/>
          </p:nvPicPr>
          <p:blipFill>
            <a:blip r:embed="rId7" cstate="print"/>
            <a:stretch>
              <a:fillRect/>
            </a:stretch>
          </p:blipFill>
          <p:spPr>
            <a:xfrm>
              <a:off x="890025" y="981656"/>
              <a:ext cx="6282531" cy="6222313"/>
            </a:xfrm>
            <a:prstGeom prst="rect">
              <a:avLst/>
            </a:prstGeom>
          </p:spPr>
        </p:pic>
        <p:sp>
          <p:nvSpPr>
            <p:cNvPr id="14" name="object 14"/>
            <p:cNvSpPr/>
            <p:nvPr/>
          </p:nvSpPr>
          <p:spPr>
            <a:xfrm>
              <a:off x="890025" y="921437"/>
              <a:ext cx="6114025" cy="6426458"/>
            </a:xfrm>
            <a:custGeom>
              <a:avLst/>
              <a:gdLst/>
              <a:ahLst/>
              <a:cxnLst/>
              <a:rect l="l" t="t" r="r" b="b"/>
              <a:pathLst>
                <a:path w="6282690" h="6282690">
                  <a:moveTo>
                    <a:pt x="0" y="6282531"/>
                  </a:moveTo>
                  <a:lnTo>
                    <a:pt x="6282531" y="6282531"/>
                  </a:lnTo>
                  <a:lnTo>
                    <a:pt x="6282531" y="0"/>
                  </a:lnTo>
                  <a:lnTo>
                    <a:pt x="0" y="0"/>
                  </a:lnTo>
                  <a:lnTo>
                    <a:pt x="0" y="6282531"/>
                  </a:lnTo>
                  <a:close/>
                </a:path>
              </a:pathLst>
            </a:custGeom>
            <a:ln w="335068">
              <a:solidFill>
                <a:srgbClr val="B0D35C"/>
              </a:solidFill>
            </a:ln>
          </p:spPr>
          <p:txBody>
            <a:bodyPr wrap="square" lIns="0" tIns="0" rIns="0" bIns="0" rtlCol="0"/>
            <a:lstStyle/>
            <a:p>
              <a:endParaRPr/>
            </a:p>
          </p:txBody>
        </p:sp>
      </p:grpSp>
      <p:sp>
        <p:nvSpPr>
          <p:cNvPr id="20" name="object 8">
            <a:extLst>
              <a:ext uri="{FF2B5EF4-FFF2-40B4-BE49-F238E27FC236}">
                <a16:creationId xmlns:a16="http://schemas.microsoft.com/office/drawing/2014/main" id="{D70D49E5-A135-FB43-CE6E-28B16F785804}"/>
              </a:ext>
            </a:extLst>
          </p:cNvPr>
          <p:cNvSpPr txBox="1">
            <a:spLocks/>
          </p:cNvSpPr>
          <p:nvPr/>
        </p:nvSpPr>
        <p:spPr>
          <a:xfrm>
            <a:off x="8604250" y="669389"/>
            <a:ext cx="10134600" cy="2968914"/>
          </a:xfrm>
          <a:prstGeom prst="rect">
            <a:avLst/>
          </a:prstGeom>
        </p:spPr>
        <p:txBody>
          <a:bodyPr vert="horz" wrap="square" lIns="0" tIns="278281" rIns="0" bIns="0" rtlCol="0">
            <a:spAutoFit/>
          </a:bodyPr>
          <a:lstStyle>
            <a:lvl1pPr>
              <a:defRPr sz="9450" b="0" i="0">
                <a:solidFill>
                  <a:srgbClr val="B0D35C"/>
                </a:solidFill>
                <a:latin typeface="Arial"/>
                <a:ea typeface="+mj-ea"/>
                <a:cs typeface="Arial"/>
              </a:defRPr>
            </a:lvl1pPr>
          </a:lstStyle>
          <a:p>
            <a:pPr marL="12700">
              <a:lnSpc>
                <a:spcPts val="10405"/>
              </a:lnSpc>
              <a:spcBef>
                <a:spcPts val="130"/>
              </a:spcBef>
            </a:pPr>
            <a:r>
              <a:rPr lang="en-US" sz="6000" b="1" spc="600" dirty="0">
                <a:solidFill>
                  <a:srgbClr val="FFFFFF"/>
                </a:solidFill>
                <a:latin typeface="DM Sans" pitchFamily="2" charset="0"/>
              </a:rPr>
              <a:t>Our Impact in Action</a:t>
            </a:r>
          </a:p>
          <a:p>
            <a:pPr marL="46355"/>
            <a:r>
              <a:rPr lang="en-US" sz="4400" b="1" i="1" spc="605" dirty="0">
                <a:latin typeface="Libre Baskerville" panose="02000000000000000000" pitchFamily="2" charset="0"/>
                <a:cs typeface="FreightText Pro Semibold"/>
              </a:rPr>
              <a:t>Student engagement is the heartbeat of campus life</a:t>
            </a:r>
            <a:endParaRPr lang="en-US" sz="4400" dirty="0">
              <a:latin typeface="Libre Baskerville" panose="02000000000000000000" pitchFamily="2" charset="0"/>
              <a:cs typeface="FreightText Pro Semibold"/>
            </a:endParaRPr>
          </a:p>
        </p:txBody>
      </p:sp>
      <p:sp>
        <p:nvSpPr>
          <p:cNvPr id="21" name="object 14">
            <a:extLst>
              <a:ext uri="{FF2B5EF4-FFF2-40B4-BE49-F238E27FC236}">
                <a16:creationId xmlns:a16="http://schemas.microsoft.com/office/drawing/2014/main" id="{AFB68CB6-AE9C-6D81-DE91-94D210541225}"/>
              </a:ext>
            </a:extLst>
          </p:cNvPr>
          <p:cNvSpPr txBox="1"/>
          <p:nvPr/>
        </p:nvSpPr>
        <p:spPr>
          <a:xfrm>
            <a:off x="8567709" y="4234660"/>
            <a:ext cx="10293229" cy="4983414"/>
          </a:xfrm>
          <a:prstGeom prst="rect">
            <a:avLst/>
          </a:prstGeom>
        </p:spPr>
        <p:txBody>
          <a:bodyPr vert="horz" wrap="square" lIns="0" tIns="58419" rIns="0" bIns="0" rtlCol="0">
            <a:spAutoFit/>
          </a:bodyPr>
          <a:lstStyle/>
          <a:p>
            <a:r>
              <a:rPr lang="en-US" sz="4000" b="1" dirty="0">
                <a:solidFill>
                  <a:schemeClr val="bg1"/>
                </a:solidFill>
              </a:rPr>
              <a:t>Key Metrics (FY25):</a:t>
            </a:r>
            <a:endParaRPr lang="en-US" sz="4000" dirty="0">
              <a:solidFill>
                <a:schemeClr val="bg1"/>
              </a:solidFill>
            </a:endParaRPr>
          </a:p>
          <a:p>
            <a:pPr marL="571500" indent="-571500">
              <a:buFont typeface="Arial" panose="020B0604020202020204" pitchFamily="34" charset="0"/>
              <a:buChar char="•"/>
            </a:pPr>
            <a:r>
              <a:rPr lang="en-US" sz="4000" dirty="0">
                <a:solidFill>
                  <a:schemeClr val="bg1"/>
                </a:solidFill>
              </a:rPr>
              <a:t>1,100+ participants at Homecoming Week</a:t>
            </a:r>
          </a:p>
          <a:p>
            <a:pPr marL="571500" indent="-571500">
              <a:buFont typeface="Arial" panose="020B0604020202020204" pitchFamily="34" charset="0"/>
              <a:buChar char="•"/>
            </a:pPr>
            <a:r>
              <a:rPr lang="en-US" sz="4000" dirty="0">
                <a:solidFill>
                  <a:schemeClr val="bg1"/>
                </a:solidFill>
              </a:rPr>
              <a:t>Welcome Back Bash Continued Success</a:t>
            </a:r>
          </a:p>
          <a:p>
            <a:pPr marL="571500" indent="-571500">
              <a:buFont typeface="Arial" panose="020B0604020202020204" pitchFamily="34" charset="0"/>
              <a:buChar char="•"/>
            </a:pPr>
            <a:r>
              <a:rPr lang="en-US" sz="4000" dirty="0">
                <a:solidFill>
                  <a:schemeClr val="bg1"/>
                </a:solidFill>
              </a:rPr>
              <a:t>370 at Altitude: </a:t>
            </a:r>
            <a:r>
              <a:rPr lang="en-US" sz="4000" i="1" dirty="0">
                <a:solidFill>
                  <a:schemeClr val="bg1"/>
                </a:solidFill>
              </a:rPr>
              <a:t>Neon Night</a:t>
            </a:r>
            <a:endParaRPr lang="en-US" sz="4000" dirty="0">
              <a:solidFill>
                <a:schemeClr val="bg1"/>
              </a:solidFill>
            </a:endParaRPr>
          </a:p>
          <a:p>
            <a:pPr marL="571500" indent="-571500">
              <a:buFont typeface="Arial" panose="020B0604020202020204" pitchFamily="34" charset="0"/>
              <a:buChar char="•"/>
            </a:pPr>
            <a:r>
              <a:rPr lang="en-US" sz="4000" dirty="0">
                <a:solidFill>
                  <a:schemeClr val="bg1"/>
                </a:solidFill>
              </a:rPr>
              <a:t>81 active student organizations </a:t>
            </a:r>
          </a:p>
          <a:p>
            <a:pPr marL="571500" indent="-571500">
              <a:buFont typeface="Arial" panose="020B0604020202020204" pitchFamily="34" charset="0"/>
              <a:buChar char="•"/>
            </a:pPr>
            <a:r>
              <a:rPr lang="en-US" sz="4000" dirty="0">
                <a:solidFill>
                  <a:schemeClr val="bg1"/>
                </a:solidFill>
              </a:rPr>
              <a:t>Launch of Service Week</a:t>
            </a:r>
          </a:p>
          <a:p>
            <a:pPr marL="571500" indent="-571500">
              <a:buFont typeface="Arial" panose="020B0604020202020204" pitchFamily="34" charset="0"/>
              <a:buChar char="•"/>
            </a:pPr>
            <a:r>
              <a:rPr lang="en-US" sz="4000" dirty="0">
                <a:solidFill>
                  <a:schemeClr val="bg1"/>
                </a:solidFill>
              </a:rPr>
              <a:t>27</a:t>
            </a:r>
            <a:r>
              <a:rPr lang="en-US" sz="4000" baseline="30000" dirty="0">
                <a:solidFill>
                  <a:schemeClr val="bg1"/>
                </a:solidFill>
              </a:rPr>
              <a:t>th</a:t>
            </a:r>
            <a:r>
              <a:rPr lang="en-US" sz="4000" dirty="0">
                <a:solidFill>
                  <a:schemeClr val="bg1"/>
                </a:solidFill>
              </a:rPr>
              <a:t> Annual Student Leadership and Career Development Conference</a:t>
            </a:r>
          </a:p>
        </p:txBody>
      </p:sp>
      <p:pic>
        <p:nvPicPr>
          <p:cNvPr id="7" name="Picture 6" descr="A black background with white text&#10;&#10;Description automatically generated">
            <a:extLst>
              <a:ext uri="{FF2B5EF4-FFF2-40B4-BE49-F238E27FC236}">
                <a16:creationId xmlns:a16="http://schemas.microsoft.com/office/drawing/2014/main" id="{1D9ECDA0-CC6D-34C8-7E40-4F8BB0BEBE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95650" y="10150475"/>
            <a:ext cx="3708591" cy="590580"/>
          </a:xfrm>
          <a:prstGeom prst="rect">
            <a:avLst/>
          </a:prstGeom>
        </p:spPr>
      </p:pic>
      <p:pic>
        <p:nvPicPr>
          <p:cNvPr id="18" name="Picture 17" descr="A group of people playing video games&#10;&#10;AI-generated content may be incorrect.">
            <a:extLst>
              <a:ext uri="{FF2B5EF4-FFF2-40B4-BE49-F238E27FC236}">
                <a16:creationId xmlns:a16="http://schemas.microsoft.com/office/drawing/2014/main" id="{86B86530-1D97-2D41-62D7-161C31C945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449" y="1087078"/>
            <a:ext cx="5783579" cy="611689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body" idx="1"/>
          </p:nvPr>
        </p:nvSpPr>
        <p:spPr>
          <a:xfrm>
            <a:off x="10433050" y="3902075"/>
            <a:ext cx="8944720" cy="5245025"/>
          </a:xfrm>
          <a:prstGeom prst="rect">
            <a:avLst/>
          </a:prstGeom>
        </p:spPr>
        <p:txBody>
          <a:bodyPr vert="horz" wrap="square" lIns="0" tIns="58419" rIns="0" bIns="0" rtlCol="0">
            <a:spAutoFit/>
          </a:bodyPr>
          <a:lstStyle/>
          <a:p>
            <a:pPr marL="571500" marR="5080" indent="-571500" algn="l">
              <a:spcBef>
                <a:spcPts val="459"/>
              </a:spcBef>
              <a:buFont typeface="Arial" panose="020B0604020202020204" pitchFamily="34" charset="0"/>
              <a:buChar char="•"/>
              <a:tabLst>
                <a:tab pos="1427480" algn="l"/>
                <a:tab pos="1524635" algn="l"/>
                <a:tab pos="1612265" algn="l"/>
                <a:tab pos="1944370" algn="l"/>
                <a:tab pos="2759075" algn="l"/>
                <a:tab pos="3427095" algn="l"/>
                <a:tab pos="3456940" algn="l"/>
                <a:tab pos="3648075" algn="l"/>
                <a:tab pos="3957320" algn="l"/>
                <a:tab pos="5079365" algn="l"/>
              </a:tabLst>
            </a:pPr>
            <a:r>
              <a:rPr lang="pt-BR" sz="3900" dirty="0">
                <a:solidFill>
                  <a:schemeClr val="bg1"/>
                </a:solidFill>
                <a:latin typeface="DM Sans" pitchFamily="2" charset="0"/>
                <a:cs typeface="Arial"/>
              </a:rPr>
              <a:t>HawkLink – Student Engagement Platform</a:t>
            </a:r>
          </a:p>
          <a:p>
            <a:pPr marL="571500" marR="5080" indent="-571500" algn="l">
              <a:spcBef>
                <a:spcPts val="459"/>
              </a:spcBef>
              <a:buFont typeface="Arial" panose="020B0604020202020204" pitchFamily="34" charset="0"/>
              <a:buChar char="•"/>
              <a:tabLst>
                <a:tab pos="1427480" algn="l"/>
                <a:tab pos="1524635" algn="l"/>
                <a:tab pos="1612265" algn="l"/>
                <a:tab pos="1944370" algn="l"/>
                <a:tab pos="2759075" algn="l"/>
                <a:tab pos="3427095" algn="l"/>
                <a:tab pos="3456940" algn="l"/>
                <a:tab pos="3648075" algn="l"/>
                <a:tab pos="3957320" algn="l"/>
                <a:tab pos="5079365" algn="l"/>
              </a:tabLst>
            </a:pPr>
            <a:r>
              <a:rPr lang="pt-BR" sz="3900" dirty="0">
                <a:latin typeface="DM Sans" pitchFamily="2" charset="0"/>
              </a:rPr>
              <a:t>HLI Welcomes Largest Cohort</a:t>
            </a:r>
            <a:endParaRPr lang="pt-BR" sz="3900" dirty="0">
              <a:solidFill>
                <a:schemeClr val="bg1"/>
              </a:solidFill>
              <a:latin typeface="DM Sans" pitchFamily="2" charset="0"/>
              <a:cs typeface="Arial"/>
            </a:endParaRPr>
          </a:p>
          <a:p>
            <a:pPr marL="571500" marR="5080" indent="-571500" algn="l">
              <a:spcBef>
                <a:spcPts val="459"/>
              </a:spcBef>
              <a:buFont typeface="Arial" panose="020B0604020202020204" pitchFamily="34" charset="0"/>
              <a:buChar char="•"/>
              <a:tabLst>
                <a:tab pos="1427480" algn="l"/>
                <a:tab pos="1524635" algn="l"/>
                <a:tab pos="1612265" algn="l"/>
                <a:tab pos="1944370" algn="l"/>
                <a:tab pos="2759075" algn="l"/>
                <a:tab pos="3427095" algn="l"/>
                <a:tab pos="3456940" algn="l"/>
                <a:tab pos="3648075" algn="l"/>
                <a:tab pos="3957320" algn="l"/>
                <a:tab pos="5079365" algn="l"/>
              </a:tabLst>
            </a:pPr>
            <a:r>
              <a:rPr lang="pt-BR" sz="3900" dirty="0">
                <a:solidFill>
                  <a:schemeClr val="bg1"/>
                </a:solidFill>
                <a:latin typeface="DM Sans" pitchFamily="2" charset="0"/>
                <a:cs typeface="Arial"/>
              </a:rPr>
              <a:t>Growth of Campus Traditions </a:t>
            </a:r>
          </a:p>
          <a:p>
            <a:pPr marL="571500" marR="5080" indent="-571500" algn="l">
              <a:spcBef>
                <a:spcPts val="459"/>
              </a:spcBef>
              <a:buFont typeface="Arial" panose="020B0604020202020204" pitchFamily="34" charset="0"/>
              <a:buChar char="•"/>
              <a:tabLst>
                <a:tab pos="1427480" algn="l"/>
                <a:tab pos="1524635" algn="l"/>
                <a:tab pos="1612265" algn="l"/>
                <a:tab pos="1944370" algn="l"/>
                <a:tab pos="2759075" algn="l"/>
                <a:tab pos="3427095" algn="l"/>
                <a:tab pos="3456940" algn="l"/>
                <a:tab pos="3648075" algn="l"/>
                <a:tab pos="3957320" algn="l"/>
                <a:tab pos="5079365" algn="l"/>
              </a:tabLst>
            </a:pPr>
            <a:r>
              <a:rPr lang="pt-BR" sz="3900" dirty="0">
                <a:latin typeface="DM Sans" pitchFamily="2" charset="0"/>
              </a:rPr>
              <a:t>Community-Building Initiatives</a:t>
            </a:r>
            <a:endParaRPr lang="pt-BR" sz="3900" dirty="0">
              <a:solidFill>
                <a:schemeClr val="bg1"/>
              </a:solidFill>
              <a:latin typeface="DM Sans" pitchFamily="2" charset="0"/>
              <a:cs typeface="Arial"/>
            </a:endParaRPr>
          </a:p>
          <a:p>
            <a:pPr marL="571500" marR="5080" indent="-571500" algn="l">
              <a:spcBef>
                <a:spcPts val="459"/>
              </a:spcBef>
              <a:buFont typeface="Arial" panose="020B0604020202020204" pitchFamily="34" charset="0"/>
              <a:buChar char="•"/>
              <a:tabLst>
                <a:tab pos="1427480" algn="l"/>
                <a:tab pos="1524635" algn="l"/>
                <a:tab pos="1612265" algn="l"/>
                <a:tab pos="1944370" algn="l"/>
                <a:tab pos="2759075" algn="l"/>
                <a:tab pos="3427095" algn="l"/>
                <a:tab pos="3456940" algn="l"/>
                <a:tab pos="3648075" algn="l"/>
                <a:tab pos="3957320" algn="l"/>
                <a:tab pos="5079365" algn="l"/>
              </a:tabLst>
            </a:pPr>
            <a:r>
              <a:rPr lang="pt-BR" sz="3900" dirty="0">
                <a:latin typeface="DM Sans" pitchFamily="2" charset="0"/>
              </a:rPr>
              <a:t>Lounge Spaces – Activating Spaces</a:t>
            </a:r>
            <a:endParaRPr lang="pt-BR" sz="3900" dirty="0">
              <a:solidFill>
                <a:schemeClr val="bg1"/>
              </a:solidFill>
              <a:latin typeface="DM Sans" pitchFamily="2" charset="0"/>
              <a:cs typeface="Arial"/>
            </a:endParaRPr>
          </a:p>
          <a:p>
            <a:pPr marL="571500" marR="5080" indent="-571500" algn="l">
              <a:spcBef>
                <a:spcPts val="459"/>
              </a:spcBef>
              <a:buFont typeface="Arial" panose="020B0604020202020204" pitchFamily="34" charset="0"/>
              <a:buChar char="•"/>
              <a:tabLst>
                <a:tab pos="1427480" algn="l"/>
                <a:tab pos="1524635" algn="l"/>
                <a:tab pos="1612265" algn="l"/>
                <a:tab pos="1944370" algn="l"/>
                <a:tab pos="2759075" algn="l"/>
                <a:tab pos="3427095" algn="l"/>
                <a:tab pos="3456940" algn="l"/>
                <a:tab pos="3648075" algn="l"/>
                <a:tab pos="3957320" algn="l"/>
                <a:tab pos="5079365" algn="l"/>
              </a:tabLst>
            </a:pPr>
            <a:r>
              <a:rPr lang="pt-BR" sz="3900" dirty="0">
                <a:latin typeface="DM Sans" pitchFamily="2" charset="0"/>
              </a:rPr>
              <a:t>Spirit Programs</a:t>
            </a:r>
            <a:endParaRPr lang="pt-BR" sz="3900" dirty="0">
              <a:solidFill>
                <a:schemeClr val="bg1"/>
              </a:solidFill>
              <a:latin typeface="DM Sans" pitchFamily="2" charset="0"/>
              <a:cs typeface="Arial"/>
            </a:endParaRPr>
          </a:p>
          <a:p>
            <a:pPr marL="571500" marR="5080" indent="-571500" algn="l">
              <a:spcBef>
                <a:spcPts val="459"/>
              </a:spcBef>
              <a:buFont typeface="Arial" panose="020B0604020202020204" pitchFamily="34" charset="0"/>
              <a:buChar char="•"/>
              <a:tabLst>
                <a:tab pos="1427480" algn="l"/>
                <a:tab pos="1524635" algn="l"/>
                <a:tab pos="1612265" algn="l"/>
                <a:tab pos="1944370" algn="l"/>
                <a:tab pos="2759075" algn="l"/>
                <a:tab pos="3427095" algn="l"/>
                <a:tab pos="3456940" algn="l"/>
                <a:tab pos="3648075" algn="l"/>
                <a:tab pos="3957320" algn="l"/>
                <a:tab pos="5079365" algn="l"/>
              </a:tabLst>
            </a:pPr>
            <a:endParaRPr lang="pt-BR" sz="3900" dirty="0">
              <a:solidFill>
                <a:schemeClr val="bg1"/>
              </a:solidFill>
              <a:latin typeface="DM Sans" pitchFamily="2" charset="0"/>
              <a:cs typeface="Arial"/>
            </a:endParaRPr>
          </a:p>
        </p:txBody>
      </p:sp>
      <p:pic>
        <p:nvPicPr>
          <p:cNvPr id="5" name="object 5"/>
          <p:cNvPicPr/>
          <p:nvPr/>
        </p:nvPicPr>
        <p:blipFill>
          <a:blip r:embed="rId2" cstate="print"/>
          <a:stretch>
            <a:fillRect/>
          </a:stretch>
        </p:blipFill>
        <p:spPr>
          <a:xfrm>
            <a:off x="385901" y="566925"/>
            <a:ext cx="10544633" cy="10020300"/>
          </a:xfrm>
          <a:prstGeom prst="rect">
            <a:avLst/>
          </a:prstGeom>
        </p:spPr>
      </p:pic>
      <p:sp>
        <p:nvSpPr>
          <p:cNvPr id="9" name="object 8">
            <a:extLst>
              <a:ext uri="{FF2B5EF4-FFF2-40B4-BE49-F238E27FC236}">
                <a16:creationId xmlns:a16="http://schemas.microsoft.com/office/drawing/2014/main" id="{BD90F0EA-4ED2-5184-C757-19DDA85B9518}"/>
              </a:ext>
            </a:extLst>
          </p:cNvPr>
          <p:cNvSpPr txBox="1">
            <a:spLocks/>
          </p:cNvSpPr>
          <p:nvPr/>
        </p:nvSpPr>
        <p:spPr>
          <a:xfrm>
            <a:off x="12566650" y="549275"/>
            <a:ext cx="5943600" cy="2810537"/>
          </a:xfrm>
          <a:prstGeom prst="rect">
            <a:avLst/>
          </a:prstGeom>
        </p:spPr>
        <p:txBody>
          <a:bodyPr vert="horz" wrap="square" lIns="0" tIns="278281" rIns="0" bIns="0" rtlCol="0">
            <a:spAutoFit/>
          </a:bodyPr>
          <a:lstStyle>
            <a:lvl1pPr>
              <a:defRPr sz="9450" b="0" i="0">
                <a:solidFill>
                  <a:srgbClr val="B0D35C"/>
                </a:solidFill>
                <a:latin typeface="Arial"/>
                <a:ea typeface="+mj-ea"/>
                <a:cs typeface="Arial"/>
              </a:defRPr>
            </a:lvl1pPr>
          </a:lstStyle>
          <a:p>
            <a:pPr marL="12700">
              <a:lnSpc>
                <a:spcPts val="10405"/>
              </a:lnSpc>
              <a:spcBef>
                <a:spcPts val="130"/>
              </a:spcBef>
            </a:pPr>
            <a:r>
              <a:rPr lang="en-US" sz="6000" dirty="0"/>
              <a:t>Growth &amp; New Initiatives</a:t>
            </a:r>
            <a:endParaRPr lang="en-US" sz="6600" dirty="0">
              <a:latin typeface="Libre Baskerville" panose="02000000000000000000" pitchFamily="2" charset="0"/>
              <a:cs typeface="FreightText Pro Semibold"/>
            </a:endParaRPr>
          </a:p>
        </p:txBody>
      </p:sp>
      <p:pic>
        <p:nvPicPr>
          <p:cNvPr id="2" name="Picture 1" descr="A black background with white text&#10;&#10;Description automatically generated">
            <a:extLst>
              <a:ext uri="{FF2B5EF4-FFF2-40B4-BE49-F238E27FC236}">
                <a16:creationId xmlns:a16="http://schemas.microsoft.com/office/drawing/2014/main" id="{50972242-F31B-FEF2-965A-D4AE314AE0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95650" y="10150475"/>
            <a:ext cx="3708591" cy="5905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bird&#10;&#10;Description automatically generated">
            <a:extLst>
              <a:ext uri="{FF2B5EF4-FFF2-40B4-BE49-F238E27FC236}">
                <a16:creationId xmlns:a16="http://schemas.microsoft.com/office/drawing/2014/main" id="{C1EF417D-05C1-E058-9756-374C1601F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 y="0"/>
            <a:ext cx="20104100" cy="11308556"/>
          </a:xfrm>
          <a:prstGeom prst="rect">
            <a:avLst/>
          </a:prstGeom>
        </p:spPr>
      </p:pic>
      <p:sp>
        <p:nvSpPr>
          <p:cNvPr id="18" name="object 8">
            <a:extLst>
              <a:ext uri="{FF2B5EF4-FFF2-40B4-BE49-F238E27FC236}">
                <a16:creationId xmlns:a16="http://schemas.microsoft.com/office/drawing/2014/main" id="{09043E9B-E94C-7478-32A6-C62CA42BF986}"/>
              </a:ext>
            </a:extLst>
          </p:cNvPr>
          <p:cNvSpPr txBox="1">
            <a:spLocks/>
          </p:cNvSpPr>
          <p:nvPr/>
        </p:nvSpPr>
        <p:spPr>
          <a:xfrm>
            <a:off x="12743707" y="0"/>
            <a:ext cx="6578584" cy="3625504"/>
          </a:xfrm>
          <a:prstGeom prst="rect">
            <a:avLst/>
          </a:prstGeom>
        </p:spPr>
        <p:txBody>
          <a:bodyPr vert="horz" wrap="square" lIns="0" tIns="278281" rIns="0" bIns="0" rtlCol="0">
            <a:spAutoFit/>
          </a:bodyPr>
          <a:lstStyle>
            <a:lvl1pPr>
              <a:defRPr sz="9450" b="0" i="0">
                <a:solidFill>
                  <a:srgbClr val="B0D35C"/>
                </a:solidFill>
                <a:latin typeface="Arial"/>
                <a:ea typeface="+mj-ea"/>
                <a:cs typeface="Arial"/>
              </a:defRPr>
            </a:lvl1pPr>
          </a:lstStyle>
          <a:p>
            <a:pPr marL="12700">
              <a:lnSpc>
                <a:spcPts val="10405"/>
              </a:lnSpc>
              <a:spcBef>
                <a:spcPts val="130"/>
              </a:spcBef>
            </a:pPr>
            <a:r>
              <a:rPr lang="en-US" sz="6000" b="1" spc="600" dirty="0">
                <a:solidFill>
                  <a:srgbClr val="FFFFFF"/>
                </a:solidFill>
                <a:latin typeface="DM Sans" pitchFamily="2" charset="0"/>
              </a:rPr>
              <a:t>Challenges &amp; Opportunities</a:t>
            </a:r>
          </a:p>
          <a:p>
            <a:pPr marL="46355"/>
            <a:r>
              <a:rPr lang="en-US" sz="4400" b="1" i="1" spc="605" dirty="0">
                <a:latin typeface="Libre Baskerville" panose="02000000000000000000" pitchFamily="2" charset="0"/>
                <a:cs typeface="FreightText Pro Semibold"/>
              </a:rPr>
              <a:t>How we Improve</a:t>
            </a:r>
            <a:endParaRPr lang="en-US" sz="4400" dirty="0">
              <a:latin typeface="Libre Baskerville" panose="02000000000000000000" pitchFamily="2" charset="0"/>
              <a:cs typeface="FreightText Pro Semibold"/>
            </a:endParaRPr>
          </a:p>
        </p:txBody>
      </p:sp>
      <p:pic>
        <p:nvPicPr>
          <p:cNvPr id="3" name="Picture 2" descr="A black background with white text&#10;&#10;Description automatically generated">
            <a:extLst>
              <a:ext uri="{FF2B5EF4-FFF2-40B4-BE49-F238E27FC236}">
                <a16:creationId xmlns:a16="http://schemas.microsoft.com/office/drawing/2014/main" id="{D849C81C-9293-E0A8-71E2-DA0D0853B6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95650" y="10150475"/>
            <a:ext cx="3708591" cy="590580"/>
          </a:xfrm>
          <a:prstGeom prst="rect">
            <a:avLst/>
          </a:prstGeom>
        </p:spPr>
      </p:pic>
      <p:sp>
        <p:nvSpPr>
          <p:cNvPr id="15" name="object 6">
            <a:extLst>
              <a:ext uri="{FF2B5EF4-FFF2-40B4-BE49-F238E27FC236}">
                <a16:creationId xmlns:a16="http://schemas.microsoft.com/office/drawing/2014/main" id="{5D234000-C107-5CE1-68EB-2DCF7F9D50D3}"/>
              </a:ext>
            </a:extLst>
          </p:cNvPr>
          <p:cNvSpPr txBox="1"/>
          <p:nvPr/>
        </p:nvSpPr>
        <p:spPr>
          <a:xfrm>
            <a:off x="12099889" y="4283075"/>
            <a:ext cx="7791521" cy="1927835"/>
          </a:xfrm>
          <a:prstGeom prst="rect">
            <a:avLst/>
          </a:prstGeom>
        </p:spPr>
        <p:txBody>
          <a:bodyPr vert="horz" wrap="square" lIns="0" tIns="11430" rIns="0" bIns="0" rtlCol="0">
            <a:spAutoFit/>
          </a:bodyPr>
          <a:lstStyle/>
          <a:p>
            <a:pPr algn="ctr">
              <a:lnSpc>
                <a:spcPts val="3620"/>
              </a:lnSpc>
              <a:spcBef>
                <a:spcPts val="90"/>
              </a:spcBef>
              <a:tabLst>
                <a:tab pos="1925320" algn="l"/>
              </a:tabLst>
            </a:pPr>
            <a:r>
              <a:rPr lang="en-US" sz="3200" b="1" spc="425" dirty="0">
                <a:solidFill>
                  <a:srgbClr val="B0D35C"/>
                </a:solidFill>
                <a:latin typeface="DM Sans" pitchFamily="2" charset="0"/>
                <a:cs typeface="Arial"/>
              </a:rPr>
              <a:t>Challenges</a:t>
            </a:r>
            <a:endParaRPr lang="en-US" sz="3200" b="1" spc="390" dirty="0">
              <a:solidFill>
                <a:srgbClr val="B0D35C"/>
              </a:solidFill>
              <a:latin typeface="DM Sans" pitchFamily="2" charset="0"/>
              <a:cs typeface="Arial"/>
            </a:endParaRPr>
          </a:p>
          <a:p>
            <a:pPr algn="l">
              <a:lnSpc>
                <a:spcPts val="3620"/>
              </a:lnSpc>
              <a:spcBef>
                <a:spcPts val="90"/>
              </a:spcBef>
              <a:tabLst>
                <a:tab pos="1925320" algn="l"/>
              </a:tabLst>
            </a:pPr>
            <a:endParaRPr lang="en-US" sz="3200" b="1" spc="390" dirty="0">
              <a:solidFill>
                <a:srgbClr val="B0D35C"/>
              </a:solidFill>
              <a:latin typeface="DM Sans" pitchFamily="2" charset="0"/>
              <a:cs typeface="Arial"/>
            </a:endParaRPr>
          </a:p>
          <a:p>
            <a:pPr marL="457200" indent="-457200" algn="l">
              <a:lnSpc>
                <a:spcPts val="3620"/>
              </a:lnSpc>
              <a:spcBef>
                <a:spcPts val="90"/>
              </a:spcBef>
              <a:buFont typeface="Arial" panose="020B0604020202020204" pitchFamily="34" charset="0"/>
              <a:buChar char="•"/>
              <a:tabLst>
                <a:tab pos="1925320" algn="l"/>
              </a:tabLst>
            </a:pPr>
            <a:r>
              <a:rPr lang="en-US" sz="3200" b="1" spc="390" dirty="0">
                <a:solidFill>
                  <a:schemeClr val="bg1"/>
                </a:solidFill>
                <a:latin typeface="DM Sans" pitchFamily="2" charset="0"/>
                <a:cs typeface="Arial"/>
              </a:rPr>
              <a:t>Expanding Campus Traditions</a:t>
            </a:r>
          </a:p>
          <a:p>
            <a:pPr marL="457200" indent="-457200" algn="l">
              <a:lnSpc>
                <a:spcPts val="3620"/>
              </a:lnSpc>
              <a:spcBef>
                <a:spcPts val="90"/>
              </a:spcBef>
              <a:buFont typeface="Arial" panose="020B0604020202020204" pitchFamily="34" charset="0"/>
              <a:buChar char="•"/>
              <a:tabLst>
                <a:tab pos="1925320" algn="l"/>
              </a:tabLst>
            </a:pPr>
            <a:r>
              <a:rPr lang="en-US" sz="3200" b="1" spc="390" dirty="0">
                <a:solidFill>
                  <a:schemeClr val="bg1"/>
                </a:solidFill>
                <a:latin typeface="DM Sans" pitchFamily="2" charset="0"/>
                <a:cs typeface="Arial"/>
              </a:rPr>
              <a:t>Meaningful </a:t>
            </a:r>
            <a:r>
              <a:rPr lang="en-US" sz="3600" b="1" spc="390" dirty="0">
                <a:solidFill>
                  <a:schemeClr val="bg1"/>
                </a:solidFill>
                <a:latin typeface="DM Sans" pitchFamily="2" charset="0"/>
                <a:cs typeface="Arial"/>
              </a:rPr>
              <a:t>assessment</a:t>
            </a:r>
            <a:r>
              <a:rPr lang="en-US" sz="3200" b="1" spc="390" dirty="0">
                <a:solidFill>
                  <a:schemeClr val="bg1"/>
                </a:solidFill>
                <a:latin typeface="DM Sans" pitchFamily="2" charset="0"/>
                <a:cs typeface="Arial"/>
              </a:rPr>
              <a:t> Data</a:t>
            </a:r>
            <a:endParaRPr sz="3200" b="1" dirty="0">
              <a:solidFill>
                <a:schemeClr val="bg1"/>
              </a:solidFill>
              <a:latin typeface="DM Sans" pitchFamily="2" charset="0"/>
              <a:cs typeface="Arial"/>
            </a:endParaRPr>
          </a:p>
        </p:txBody>
      </p:sp>
      <p:sp>
        <p:nvSpPr>
          <p:cNvPr id="2" name="object 6">
            <a:extLst>
              <a:ext uri="{FF2B5EF4-FFF2-40B4-BE49-F238E27FC236}">
                <a16:creationId xmlns:a16="http://schemas.microsoft.com/office/drawing/2014/main" id="{8180C848-7562-8762-36A9-70C8DD3BE8E5}"/>
              </a:ext>
            </a:extLst>
          </p:cNvPr>
          <p:cNvSpPr txBox="1"/>
          <p:nvPr/>
        </p:nvSpPr>
        <p:spPr>
          <a:xfrm>
            <a:off x="12362664" y="6878913"/>
            <a:ext cx="7340669" cy="2371162"/>
          </a:xfrm>
          <a:prstGeom prst="rect">
            <a:avLst/>
          </a:prstGeom>
        </p:spPr>
        <p:txBody>
          <a:bodyPr vert="horz" wrap="square" lIns="0" tIns="11430" rIns="0" bIns="0" rtlCol="0">
            <a:spAutoFit/>
          </a:bodyPr>
          <a:lstStyle/>
          <a:p>
            <a:pPr algn="ctr">
              <a:lnSpc>
                <a:spcPts val="3620"/>
              </a:lnSpc>
              <a:spcBef>
                <a:spcPts val="90"/>
              </a:spcBef>
              <a:tabLst>
                <a:tab pos="1925320" algn="l"/>
              </a:tabLst>
            </a:pPr>
            <a:r>
              <a:rPr lang="en-US" sz="3100" b="1" spc="425" dirty="0">
                <a:solidFill>
                  <a:srgbClr val="B0D35C"/>
                </a:solidFill>
                <a:latin typeface="DM Sans" pitchFamily="2" charset="0"/>
                <a:cs typeface="Arial"/>
              </a:rPr>
              <a:t>Opportunities</a:t>
            </a:r>
            <a:endParaRPr lang="en-US" sz="3100" b="1" spc="390" dirty="0">
              <a:solidFill>
                <a:srgbClr val="B0D35C"/>
              </a:solidFill>
              <a:latin typeface="DM Sans" pitchFamily="2" charset="0"/>
              <a:cs typeface="Arial"/>
            </a:endParaRPr>
          </a:p>
          <a:p>
            <a:pPr algn="l">
              <a:lnSpc>
                <a:spcPts val="3620"/>
              </a:lnSpc>
              <a:spcBef>
                <a:spcPts val="90"/>
              </a:spcBef>
              <a:tabLst>
                <a:tab pos="1925320" algn="l"/>
              </a:tabLst>
            </a:pPr>
            <a:endParaRPr lang="en-US" sz="3100" b="1" spc="390" dirty="0">
              <a:solidFill>
                <a:srgbClr val="B0D35C"/>
              </a:solidFill>
              <a:latin typeface="DM Sans" pitchFamily="2" charset="0"/>
              <a:cs typeface="Arial"/>
            </a:endParaRPr>
          </a:p>
          <a:p>
            <a:pPr marL="457200" indent="-457200" algn="l">
              <a:lnSpc>
                <a:spcPts val="3620"/>
              </a:lnSpc>
              <a:spcBef>
                <a:spcPts val="90"/>
              </a:spcBef>
              <a:buFont typeface="Arial" panose="020B0604020202020204" pitchFamily="34" charset="0"/>
              <a:buChar char="•"/>
              <a:tabLst>
                <a:tab pos="1925320" algn="l"/>
              </a:tabLst>
            </a:pPr>
            <a:r>
              <a:rPr lang="en-US" sz="3100" b="1" spc="390" dirty="0">
                <a:solidFill>
                  <a:schemeClr val="bg1"/>
                </a:solidFill>
                <a:latin typeface="DM Sans" pitchFamily="2" charset="0"/>
                <a:cs typeface="Arial"/>
              </a:rPr>
              <a:t>HawkLink Platform</a:t>
            </a:r>
          </a:p>
          <a:p>
            <a:pPr marL="457200" indent="-457200" algn="l">
              <a:lnSpc>
                <a:spcPts val="3620"/>
              </a:lnSpc>
              <a:spcBef>
                <a:spcPts val="90"/>
              </a:spcBef>
              <a:buFont typeface="Arial" panose="020B0604020202020204" pitchFamily="34" charset="0"/>
              <a:buChar char="•"/>
              <a:tabLst>
                <a:tab pos="1925320" algn="l"/>
              </a:tabLst>
            </a:pPr>
            <a:r>
              <a:rPr lang="en-US" sz="3100" b="1" spc="390" dirty="0">
                <a:solidFill>
                  <a:schemeClr val="bg1"/>
                </a:solidFill>
                <a:latin typeface="DM Sans" pitchFamily="2" charset="0"/>
                <a:cs typeface="Arial"/>
              </a:rPr>
              <a:t>Activation of Lounge Spaces</a:t>
            </a:r>
          </a:p>
          <a:p>
            <a:pPr marL="457200" indent="-457200" algn="l">
              <a:lnSpc>
                <a:spcPts val="3620"/>
              </a:lnSpc>
              <a:spcBef>
                <a:spcPts val="90"/>
              </a:spcBef>
              <a:buFont typeface="Arial" panose="020B0604020202020204" pitchFamily="34" charset="0"/>
              <a:buChar char="•"/>
              <a:tabLst>
                <a:tab pos="1925320" algn="l"/>
              </a:tabLst>
            </a:pPr>
            <a:r>
              <a:rPr lang="en-US" sz="3100" b="1" spc="390" dirty="0">
                <a:solidFill>
                  <a:schemeClr val="bg1"/>
                </a:solidFill>
                <a:latin typeface="DM Sans" pitchFamily="2" charset="0"/>
                <a:cs typeface="Arial"/>
              </a:rPr>
              <a:t>Growth of Spirit Programs</a:t>
            </a:r>
            <a:endParaRPr sz="3100" b="1" dirty="0">
              <a:solidFill>
                <a:schemeClr val="bg1"/>
              </a:solidFill>
              <a:latin typeface="DM Sans" pitchFamily="2" charset="0"/>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erson holding an object&#10;&#10;AI-generated content may be incorrect.">
            <a:extLst>
              <a:ext uri="{FF2B5EF4-FFF2-40B4-BE49-F238E27FC236}">
                <a16:creationId xmlns:a16="http://schemas.microsoft.com/office/drawing/2014/main" id="{50A29067-0002-783D-D22D-00712306ED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29" y="-17417"/>
            <a:ext cx="7539567" cy="11309350"/>
          </a:xfrm>
          <a:prstGeom prst="rect">
            <a:avLst/>
          </a:prstGeom>
        </p:spPr>
      </p:pic>
      <p:grpSp>
        <p:nvGrpSpPr>
          <p:cNvPr id="2" name="object 2"/>
          <p:cNvGrpSpPr/>
          <p:nvPr/>
        </p:nvGrpSpPr>
        <p:grpSpPr>
          <a:xfrm>
            <a:off x="4184129" y="18517"/>
            <a:ext cx="15919971" cy="11308715"/>
            <a:chOff x="5277326" y="0"/>
            <a:chExt cx="14827250" cy="11308715"/>
          </a:xfrm>
        </p:grpSpPr>
        <p:sp>
          <p:nvSpPr>
            <p:cNvPr id="4" name="object 4"/>
            <p:cNvSpPr/>
            <p:nvPr/>
          </p:nvSpPr>
          <p:spPr>
            <a:xfrm>
              <a:off x="5277326" y="0"/>
              <a:ext cx="14827250" cy="11308715"/>
            </a:xfrm>
            <a:custGeom>
              <a:avLst/>
              <a:gdLst/>
              <a:ahLst/>
              <a:cxnLst/>
              <a:rect l="l" t="t" r="r" b="b"/>
              <a:pathLst>
                <a:path w="14827250" h="11308715">
                  <a:moveTo>
                    <a:pt x="14826773" y="0"/>
                  </a:moveTo>
                  <a:lnTo>
                    <a:pt x="0" y="0"/>
                  </a:lnTo>
                  <a:lnTo>
                    <a:pt x="0" y="11308556"/>
                  </a:lnTo>
                  <a:lnTo>
                    <a:pt x="14826773" y="11308556"/>
                  </a:lnTo>
                  <a:lnTo>
                    <a:pt x="14826773" y="0"/>
                  </a:lnTo>
                  <a:close/>
                </a:path>
              </a:pathLst>
            </a:custGeom>
            <a:solidFill>
              <a:srgbClr val="00381E"/>
            </a:solidFill>
          </p:spPr>
          <p:txBody>
            <a:bodyPr wrap="square" lIns="0" tIns="0" rIns="0" bIns="0" rtlCol="0"/>
            <a:lstStyle/>
            <a:p>
              <a:endParaRPr/>
            </a:p>
          </p:txBody>
        </p:sp>
        <p:pic>
          <p:nvPicPr>
            <p:cNvPr id="5" name="object 5"/>
            <p:cNvPicPr/>
            <p:nvPr/>
          </p:nvPicPr>
          <p:blipFill>
            <a:blip r:embed="rId4" cstate="print"/>
            <a:stretch>
              <a:fillRect/>
            </a:stretch>
          </p:blipFill>
          <p:spPr>
            <a:xfrm>
              <a:off x="5277326" y="10"/>
              <a:ext cx="2791799" cy="1875944"/>
            </a:xfrm>
            <a:prstGeom prst="rect">
              <a:avLst/>
            </a:prstGeom>
          </p:spPr>
        </p:pic>
        <p:pic>
          <p:nvPicPr>
            <p:cNvPr id="6" name="object 6"/>
            <p:cNvPicPr/>
            <p:nvPr/>
          </p:nvPicPr>
          <p:blipFill>
            <a:blip r:embed="rId5" cstate="print"/>
            <a:stretch>
              <a:fillRect/>
            </a:stretch>
          </p:blipFill>
          <p:spPr>
            <a:xfrm>
              <a:off x="5277326" y="1866142"/>
              <a:ext cx="7803099" cy="2164520"/>
            </a:xfrm>
            <a:prstGeom prst="rect">
              <a:avLst/>
            </a:prstGeom>
          </p:spPr>
        </p:pic>
        <p:pic>
          <p:nvPicPr>
            <p:cNvPr id="7" name="object 7"/>
            <p:cNvPicPr/>
            <p:nvPr/>
          </p:nvPicPr>
          <p:blipFill>
            <a:blip r:embed="rId6" cstate="print"/>
            <a:stretch>
              <a:fillRect/>
            </a:stretch>
          </p:blipFill>
          <p:spPr>
            <a:xfrm>
              <a:off x="8059309" y="0"/>
              <a:ext cx="5021119" cy="1875953"/>
            </a:xfrm>
            <a:prstGeom prst="rect">
              <a:avLst/>
            </a:prstGeom>
          </p:spPr>
        </p:pic>
      </p:grpSp>
      <p:sp>
        <p:nvSpPr>
          <p:cNvPr id="11" name="object 11"/>
          <p:cNvSpPr txBox="1"/>
          <p:nvPr/>
        </p:nvSpPr>
        <p:spPr>
          <a:xfrm>
            <a:off x="16119830" y="2179118"/>
            <a:ext cx="3460229" cy="477054"/>
          </a:xfrm>
          <a:prstGeom prst="rect">
            <a:avLst/>
          </a:prstGeom>
        </p:spPr>
        <p:txBody>
          <a:bodyPr vert="horz" wrap="square" lIns="0" tIns="15240" rIns="0" bIns="0" rtlCol="0">
            <a:spAutoFit/>
          </a:bodyPr>
          <a:lstStyle/>
          <a:p>
            <a:pPr marL="12700">
              <a:lnSpc>
                <a:spcPct val="100000"/>
              </a:lnSpc>
              <a:spcBef>
                <a:spcPts val="120"/>
              </a:spcBef>
            </a:pPr>
            <a:r>
              <a:rPr lang="en-US" sz="3000" b="1" spc="295" dirty="0">
                <a:solidFill>
                  <a:srgbClr val="ADE95B"/>
                </a:solidFill>
                <a:latin typeface="CoFo Sans VF" panose="020B0503030202060203" pitchFamily="34" charset="0"/>
                <a:cs typeface="IBM Plex Mono"/>
              </a:rPr>
              <a:t>25-26 Breakdown</a:t>
            </a:r>
            <a:endParaRPr sz="3000" b="1" dirty="0">
              <a:solidFill>
                <a:srgbClr val="ADE95B"/>
              </a:solidFill>
              <a:latin typeface="CoFo Sans VF" panose="020B0503030202060203" pitchFamily="34" charset="0"/>
              <a:cs typeface="IBM Plex Mono"/>
            </a:endParaRPr>
          </a:p>
        </p:txBody>
      </p:sp>
      <p:sp>
        <p:nvSpPr>
          <p:cNvPr id="21" name="object 9">
            <a:extLst>
              <a:ext uri="{FF2B5EF4-FFF2-40B4-BE49-F238E27FC236}">
                <a16:creationId xmlns:a16="http://schemas.microsoft.com/office/drawing/2014/main" id="{758C70CD-AC92-5623-D6A2-DAF4E8B5B4E2}"/>
              </a:ext>
            </a:extLst>
          </p:cNvPr>
          <p:cNvSpPr txBox="1"/>
          <p:nvPr/>
        </p:nvSpPr>
        <p:spPr>
          <a:xfrm>
            <a:off x="14248134" y="2912666"/>
            <a:ext cx="5562600" cy="3502818"/>
          </a:xfrm>
          <a:prstGeom prst="rect">
            <a:avLst/>
          </a:prstGeom>
        </p:spPr>
        <p:txBody>
          <a:bodyPr vert="horz" wrap="square" lIns="0" tIns="47625" rIns="0" bIns="0" rtlCol="0">
            <a:spAutoFit/>
          </a:bodyPr>
          <a:lstStyle/>
          <a:p>
            <a:pPr marL="12065" marR="5080" algn="l">
              <a:lnSpc>
                <a:spcPts val="3520"/>
              </a:lnSpc>
              <a:spcBef>
                <a:spcPts val="375"/>
              </a:spcBef>
            </a:pPr>
            <a:r>
              <a:rPr lang="en-US" sz="3200" dirty="0">
                <a:solidFill>
                  <a:schemeClr val="bg1"/>
                </a:solidFill>
                <a:latin typeface="DM Sans" pitchFamily="2" charset="0"/>
                <a:cs typeface="Arial"/>
              </a:rPr>
              <a:t>SSF – Base Funds: $608,563</a:t>
            </a:r>
          </a:p>
          <a:p>
            <a:pPr marL="12065" marR="5080" algn="l">
              <a:lnSpc>
                <a:spcPts val="3520"/>
              </a:lnSpc>
              <a:spcBef>
                <a:spcPts val="375"/>
              </a:spcBef>
            </a:pPr>
            <a:r>
              <a:rPr lang="en-US" sz="3200" dirty="0">
                <a:solidFill>
                  <a:schemeClr val="bg1"/>
                </a:solidFill>
                <a:latin typeface="DM Sans" pitchFamily="2" charset="0"/>
                <a:cs typeface="Arial"/>
              </a:rPr>
              <a:t>SSF – One Time:      $35,000</a:t>
            </a:r>
          </a:p>
          <a:p>
            <a:pPr marL="12065" marR="5080" algn="l">
              <a:lnSpc>
                <a:spcPts val="3520"/>
              </a:lnSpc>
              <a:spcBef>
                <a:spcPts val="375"/>
              </a:spcBef>
            </a:pPr>
            <a:r>
              <a:rPr lang="en-US" sz="3200" dirty="0">
                <a:solidFill>
                  <a:schemeClr val="bg1"/>
                </a:solidFill>
                <a:latin typeface="DM Sans" pitchFamily="2" charset="0"/>
                <a:cs typeface="Arial"/>
              </a:rPr>
              <a:t>SSF – Rollover:         $35,963</a:t>
            </a:r>
          </a:p>
          <a:p>
            <a:pPr marL="12065" marR="5080" algn="l">
              <a:lnSpc>
                <a:spcPts val="3520"/>
              </a:lnSpc>
              <a:spcBef>
                <a:spcPts val="375"/>
              </a:spcBef>
            </a:pPr>
            <a:r>
              <a:rPr lang="en-US" sz="3200" dirty="0">
                <a:solidFill>
                  <a:schemeClr val="bg1"/>
                </a:solidFill>
                <a:latin typeface="DM Sans" pitchFamily="2" charset="0"/>
                <a:cs typeface="Arial"/>
              </a:rPr>
              <a:t>Designated Fund:       $3,878</a:t>
            </a:r>
          </a:p>
          <a:p>
            <a:pPr marL="12065" marR="5080" algn="l">
              <a:lnSpc>
                <a:spcPts val="3520"/>
              </a:lnSpc>
              <a:spcBef>
                <a:spcPts val="375"/>
              </a:spcBef>
            </a:pPr>
            <a:r>
              <a:rPr lang="en-US" sz="3200" dirty="0">
                <a:solidFill>
                  <a:schemeClr val="bg1"/>
                </a:solidFill>
                <a:latin typeface="DM Sans" pitchFamily="2" charset="0"/>
                <a:cs typeface="Arial"/>
              </a:rPr>
              <a:t>Fund Balance:             $5,808</a:t>
            </a:r>
          </a:p>
          <a:p>
            <a:pPr marL="12065" marR="5080" algn="l">
              <a:lnSpc>
                <a:spcPts val="3520"/>
              </a:lnSpc>
              <a:spcBef>
                <a:spcPts val="375"/>
              </a:spcBef>
            </a:pPr>
            <a:endParaRPr lang="en-US" sz="3200" dirty="0">
              <a:solidFill>
                <a:schemeClr val="bg1"/>
              </a:solidFill>
              <a:latin typeface="DM Sans" pitchFamily="2" charset="0"/>
              <a:cs typeface="Arial"/>
            </a:endParaRPr>
          </a:p>
          <a:p>
            <a:pPr marL="12065" marR="5080" algn="l">
              <a:lnSpc>
                <a:spcPts val="3520"/>
              </a:lnSpc>
              <a:spcBef>
                <a:spcPts val="375"/>
              </a:spcBef>
            </a:pPr>
            <a:r>
              <a:rPr lang="en-US" sz="3200" dirty="0">
                <a:solidFill>
                  <a:schemeClr val="bg1"/>
                </a:solidFill>
                <a:latin typeface="DM Sans" pitchFamily="2" charset="0"/>
                <a:cs typeface="Arial"/>
              </a:rPr>
              <a:t>Total:                         $689,212</a:t>
            </a:r>
          </a:p>
        </p:txBody>
      </p:sp>
      <p:sp>
        <p:nvSpPr>
          <p:cNvPr id="26" name="object 8">
            <a:extLst>
              <a:ext uri="{FF2B5EF4-FFF2-40B4-BE49-F238E27FC236}">
                <a16:creationId xmlns:a16="http://schemas.microsoft.com/office/drawing/2014/main" id="{E8B19749-9E52-5FC0-3E43-9A66AE54F303}"/>
              </a:ext>
            </a:extLst>
          </p:cNvPr>
          <p:cNvSpPr txBox="1">
            <a:spLocks/>
          </p:cNvSpPr>
          <p:nvPr/>
        </p:nvSpPr>
        <p:spPr>
          <a:xfrm>
            <a:off x="4184129" y="-52716"/>
            <a:ext cx="15198678" cy="3153580"/>
          </a:xfrm>
          <a:prstGeom prst="rect">
            <a:avLst/>
          </a:prstGeom>
        </p:spPr>
        <p:txBody>
          <a:bodyPr vert="horz" wrap="square" lIns="0" tIns="278281" rIns="0" bIns="0" rtlCol="0">
            <a:spAutoFit/>
          </a:bodyPr>
          <a:lstStyle>
            <a:lvl1pPr>
              <a:defRPr sz="9450" b="0" i="0">
                <a:solidFill>
                  <a:srgbClr val="B0D35C"/>
                </a:solidFill>
                <a:latin typeface="Arial"/>
                <a:ea typeface="+mj-ea"/>
                <a:cs typeface="Arial"/>
              </a:defRPr>
            </a:lvl1pPr>
          </a:lstStyle>
          <a:p>
            <a:pPr marL="12700">
              <a:lnSpc>
                <a:spcPts val="10405"/>
              </a:lnSpc>
              <a:spcBef>
                <a:spcPts val="130"/>
              </a:spcBef>
            </a:pPr>
            <a:r>
              <a:rPr lang="en-US" sz="10000" b="1" spc="600" dirty="0">
                <a:solidFill>
                  <a:srgbClr val="FFFFFF"/>
                </a:solidFill>
                <a:latin typeface="DM Sans" pitchFamily="2" charset="0"/>
              </a:rPr>
              <a:t>Budget </a:t>
            </a:r>
            <a:r>
              <a:rPr lang="en-US" sz="10000" b="1" i="1" spc="605" dirty="0">
                <a:latin typeface="Libre Baskerville" panose="02000000000000000000" pitchFamily="2" charset="0"/>
                <a:cs typeface="FreightText Pro Semibold"/>
              </a:rPr>
              <a:t>Overview</a:t>
            </a:r>
            <a:r>
              <a:rPr lang="en-US" sz="10000" b="1" spc="600" dirty="0">
                <a:solidFill>
                  <a:srgbClr val="FFFFFF"/>
                </a:solidFill>
                <a:latin typeface="DM Sans" pitchFamily="2" charset="0"/>
              </a:rPr>
              <a:t> </a:t>
            </a:r>
          </a:p>
          <a:p>
            <a:pPr marL="46355"/>
            <a:endParaRPr lang="en-US" sz="10000" dirty="0">
              <a:latin typeface="Libre Baskerville" panose="02000000000000000000" pitchFamily="2" charset="0"/>
              <a:cs typeface="FreightText Pro Semibold"/>
            </a:endParaRPr>
          </a:p>
        </p:txBody>
      </p:sp>
      <p:pic>
        <p:nvPicPr>
          <p:cNvPr id="9" name="Picture 8" descr="A black background with white text&#10;&#10;Description automatically generated">
            <a:extLst>
              <a:ext uri="{FF2B5EF4-FFF2-40B4-BE49-F238E27FC236}">
                <a16:creationId xmlns:a16="http://schemas.microsoft.com/office/drawing/2014/main" id="{54CE5382-0726-AEF1-8189-1B7E79FC83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95650" y="10150475"/>
            <a:ext cx="3708591" cy="590580"/>
          </a:xfrm>
          <a:prstGeom prst="rect">
            <a:avLst/>
          </a:prstGeom>
        </p:spPr>
      </p:pic>
      <p:graphicFrame>
        <p:nvGraphicFramePr>
          <p:cNvPr id="14" name="Chart 13">
            <a:extLst>
              <a:ext uri="{FF2B5EF4-FFF2-40B4-BE49-F238E27FC236}">
                <a16:creationId xmlns:a16="http://schemas.microsoft.com/office/drawing/2014/main" id="{6A4636E3-97EB-F7EE-1C15-6F175051B2D2}"/>
              </a:ext>
            </a:extLst>
          </p:cNvPr>
          <p:cNvGraphicFramePr/>
          <p:nvPr>
            <p:extLst>
              <p:ext uri="{D42A27DB-BD31-4B8C-83A1-F6EECF244321}">
                <p14:modId xmlns:p14="http://schemas.microsoft.com/office/powerpoint/2010/main" val="1452648420"/>
              </p:ext>
            </p:extLst>
          </p:nvPr>
        </p:nvGraphicFramePr>
        <p:xfrm>
          <a:off x="5089574" y="2238494"/>
          <a:ext cx="8924876" cy="7221496"/>
        </p:xfrm>
        <a:graphic>
          <a:graphicData uri="http://schemas.openxmlformats.org/drawingml/2006/chart">
            <c:chart xmlns:c="http://schemas.openxmlformats.org/drawingml/2006/chart" xmlns:r="http://schemas.openxmlformats.org/officeDocument/2006/relationships" r:id="rId8"/>
          </a:graphicData>
        </a:graphic>
      </p:graphicFrame>
      <p:sp>
        <p:nvSpPr>
          <p:cNvPr id="15" name="object 11">
            <a:extLst>
              <a:ext uri="{FF2B5EF4-FFF2-40B4-BE49-F238E27FC236}">
                <a16:creationId xmlns:a16="http://schemas.microsoft.com/office/drawing/2014/main" id="{AD3B2589-F5F4-0DCE-1712-F0BF43F4A077}"/>
              </a:ext>
            </a:extLst>
          </p:cNvPr>
          <p:cNvSpPr txBox="1"/>
          <p:nvPr/>
        </p:nvSpPr>
        <p:spPr>
          <a:xfrm>
            <a:off x="16244012" y="6566248"/>
            <a:ext cx="3460229" cy="477054"/>
          </a:xfrm>
          <a:prstGeom prst="rect">
            <a:avLst/>
          </a:prstGeom>
        </p:spPr>
        <p:txBody>
          <a:bodyPr vert="horz" wrap="square" lIns="0" tIns="15240" rIns="0" bIns="0" rtlCol="0">
            <a:spAutoFit/>
          </a:bodyPr>
          <a:lstStyle/>
          <a:p>
            <a:pPr marL="12700" algn="r">
              <a:lnSpc>
                <a:spcPct val="100000"/>
              </a:lnSpc>
              <a:spcBef>
                <a:spcPts val="120"/>
              </a:spcBef>
            </a:pPr>
            <a:r>
              <a:rPr lang="en-US" sz="3000" b="1" spc="295" dirty="0">
                <a:solidFill>
                  <a:srgbClr val="ADE95B"/>
                </a:solidFill>
                <a:latin typeface="CoFo Sans VF" panose="020B0503030202060203" pitchFamily="34" charset="0"/>
                <a:cs typeface="IBM Plex Mono"/>
              </a:rPr>
              <a:t>Usage</a:t>
            </a:r>
            <a:endParaRPr sz="3000" b="1" dirty="0">
              <a:solidFill>
                <a:srgbClr val="ADE95B"/>
              </a:solidFill>
              <a:latin typeface="CoFo Sans VF" panose="020B0503030202060203" pitchFamily="34" charset="0"/>
              <a:cs typeface="IBM Plex Mono"/>
            </a:endParaRPr>
          </a:p>
        </p:txBody>
      </p:sp>
      <p:sp>
        <p:nvSpPr>
          <p:cNvPr id="18" name="object 9">
            <a:extLst>
              <a:ext uri="{FF2B5EF4-FFF2-40B4-BE49-F238E27FC236}">
                <a16:creationId xmlns:a16="http://schemas.microsoft.com/office/drawing/2014/main" id="{0A040220-150E-4CAB-506C-01D07E12BA46}"/>
              </a:ext>
            </a:extLst>
          </p:cNvPr>
          <p:cNvSpPr txBox="1"/>
          <p:nvPr/>
        </p:nvSpPr>
        <p:spPr>
          <a:xfrm>
            <a:off x="14444379" y="7194066"/>
            <a:ext cx="5562600" cy="2002408"/>
          </a:xfrm>
          <a:prstGeom prst="rect">
            <a:avLst/>
          </a:prstGeom>
        </p:spPr>
        <p:txBody>
          <a:bodyPr vert="horz" wrap="square" lIns="0" tIns="47625" rIns="0" bIns="0" rtlCol="0">
            <a:spAutoFit/>
          </a:bodyPr>
          <a:lstStyle/>
          <a:p>
            <a:pPr marL="12065" marR="5080" algn="l">
              <a:lnSpc>
                <a:spcPts val="3520"/>
              </a:lnSpc>
              <a:spcBef>
                <a:spcPts val="375"/>
              </a:spcBef>
            </a:pPr>
            <a:r>
              <a:rPr lang="en-US" sz="3200" dirty="0">
                <a:solidFill>
                  <a:schemeClr val="bg1"/>
                </a:solidFill>
                <a:latin typeface="DM Sans" pitchFamily="2" charset="0"/>
                <a:cs typeface="Arial"/>
              </a:rPr>
              <a:t>Salary &amp; Wages:      $392,840</a:t>
            </a:r>
          </a:p>
          <a:p>
            <a:pPr marL="12065" marR="5080" algn="l">
              <a:lnSpc>
                <a:spcPts val="3520"/>
              </a:lnSpc>
              <a:spcBef>
                <a:spcPts val="375"/>
              </a:spcBef>
            </a:pPr>
            <a:r>
              <a:rPr lang="en-US" sz="3200" dirty="0">
                <a:solidFill>
                  <a:schemeClr val="bg1"/>
                </a:solidFill>
                <a:latin typeface="DM Sans" pitchFamily="2" charset="0"/>
                <a:cs typeface="Arial"/>
              </a:rPr>
              <a:t>Fringe:                         $97,756</a:t>
            </a:r>
          </a:p>
          <a:p>
            <a:pPr marL="12065" marR="5080" algn="l">
              <a:lnSpc>
                <a:spcPts val="3520"/>
              </a:lnSpc>
              <a:spcBef>
                <a:spcPts val="375"/>
              </a:spcBef>
            </a:pPr>
            <a:r>
              <a:rPr lang="en-US" sz="3200" dirty="0">
                <a:solidFill>
                  <a:schemeClr val="bg1"/>
                </a:solidFill>
                <a:latin typeface="DM Sans" pitchFamily="2" charset="0"/>
                <a:cs typeface="Arial"/>
              </a:rPr>
              <a:t>M&amp;O – General:        $188,617</a:t>
            </a:r>
          </a:p>
          <a:p>
            <a:pPr marL="12065" marR="5080" algn="l">
              <a:lnSpc>
                <a:spcPts val="3520"/>
              </a:lnSpc>
              <a:spcBef>
                <a:spcPts val="375"/>
              </a:spcBef>
            </a:pPr>
            <a:r>
              <a:rPr lang="en-US" sz="3200" dirty="0">
                <a:solidFill>
                  <a:schemeClr val="bg1"/>
                </a:solidFill>
                <a:latin typeface="DM Sans" pitchFamily="2" charset="0"/>
                <a:cs typeface="Arial"/>
              </a:rPr>
              <a:t>M&amp;O Travel:               $10,000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E1831-BE5F-5ED8-4039-1F07F77B582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CDEC97F-6B23-9B22-6815-4C31956BB632}"/>
              </a:ext>
            </a:extLst>
          </p:cNvPr>
          <p:cNvSpPr/>
          <p:nvPr/>
        </p:nvSpPr>
        <p:spPr>
          <a:xfrm>
            <a:off x="2362847" y="10503858"/>
            <a:ext cx="3810" cy="1270"/>
          </a:xfrm>
          <a:custGeom>
            <a:avLst/>
            <a:gdLst/>
            <a:ahLst/>
            <a:cxnLst/>
            <a:rect l="l" t="t" r="r" b="b"/>
            <a:pathLst>
              <a:path w="3810" h="1270">
                <a:moveTo>
                  <a:pt x="3263" y="901"/>
                </a:moveTo>
                <a:lnTo>
                  <a:pt x="12" y="0"/>
                </a:lnTo>
                <a:lnTo>
                  <a:pt x="3263" y="901"/>
                </a:lnTo>
                <a:close/>
              </a:path>
            </a:pathLst>
          </a:custGeom>
          <a:solidFill>
            <a:srgbClr val="FFFFFF"/>
          </a:solidFill>
        </p:spPr>
        <p:txBody>
          <a:bodyPr wrap="square" lIns="0" tIns="0" rIns="0" bIns="0" rtlCol="0"/>
          <a:lstStyle/>
          <a:p>
            <a:endParaRPr/>
          </a:p>
        </p:txBody>
      </p:sp>
      <p:sp>
        <p:nvSpPr>
          <p:cNvPr id="3" name="object 3">
            <a:extLst>
              <a:ext uri="{FF2B5EF4-FFF2-40B4-BE49-F238E27FC236}">
                <a16:creationId xmlns:a16="http://schemas.microsoft.com/office/drawing/2014/main" id="{0E0B566C-D515-1A02-2B58-A4C5C427A858}"/>
              </a:ext>
            </a:extLst>
          </p:cNvPr>
          <p:cNvSpPr/>
          <p:nvPr/>
        </p:nvSpPr>
        <p:spPr>
          <a:xfrm>
            <a:off x="2846441" y="9940186"/>
            <a:ext cx="43815" cy="278130"/>
          </a:xfrm>
          <a:custGeom>
            <a:avLst/>
            <a:gdLst/>
            <a:ahLst/>
            <a:cxnLst/>
            <a:rect l="l" t="t" r="r" b="b"/>
            <a:pathLst>
              <a:path w="43814" h="278129">
                <a:moveTo>
                  <a:pt x="43747" y="0"/>
                </a:moveTo>
                <a:lnTo>
                  <a:pt x="0" y="278054"/>
                </a:lnTo>
                <a:lnTo>
                  <a:pt x="43747" y="0"/>
                </a:lnTo>
                <a:close/>
              </a:path>
            </a:pathLst>
          </a:custGeom>
          <a:solidFill>
            <a:srgbClr val="FFFFFF"/>
          </a:solidFill>
        </p:spPr>
        <p:txBody>
          <a:bodyPr wrap="square" lIns="0" tIns="0" rIns="0" bIns="0" rtlCol="0"/>
          <a:lstStyle/>
          <a:p>
            <a:endParaRPr/>
          </a:p>
        </p:txBody>
      </p:sp>
      <p:sp>
        <p:nvSpPr>
          <p:cNvPr id="4" name="object 4">
            <a:extLst>
              <a:ext uri="{FF2B5EF4-FFF2-40B4-BE49-F238E27FC236}">
                <a16:creationId xmlns:a16="http://schemas.microsoft.com/office/drawing/2014/main" id="{C658D6EE-732F-7E10-46A8-C20A2B62281F}"/>
              </a:ext>
            </a:extLst>
          </p:cNvPr>
          <p:cNvSpPr/>
          <p:nvPr/>
        </p:nvSpPr>
        <p:spPr>
          <a:xfrm>
            <a:off x="2587574" y="10552730"/>
            <a:ext cx="13970" cy="87630"/>
          </a:xfrm>
          <a:custGeom>
            <a:avLst/>
            <a:gdLst/>
            <a:ahLst/>
            <a:cxnLst/>
            <a:rect l="l" t="t" r="r" b="b"/>
            <a:pathLst>
              <a:path w="13969" h="87629">
                <a:moveTo>
                  <a:pt x="13695" y="0"/>
                </a:moveTo>
                <a:lnTo>
                  <a:pt x="0" y="87033"/>
                </a:lnTo>
                <a:lnTo>
                  <a:pt x="13695" y="0"/>
                </a:lnTo>
                <a:close/>
              </a:path>
            </a:pathLst>
          </a:custGeom>
          <a:solidFill>
            <a:srgbClr val="FFFFFF"/>
          </a:solidFill>
        </p:spPr>
        <p:txBody>
          <a:bodyPr wrap="square" lIns="0" tIns="0" rIns="0" bIns="0" rtlCol="0"/>
          <a:lstStyle/>
          <a:p>
            <a:endParaRPr/>
          </a:p>
        </p:txBody>
      </p:sp>
      <p:sp>
        <p:nvSpPr>
          <p:cNvPr id="5" name="object 5">
            <a:extLst>
              <a:ext uri="{FF2B5EF4-FFF2-40B4-BE49-F238E27FC236}">
                <a16:creationId xmlns:a16="http://schemas.microsoft.com/office/drawing/2014/main" id="{8AA8C639-C31A-967A-C6F2-23539CC760FE}"/>
              </a:ext>
            </a:extLst>
          </p:cNvPr>
          <p:cNvSpPr/>
          <p:nvPr/>
        </p:nvSpPr>
        <p:spPr>
          <a:xfrm>
            <a:off x="2682760" y="9940182"/>
            <a:ext cx="15240" cy="95250"/>
          </a:xfrm>
          <a:custGeom>
            <a:avLst/>
            <a:gdLst/>
            <a:ahLst/>
            <a:cxnLst/>
            <a:rect l="l" t="t" r="r" b="b"/>
            <a:pathLst>
              <a:path w="15239" h="95250">
                <a:moveTo>
                  <a:pt x="14900" y="0"/>
                </a:moveTo>
                <a:lnTo>
                  <a:pt x="0" y="94730"/>
                </a:lnTo>
                <a:lnTo>
                  <a:pt x="14900" y="0"/>
                </a:lnTo>
                <a:close/>
              </a:path>
            </a:pathLst>
          </a:custGeom>
          <a:solidFill>
            <a:srgbClr val="FFFFFF"/>
          </a:solidFill>
        </p:spPr>
        <p:txBody>
          <a:bodyPr wrap="square" lIns="0" tIns="0" rIns="0" bIns="0" rtlCol="0"/>
          <a:lstStyle/>
          <a:p>
            <a:endParaRPr/>
          </a:p>
        </p:txBody>
      </p:sp>
      <p:sp>
        <p:nvSpPr>
          <p:cNvPr id="6" name="object 6">
            <a:extLst>
              <a:ext uri="{FF2B5EF4-FFF2-40B4-BE49-F238E27FC236}">
                <a16:creationId xmlns:a16="http://schemas.microsoft.com/office/drawing/2014/main" id="{370F5C03-0A83-11FF-6E66-2733B7A9D2A7}"/>
              </a:ext>
            </a:extLst>
          </p:cNvPr>
          <p:cNvSpPr/>
          <p:nvPr/>
        </p:nvSpPr>
        <p:spPr>
          <a:xfrm>
            <a:off x="2639763" y="10241559"/>
            <a:ext cx="10795" cy="66675"/>
          </a:xfrm>
          <a:custGeom>
            <a:avLst/>
            <a:gdLst/>
            <a:ahLst/>
            <a:cxnLst/>
            <a:rect l="l" t="t" r="r" b="b"/>
            <a:pathLst>
              <a:path w="10794" h="66675">
                <a:moveTo>
                  <a:pt x="10481" y="0"/>
                </a:moveTo>
                <a:lnTo>
                  <a:pt x="0" y="66615"/>
                </a:lnTo>
              </a:path>
            </a:pathLst>
          </a:custGeom>
          <a:solidFill>
            <a:srgbClr val="FFFFFF"/>
          </a:solidFill>
        </p:spPr>
        <p:txBody>
          <a:bodyPr wrap="square" lIns="0" tIns="0" rIns="0" bIns="0" rtlCol="0"/>
          <a:lstStyle/>
          <a:p>
            <a:endParaRPr/>
          </a:p>
        </p:txBody>
      </p:sp>
      <p:sp>
        <p:nvSpPr>
          <p:cNvPr id="7" name="object 7">
            <a:extLst>
              <a:ext uri="{FF2B5EF4-FFF2-40B4-BE49-F238E27FC236}">
                <a16:creationId xmlns:a16="http://schemas.microsoft.com/office/drawing/2014/main" id="{7F07B257-B9C8-A0FA-8955-401A5DAC2D07}"/>
              </a:ext>
            </a:extLst>
          </p:cNvPr>
          <p:cNvSpPr/>
          <p:nvPr/>
        </p:nvSpPr>
        <p:spPr>
          <a:xfrm>
            <a:off x="2557729" y="9941455"/>
            <a:ext cx="40005" cy="20955"/>
          </a:xfrm>
          <a:custGeom>
            <a:avLst/>
            <a:gdLst/>
            <a:ahLst/>
            <a:cxnLst/>
            <a:rect l="l" t="t" r="r" b="b"/>
            <a:pathLst>
              <a:path w="40005" h="20954">
                <a:moveTo>
                  <a:pt x="0" y="0"/>
                </a:moveTo>
                <a:lnTo>
                  <a:pt x="39789" y="20837"/>
                </a:lnTo>
                <a:lnTo>
                  <a:pt x="31601" y="15213"/>
                </a:lnTo>
                <a:lnTo>
                  <a:pt x="22762" y="10061"/>
                </a:lnTo>
                <a:lnTo>
                  <a:pt x="13277" y="5386"/>
                </a:lnTo>
                <a:lnTo>
                  <a:pt x="3151" y="1193"/>
                </a:lnTo>
                <a:lnTo>
                  <a:pt x="0" y="0"/>
                </a:lnTo>
                <a:close/>
              </a:path>
            </a:pathLst>
          </a:custGeom>
          <a:solidFill>
            <a:srgbClr val="FFFFFF"/>
          </a:solidFill>
        </p:spPr>
        <p:txBody>
          <a:bodyPr wrap="square" lIns="0" tIns="0" rIns="0" bIns="0" rtlCol="0"/>
          <a:lstStyle/>
          <a:p>
            <a:endParaRPr/>
          </a:p>
        </p:txBody>
      </p:sp>
      <p:pic>
        <p:nvPicPr>
          <p:cNvPr id="10" name="object 10">
            <a:extLst>
              <a:ext uri="{FF2B5EF4-FFF2-40B4-BE49-F238E27FC236}">
                <a16:creationId xmlns:a16="http://schemas.microsoft.com/office/drawing/2014/main" id="{9D10FE52-B655-F6AB-344B-5090667E64E9}"/>
              </a:ext>
            </a:extLst>
          </p:cNvPr>
          <p:cNvPicPr/>
          <p:nvPr/>
        </p:nvPicPr>
        <p:blipFill>
          <a:blip r:embed="rId2" cstate="print"/>
          <a:stretch>
            <a:fillRect/>
          </a:stretch>
        </p:blipFill>
        <p:spPr>
          <a:xfrm>
            <a:off x="10052050" y="690545"/>
            <a:ext cx="9280269" cy="9906000"/>
          </a:xfrm>
          <a:prstGeom prst="rect">
            <a:avLst/>
          </a:prstGeom>
        </p:spPr>
      </p:pic>
      <p:sp>
        <p:nvSpPr>
          <p:cNvPr id="12" name="object 12">
            <a:extLst>
              <a:ext uri="{FF2B5EF4-FFF2-40B4-BE49-F238E27FC236}">
                <a16:creationId xmlns:a16="http://schemas.microsoft.com/office/drawing/2014/main" id="{FBE01B4B-0CCA-EB27-A0A2-678E5BE563DC}"/>
              </a:ext>
            </a:extLst>
          </p:cNvPr>
          <p:cNvSpPr txBox="1"/>
          <p:nvPr/>
        </p:nvSpPr>
        <p:spPr>
          <a:xfrm>
            <a:off x="944796" y="2367342"/>
            <a:ext cx="11052714" cy="6563335"/>
          </a:xfrm>
          <a:prstGeom prst="rect">
            <a:avLst/>
          </a:prstGeom>
        </p:spPr>
        <p:txBody>
          <a:bodyPr vert="horz" wrap="square" lIns="0" tIns="99060" rIns="0" bIns="0" rtlCol="0">
            <a:spAutoFit/>
          </a:bodyPr>
          <a:lstStyle/>
          <a:p>
            <a:endParaRPr lang="en-US" sz="2800" dirty="0">
              <a:solidFill>
                <a:schemeClr val="bg1"/>
              </a:solidFill>
            </a:endParaRPr>
          </a:p>
          <a:p>
            <a:r>
              <a:rPr lang="en-US" sz="2800" b="1" dirty="0">
                <a:solidFill>
                  <a:schemeClr val="bg1"/>
                </a:solidFill>
              </a:rPr>
              <a:t>Spirit Programs – $30,000</a:t>
            </a:r>
            <a:br>
              <a:rPr lang="en-US" sz="2800">
                <a:solidFill>
                  <a:schemeClr val="bg1"/>
                </a:solidFill>
              </a:rPr>
            </a:br>
            <a:r>
              <a:rPr lang="en-US" sz="2800" b="1">
                <a:solidFill>
                  <a:schemeClr val="bg1"/>
                </a:solidFill>
              </a:rPr>
              <a:t>Purpose:</a:t>
            </a:r>
            <a:r>
              <a:rPr lang="en-US" sz="2800">
                <a:solidFill>
                  <a:schemeClr val="bg1"/>
                </a:solidFill>
              </a:rPr>
              <a:t> </a:t>
            </a:r>
            <a:r>
              <a:rPr lang="en-US" sz="2800" dirty="0">
                <a:solidFill>
                  <a:schemeClr val="bg1"/>
                </a:solidFill>
              </a:rPr>
              <a:t>Redeveloping and expanding spirit programs to energize campus life, unify traditions, and build pride.</a:t>
            </a:r>
          </a:p>
          <a:p>
            <a:br>
              <a:rPr lang="en-US" sz="2800" dirty="0">
                <a:solidFill>
                  <a:schemeClr val="bg1"/>
                </a:solidFill>
              </a:rPr>
            </a:br>
            <a:r>
              <a:rPr lang="en-US" sz="2800" b="1" dirty="0">
                <a:solidFill>
                  <a:schemeClr val="bg1"/>
                </a:solidFill>
              </a:rPr>
              <a:t>Breakdown:</a:t>
            </a:r>
            <a:endParaRPr lang="en-US" sz="2800" dirty="0">
              <a:solidFill>
                <a:schemeClr val="bg1"/>
              </a:solidFill>
            </a:endParaRPr>
          </a:p>
          <a:p>
            <a:pPr marL="457200" lvl="1" indent="-457200">
              <a:buFont typeface="Courier New" panose="02070309020205020404" pitchFamily="49" charset="0"/>
              <a:buChar char="o"/>
            </a:pPr>
            <a:r>
              <a:rPr lang="en-US" sz="2800" dirty="0">
                <a:solidFill>
                  <a:schemeClr val="bg1"/>
                </a:solidFill>
              </a:rPr>
              <a:t>Uniform packages &amp; performance gear – $2,800</a:t>
            </a:r>
          </a:p>
          <a:p>
            <a:pPr marL="457200" lvl="1" indent="-457200">
              <a:buFont typeface="Courier New" panose="02070309020205020404" pitchFamily="49" charset="0"/>
              <a:buChar char="o"/>
            </a:pPr>
            <a:r>
              <a:rPr lang="en-US" sz="2800" dirty="0">
                <a:solidFill>
                  <a:schemeClr val="bg1"/>
                </a:solidFill>
              </a:rPr>
              <a:t>Safety panels – $1,600</a:t>
            </a:r>
          </a:p>
          <a:p>
            <a:pPr marL="457200" lvl="1" indent="-457200">
              <a:buFont typeface="Courier New" panose="02070309020205020404" pitchFamily="49" charset="0"/>
              <a:buChar char="o"/>
            </a:pPr>
            <a:r>
              <a:rPr lang="en-US" sz="2800" dirty="0">
                <a:solidFill>
                  <a:schemeClr val="bg1"/>
                </a:solidFill>
              </a:rPr>
              <a:t>Tumble track – $150</a:t>
            </a:r>
          </a:p>
          <a:p>
            <a:pPr marL="457200" lvl="1" indent="-457200">
              <a:buFont typeface="Courier New" panose="02070309020205020404" pitchFamily="49" charset="0"/>
              <a:buChar char="o"/>
            </a:pPr>
            <a:r>
              <a:rPr lang="en-US" sz="2800" dirty="0">
                <a:solidFill>
                  <a:schemeClr val="bg1"/>
                </a:solidFill>
              </a:rPr>
              <a:t>Spirit signage &amp; marketing – $1,000</a:t>
            </a:r>
          </a:p>
          <a:p>
            <a:pPr marL="457200" lvl="1" indent="-457200">
              <a:buFont typeface="Courier New" panose="02070309020205020404" pitchFamily="49" charset="0"/>
              <a:buChar char="o"/>
            </a:pPr>
            <a:r>
              <a:rPr lang="en-US" sz="2800" dirty="0">
                <a:solidFill>
                  <a:schemeClr val="bg1"/>
                </a:solidFill>
              </a:rPr>
              <a:t>Competition &amp; certification costs – $2,150</a:t>
            </a:r>
          </a:p>
          <a:p>
            <a:pPr marL="457200" lvl="1" indent="-457200">
              <a:buFont typeface="Courier New" panose="02070309020205020404" pitchFamily="49" charset="0"/>
              <a:buChar char="o"/>
            </a:pPr>
            <a:r>
              <a:rPr lang="en-US" sz="2800" dirty="0">
                <a:solidFill>
                  <a:schemeClr val="bg1"/>
                </a:solidFill>
              </a:rPr>
              <a:t>Space needs &amp; training – $1,500</a:t>
            </a:r>
          </a:p>
          <a:p>
            <a:pPr marL="457200" lvl="1" indent="-457200">
              <a:buFont typeface="Courier New" panose="02070309020205020404" pitchFamily="49" charset="0"/>
              <a:buChar char="o"/>
            </a:pPr>
            <a:r>
              <a:rPr lang="en-US" sz="2800" dirty="0">
                <a:solidFill>
                  <a:schemeClr val="bg1"/>
                </a:solidFill>
              </a:rPr>
              <a:t>Travel &amp; Cheer Camp – $8,000</a:t>
            </a:r>
          </a:p>
          <a:p>
            <a:pPr marL="457200" lvl="1" indent="-457200">
              <a:buFont typeface="Courier New" panose="02070309020205020404" pitchFamily="49" charset="0"/>
              <a:buChar char="o"/>
            </a:pPr>
            <a:r>
              <a:rPr lang="en-US" sz="2800" dirty="0">
                <a:solidFill>
                  <a:schemeClr val="bg1"/>
                </a:solidFill>
              </a:rPr>
              <a:t>Performance coach – $2,500</a:t>
            </a:r>
          </a:p>
          <a:p>
            <a:pPr marL="457200" lvl="1" indent="-457200">
              <a:buFont typeface="Courier New" panose="02070309020205020404" pitchFamily="49" charset="0"/>
              <a:buChar char="o"/>
            </a:pPr>
            <a:r>
              <a:rPr lang="en-US" sz="2800" dirty="0">
                <a:solidFill>
                  <a:schemeClr val="bg1"/>
                </a:solidFill>
              </a:rPr>
              <a:t>Mascot &amp; Flight Crew updates – $10,250</a:t>
            </a:r>
          </a:p>
        </p:txBody>
      </p:sp>
      <p:pic>
        <p:nvPicPr>
          <p:cNvPr id="14" name="Picture 13" descr="A black background with white text&#10;&#10;Description automatically generated">
            <a:extLst>
              <a:ext uri="{FF2B5EF4-FFF2-40B4-BE49-F238E27FC236}">
                <a16:creationId xmlns:a16="http://schemas.microsoft.com/office/drawing/2014/main" id="{9FA1FD2A-1E83-FF19-0151-AE7166B28B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912" y="10150475"/>
            <a:ext cx="3708591" cy="590580"/>
          </a:xfrm>
          <a:prstGeom prst="rect">
            <a:avLst/>
          </a:prstGeom>
        </p:spPr>
      </p:pic>
      <p:sp>
        <p:nvSpPr>
          <p:cNvPr id="17" name="object 5">
            <a:extLst>
              <a:ext uri="{FF2B5EF4-FFF2-40B4-BE49-F238E27FC236}">
                <a16:creationId xmlns:a16="http://schemas.microsoft.com/office/drawing/2014/main" id="{D43CE48C-2EA0-04EF-A8EB-E9AF66B930A0}"/>
              </a:ext>
            </a:extLst>
          </p:cNvPr>
          <p:cNvSpPr txBox="1">
            <a:spLocks noGrp="1"/>
          </p:cNvSpPr>
          <p:nvPr>
            <p:ph type="title"/>
          </p:nvPr>
        </p:nvSpPr>
        <p:spPr>
          <a:xfrm>
            <a:off x="527050" y="825540"/>
            <a:ext cx="16746604" cy="1315638"/>
          </a:xfrm>
          <a:prstGeom prst="rect">
            <a:avLst/>
          </a:prstGeom>
        </p:spPr>
        <p:txBody>
          <a:bodyPr vert="horz" wrap="square" lIns="0" tIns="205634" rIns="0" bIns="0" rtlCol="0">
            <a:spAutoFit/>
          </a:bodyPr>
          <a:lstStyle/>
          <a:p>
            <a:r>
              <a:rPr lang="en-US" sz="7200" b="1" dirty="0">
                <a:solidFill>
                  <a:schemeClr val="bg1"/>
                </a:solidFill>
              </a:rPr>
              <a:t>Total FY26 Request:</a:t>
            </a:r>
            <a:r>
              <a:rPr lang="en-US" sz="7200" dirty="0">
                <a:solidFill>
                  <a:schemeClr val="bg1"/>
                </a:solidFill>
              </a:rPr>
              <a:t> </a:t>
            </a:r>
            <a:r>
              <a:rPr lang="en-US" sz="7200" b="1" dirty="0">
                <a:solidFill>
                  <a:schemeClr val="bg1"/>
                </a:solidFill>
              </a:rPr>
              <a:t>$30,000</a:t>
            </a:r>
            <a:endParaRPr lang="en-US" sz="7200" dirty="0">
              <a:solidFill>
                <a:schemeClr val="bg1"/>
              </a:solidFill>
            </a:endParaRPr>
          </a:p>
        </p:txBody>
      </p:sp>
    </p:spTree>
    <p:extLst>
      <p:ext uri="{BB962C8B-B14F-4D97-AF65-F5344CB8AC3E}">
        <p14:creationId xmlns:p14="http://schemas.microsoft.com/office/powerpoint/2010/main" val="108483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8BEEBB5-9F5F-D910-04D3-E58E4E23649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B60F605-739F-05AA-FC27-C32A41AF7833}"/>
              </a:ext>
            </a:extLst>
          </p:cNvPr>
          <p:cNvSpPr/>
          <p:nvPr/>
        </p:nvSpPr>
        <p:spPr>
          <a:xfrm>
            <a:off x="0" y="0"/>
            <a:ext cx="20104100" cy="11298555"/>
          </a:xfrm>
          <a:custGeom>
            <a:avLst/>
            <a:gdLst/>
            <a:ahLst/>
            <a:cxnLst/>
            <a:rect l="l" t="t" r="r" b="b"/>
            <a:pathLst>
              <a:path w="20104100" h="11298555">
                <a:moveTo>
                  <a:pt x="20104099" y="0"/>
                </a:moveTo>
                <a:lnTo>
                  <a:pt x="0" y="0"/>
                </a:lnTo>
                <a:lnTo>
                  <a:pt x="0" y="11298085"/>
                </a:lnTo>
                <a:lnTo>
                  <a:pt x="20104099" y="11298085"/>
                </a:lnTo>
                <a:lnTo>
                  <a:pt x="20104099" y="0"/>
                </a:lnTo>
                <a:close/>
              </a:path>
            </a:pathLst>
          </a:custGeom>
          <a:solidFill>
            <a:srgbClr val="0078AE"/>
          </a:solidFill>
        </p:spPr>
        <p:txBody>
          <a:bodyPr wrap="square" lIns="0" tIns="0" rIns="0" bIns="0" rtlCol="0"/>
          <a:lstStyle/>
          <a:p>
            <a:endParaRPr/>
          </a:p>
        </p:txBody>
      </p:sp>
      <p:grpSp>
        <p:nvGrpSpPr>
          <p:cNvPr id="3" name="object 3">
            <a:extLst>
              <a:ext uri="{FF2B5EF4-FFF2-40B4-BE49-F238E27FC236}">
                <a16:creationId xmlns:a16="http://schemas.microsoft.com/office/drawing/2014/main" id="{3587EFDF-58CD-FF05-A6EC-50665BC6F8CB}"/>
              </a:ext>
            </a:extLst>
          </p:cNvPr>
          <p:cNvGrpSpPr/>
          <p:nvPr/>
        </p:nvGrpSpPr>
        <p:grpSpPr>
          <a:xfrm>
            <a:off x="14082166" y="0"/>
            <a:ext cx="6022340" cy="5881370"/>
            <a:chOff x="14082166" y="0"/>
            <a:chExt cx="6022340" cy="5881370"/>
          </a:xfrm>
        </p:grpSpPr>
        <p:sp>
          <p:nvSpPr>
            <p:cNvPr id="4" name="object 4">
              <a:extLst>
                <a:ext uri="{FF2B5EF4-FFF2-40B4-BE49-F238E27FC236}">
                  <a16:creationId xmlns:a16="http://schemas.microsoft.com/office/drawing/2014/main" id="{54738925-1684-29A4-FDDE-742297AAD7E0}"/>
                </a:ext>
              </a:extLst>
            </p:cNvPr>
            <p:cNvSpPr/>
            <p:nvPr/>
          </p:nvSpPr>
          <p:spPr>
            <a:xfrm>
              <a:off x="14082166" y="0"/>
              <a:ext cx="6022340" cy="5881370"/>
            </a:xfrm>
            <a:custGeom>
              <a:avLst/>
              <a:gdLst/>
              <a:ahLst/>
              <a:cxnLst/>
              <a:rect l="l" t="t" r="r" b="b"/>
              <a:pathLst>
                <a:path w="6022340" h="5881370">
                  <a:moveTo>
                    <a:pt x="6021931" y="0"/>
                  </a:moveTo>
                  <a:lnTo>
                    <a:pt x="0" y="0"/>
                  </a:lnTo>
                  <a:lnTo>
                    <a:pt x="1089977" y="5881004"/>
                  </a:lnTo>
                  <a:lnTo>
                    <a:pt x="6021931" y="4966916"/>
                  </a:lnTo>
                  <a:lnTo>
                    <a:pt x="6021931" y="0"/>
                  </a:lnTo>
                  <a:close/>
                </a:path>
              </a:pathLst>
            </a:custGeom>
            <a:solidFill>
              <a:srgbClr val="0078AE"/>
            </a:solidFill>
          </p:spPr>
          <p:txBody>
            <a:bodyPr wrap="square" lIns="0" tIns="0" rIns="0" bIns="0" rtlCol="0"/>
            <a:lstStyle/>
            <a:p>
              <a:endParaRPr/>
            </a:p>
          </p:txBody>
        </p:sp>
        <p:pic>
          <p:nvPicPr>
            <p:cNvPr id="5" name="object 5">
              <a:extLst>
                <a:ext uri="{FF2B5EF4-FFF2-40B4-BE49-F238E27FC236}">
                  <a16:creationId xmlns:a16="http://schemas.microsoft.com/office/drawing/2014/main" id="{3257F1E6-7630-A28B-F2E5-656BE95F031E}"/>
                </a:ext>
              </a:extLst>
            </p:cNvPr>
            <p:cNvPicPr/>
            <p:nvPr/>
          </p:nvPicPr>
          <p:blipFill>
            <a:blip r:embed="rId2" cstate="print"/>
            <a:stretch>
              <a:fillRect/>
            </a:stretch>
          </p:blipFill>
          <p:spPr>
            <a:xfrm>
              <a:off x="15499099" y="2158740"/>
              <a:ext cx="4605001" cy="2681970"/>
            </a:xfrm>
            <a:prstGeom prst="rect">
              <a:avLst/>
            </a:prstGeom>
          </p:spPr>
        </p:pic>
        <p:pic>
          <p:nvPicPr>
            <p:cNvPr id="6" name="object 6">
              <a:extLst>
                <a:ext uri="{FF2B5EF4-FFF2-40B4-BE49-F238E27FC236}">
                  <a16:creationId xmlns:a16="http://schemas.microsoft.com/office/drawing/2014/main" id="{7F49050C-12B7-C879-48E8-404E30CAC75D}"/>
                </a:ext>
              </a:extLst>
            </p:cNvPr>
            <p:cNvPicPr/>
            <p:nvPr/>
          </p:nvPicPr>
          <p:blipFill>
            <a:blip r:embed="rId3" cstate="print"/>
            <a:stretch>
              <a:fillRect/>
            </a:stretch>
          </p:blipFill>
          <p:spPr>
            <a:xfrm>
              <a:off x="14940812" y="0"/>
              <a:ext cx="5163287" cy="3024578"/>
            </a:xfrm>
            <a:prstGeom prst="rect">
              <a:avLst/>
            </a:prstGeom>
          </p:spPr>
        </p:pic>
      </p:grpSp>
      <p:grpSp>
        <p:nvGrpSpPr>
          <p:cNvPr id="8" name="object 8">
            <a:extLst>
              <a:ext uri="{FF2B5EF4-FFF2-40B4-BE49-F238E27FC236}">
                <a16:creationId xmlns:a16="http://schemas.microsoft.com/office/drawing/2014/main" id="{66BB028D-F73B-41EA-5C72-8A54267A6B87}"/>
              </a:ext>
            </a:extLst>
          </p:cNvPr>
          <p:cNvGrpSpPr/>
          <p:nvPr/>
        </p:nvGrpSpPr>
        <p:grpSpPr>
          <a:xfrm>
            <a:off x="0" y="921437"/>
            <a:ext cx="7744459" cy="10387229"/>
            <a:chOff x="0" y="921437"/>
            <a:chExt cx="7744459" cy="10387229"/>
          </a:xfrm>
        </p:grpSpPr>
        <p:sp>
          <p:nvSpPr>
            <p:cNvPr id="9" name="object 9">
              <a:extLst>
                <a:ext uri="{FF2B5EF4-FFF2-40B4-BE49-F238E27FC236}">
                  <a16:creationId xmlns:a16="http://schemas.microsoft.com/office/drawing/2014/main" id="{0E58E6CA-2367-4BBC-CFD5-53164356BEF2}"/>
                </a:ext>
              </a:extLst>
            </p:cNvPr>
            <p:cNvSpPr/>
            <p:nvPr/>
          </p:nvSpPr>
          <p:spPr>
            <a:xfrm>
              <a:off x="0" y="6221046"/>
              <a:ext cx="7744459" cy="5087620"/>
            </a:xfrm>
            <a:custGeom>
              <a:avLst/>
              <a:gdLst/>
              <a:ahLst/>
              <a:cxnLst/>
              <a:rect l="l" t="t" r="r" b="b"/>
              <a:pathLst>
                <a:path w="7744459" h="5087620">
                  <a:moveTo>
                    <a:pt x="0" y="0"/>
                  </a:moveTo>
                  <a:lnTo>
                    <a:pt x="0" y="5087510"/>
                  </a:lnTo>
                  <a:lnTo>
                    <a:pt x="7700529" y="5087510"/>
                  </a:lnTo>
                  <a:lnTo>
                    <a:pt x="7744340" y="67589"/>
                  </a:lnTo>
                  <a:lnTo>
                    <a:pt x="0" y="0"/>
                  </a:lnTo>
                  <a:close/>
                </a:path>
              </a:pathLst>
            </a:custGeom>
            <a:solidFill>
              <a:srgbClr val="0078AE"/>
            </a:solidFill>
          </p:spPr>
          <p:txBody>
            <a:bodyPr wrap="square" lIns="0" tIns="0" rIns="0" bIns="0" rtlCol="0"/>
            <a:lstStyle/>
            <a:p>
              <a:endParaRPr/>
            </a:p>
          </p:txBody>
        </p:sp>
        <p:pic>
          <p:nvPicPr>
            <p:cNvPr id="10" name="object 10">
              <a:extLst>
                <a:ext uri="{FF2B5EF4-FFF2-40B4-BE49-F238E27FC236}">
                  <a16:creationId xmlns:a16="http://schemas.microsoft.com/office/drawing/2014/main" id="{799755E7-146B-EC8D-030A-80C856C0B924}"/>
                </a:ext>
              </a:extLst>
            </p:cNvPr>
            <p:cNvPicPr/>
            <p:nvPr/>
          </p:nvPicPr>
          <p:blipFill>
            <a:blip r:embed="rId4" cstate="print"/>
            <a:stretch>
              <a:fillRect/>
            </a:stretch>
          </p:blipFill>
          <p:spPr>
            <a:xfrm>
              <a:off x="0" y="9656920"/>
              <a:ext cx="86196" cy="1651635"/>
            </a:xfrm>
            <a:prstGeom prst="rect">
              <a:avLst/>
            </a:prstGeom>
          </p:spPr>
        </p:pic>
        <p:pic>
          <p:nvPicPr>
            <p:cNvPr id="11" name="object 11">
              <a:extLst>
                <a:ext uri="{FF2B5EF4-FFF2-40B4-BE49-F238E27FC236}">
                  <a16:creationId xmlns:a16="http://schemas.microsoft.com/office/drawing/2014/main" id="{B3525570-6221-8841-EA12-C6109D4F0C8E}"/>
                </a:ext>
              </a:extLst>
            </p:cNvPr>
            <p:cNvPicPr/>
            <p:nvPr/>
          </p:nvPicPr>
          <p:blipFill>
            <a:blip r:embed="rId5" cstate="print"/>
            <a:stretch>
              <a:fillRect/>
            </a:stretch>
          </p:blipFill>
          <p:spPr>
            <a:xfrm>
              <a:off x="0" y="7348006"/>
              <a:ext cx="6679189" cy="2382733"/>
            </a:xfrm>
            <a:prstGeom prst="rect">
              <a:avLst/>
            </a:prstGeom>
          </p:spPr>
        </p:pic>
        <p:pic>
          <p:nvPicPr>
            <p:cNvPr id="12" name="object 12">
              <a:extLst>
                <a:ext uri="{FF2B5EF4-FFF2-40B4-BE49-F238E27FC236}">
                  <a16:creationId xmlns:a16="http://schemas.microsoft.com/office/drawing/2014/main" id="{B21AB1AC-F888-3CED-B3FC-D950A42DBC8D}"/>
                </a:ext>
              </a:extLst>
            </p:cNvPr>
            <p:cNvPicPr/>
            <p:nvPr/>
          </p:nvPicPr>
          <p:blipFill>
            <a:blip r:embed="rId6" cstate="print"/>
            <a:stretch>
              <a:fillRect/>
            </a:stretch>
          </p:blipFill>
          <p:spPr>
            <a:xfrm>
              <a:off x="56092" y="9657538"/>
              <a:ext cx="6602950" cy="1651017"/>
            </a:xfrm>
            <a:prstGeom prst="rect">
              <a:avLst/>
            </a:prstGeom>
          </p:spPr>
        </p:pic>
        <p:sp>
          <p:nvSpPr>
            <p:cNvPr id="14" name="object 14">
              <a:extLst>
                <a:ext uri="{FF2B5EF4-FFF2-40B4-BE49-F238E27FC236}">
                  <a16:creationId xmlns:a16="http://schemas.microsoft.com/office/drawing/2014/main" id="{8A9F87CA-E1EA-577D-8E0D-489F1254B07F}"/>
                </a:ext>
              </a:extLst>
            </p:cNvPr>
            <p:cNvSpPr/>
            <p:nvPr/>
          </p:nvSpPr>
          <p:spPr>
            <a:xfrm>
              <a:off x="374650" y="921437"/>
              <a:ext cx="7369809" cy="6638238"/>
            </a:xfrm>
            <a:custGeom>
              <a:avLst/>
              <a:gdLst/>
              <a:ahLst/>
              <a:cxnLst/>
              <a:rect l="l" t="t" r="r" b="b"/>
              <a:pathLst>
                <a:path w="6282690" h="6282690">
                  <a:moveTo>
                    <a:pt x="0" y="6282531"/>
                  </a:moveTo>
                  <a:lnTo>
                    <a:pt x="6282531" y="6282531"/>
                  </a:lnTo>
                  <a:lnTo>
                    <a:pt x="6282531" y="0"/>
                  </a:lnTo>
                  <a:lnTo>
                    <a:pt x="0" y="0"/>
                  </a:lnTo>
                  <a:lnTo>
                    <a:pt x="0" y="6282531"/>
                  </a:lnTo>
                  <a:close/>
                </a:path>
              </a:pathLst>
            </a:custGeom>
            <a:ln w="335068">
              <a:solidFill>
                <a:srgbClr val="B0D35C"/>
              </a:solidFill>
            </a:ln>
          </p:spPr>
          <p:txBody>
            <a:bodyPr wrap="square" lIns="0" tIns="0" rIns="0" bIns="0" rtlCol="0"/>
            <a:lstStyle/>
            <a:p>
              <a:endParaRPr/>
            </a:p>
          </p:txBody>
        </p:sp>
      </p:grpSp>
      <p:sp>
        <p:nvSpPr>
          <p:cNvPr id="20" name="object 8">
            <a:extLst>
              <a:ext uri="{FF2B5EF4-FFF2-40B4-BE49-F238E27FC236}">
                <a16:creationId xmlns:a16="http://schemas.microsoft.com/office/drawing/2014/main" id="{56923413-FD44-3B95-8893-946F56CBDD9E}"/>
              </a:ext>
            </a:extLst>
          </p:cNvPr>
          <p:cNvSpPr txBox="1">
            <a:spLocks/>
          </p:cNvSpPr>
          <p:nvPr/>
        </p:nvSpPr>
        <p:spPr>
          <a:xfrm>
            <a:off x="8302746" y="608249"/>
            <a:ext cx="10134600" cy="1019662"/>
          </a:xfrm>
          <a:prstGeom prst="rect">
            <a:avLst/>
          </a:prstGeom>
        </p:spPr>
        <p:txBody>
          <a:bodyPr vert="horz" wrap="square" lIns="0" tIns="278281" rIns="0" bIns="0" rtlCol="0">
            <a:spAutoFit/>
          </a:bodyPr>
          <a:lstStyle>
            <a:lvl1pPr>
              <a:defRPr sz="9450" b="0" i="0">
                <a:solidFill>
                  <a:srgbClr val="B0D35C"/>
                </a:solidFill>
                <a:latin typeface="Arial"/>
                <a:ea typeface="+mj-ea"/>
                <a:cs typeface="Arial"/>
              </a:defRPr>
            </a:lvl1pPr>
          </a:lstStyle>
          <a:p>
            <a:r>
              <a:rPr lang="en-US" sz="4800" b="1" dirty="0">
                <a:solidFill>
                  <a:schemeClr val="bg1"/>
                </a:solidFill>
              </a:rPr>
              <a:t>Total FY27 Request:</a:t>
            </a:r>
            <a:r>
              <a:rPr lang="en-US" sz="4800" dirty="0">
                <a:solidFill>
                  <a:schemeClr val="bg1"/>
                </a:solidFill>
              </a:rPr>
              <a:t> </a:t>
            </a:r>
            <a:r>
              <a:rPr lang="en-US" sz="4800" b="1" dirty="0">
                <a:solidFill>
                  <a:schemeClr val="bg1"/>
                </a:solidFill>
              </a:rPr>
              <a:t>$105,500</a:t>
            </a:r>
            <a:endParaRPr lang="en-US" sz="4800" dirty="0">
              <a:solidFill>
                <a:schemeClr val="bg1"/>
              </a:solidFill>
            </a:endParaRPr>
          </a:p>
        </p:txBody>
      </p:sp>
      <p:pic>
        <p:nvPicPr>
          <p:cNvPr id="7" name="Picture 6" descr="A black background with white text&#10;&#10;Description automatically generated">
            <a:extLst>
              <a:ext uri="{FF2B5EF4-FFF2-40B4-BE49-F238E27FC236}">
                <a16:creationId xmlns:a16="http://schemas.microsoft.com/office/drawing/2014/main" id="{15C1AB36-5DFB-88B0-3AD6-0AD990E99E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95650" y="10150475"/>
            <a:ext cx="3708591" cy="590580"/>
          </a:xfrm>
          <a:prstGeom prst="rect">
            <a:avLst/>
          </a:prstGeom>
        </p:spPr>
      </p:pic>
      <p:pic>
        <p:nvPicPr>
          <p:cNvPr id="18" name="Picture 17">
            <a:extLst>
              <a:ext uri="{FF2B5EF4-FFF2-40B4-BE49-F238E27FC236}">
                <a16:creationId xmlns:a16="http://schemas.microsoft.com/office/drawing/2014/main" id="{A2711597-126A-8C63-0068-3FEA38A55E2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5777" y="1096009"/>
            <a:ext cx="7278682" cy="6251997"/>
          </a:xfrm>
          <a:prstGeom prst="rect">
            <a:avLst/>
          </a:prstGeom>
        </p:spPr>
      </p:pic>
      <p:graphicFrame>
        <p:nvGraphicFramePr>
          <p:cNvPr id="17" name="Table 16">
            <a:extLst>
              <a:ext uri="{FF2B5EF4-FFF2-40B4-BE49-F238E27FC236}">
                <a16:creationId xmlns:a16="http://schemas.microsoft.com/office/drawing/2014/main" id="{6B1645EF-D7B3-0228-099A-1AA6FBF33165}"/>
              </a:ext>
            </a:extLst>
          </p:cNvPr>
          <p:cNvGraphicFramePr>
            <a:graphicFrameLocks noGrp="1"/>
          </p:cNvGraphicFramePr>
          <p:nvPr>
            <p:extLst>
              <p:ext uri="{D42A27DB-BD31-4B8C-83A1-F6EECF244321}">
                <p14:modId xmlns:p14="http://schemas.microsoft.com/office/powerpoint/2010/main" val="2264496254"/>
              </p:ext>
            </p:extLst>
          </p:nvPr>
        </p:nvGraphicFramePr>
        <p:xfrm>
          <a:off x="8427231" y="3024576"/>
          <a:ext cx="10800030" cy="6706163"/>
        </p:xfrm>
        <a:graphic>
          <a:graphicData uri="http://schemas.openxmlformats.org/drawingml/2006/table">
            <a:tbl>
              <a:tblPr/>
              <a:tblGrid>
                <a:gridCol w="3600010">
                  <a:extLst>
                    <a:ext uri="{9D8B030D-6E8A-4147-A177-3AD203B41FA5}">
                      <a16:colId xmlns:a16="http://schemas.microsoft.com/office/drawing/2014/main" val="3277229933"/>
                    </a:ext>
                  </a:extLst>
                </a:gridCol>
                <a:gridCol w="3600010">
                  <a:extLst>
                    <a:ext uri="{9D8B030D-6E8A-4147-A177-3AD203B41FA5}">
                      <a16:colId xmlns:a16="http://schemas.microsoft.com/office/drawing/2014/main" val="2341554362"/>
                    </a:ext>
                  </a:extLst>
                </a:gridCol>
                <a:gridCol w="3600010">
                  <a:extLst>
                    <a:ext uri="{9D8B030D-6E8A-4147-A177-3AD203B41FA5}">
                      <a16:colId xmlns:a16="http://schemas.microsoft.com/office/drawing/2014/main" val="3383675368"/>
                    </a:ext>
                  </a:extLst>
                </a:gridCol>
              </a:tblGrid>
              <a:tr h="400367">
                <a:tc>
                  <a:txBody>
                    <a:bodyPr/>
                    <a:lstStyle/>
                    <a:p>
                      <a:pPr>
                        <a:buNone/>
                      </a:pPr>
                      <a:r>
                        <a:rPr lang="en-US" sz="2000" b="1">
                          <a:solidFill>
                            <a:schemeClr val="bg1"/>
                          </a:solidFill>
                        </a:rPr>
                        <a:t>Category</a:t>
                      </a:r>
                      <a:endParaRPr lang="en-US" sz="2000">
                        <a:solidFill>
                          <a:schemeClr val="bg1"/>
                        </a:solidFill>
                      </a:endParaRPr>
                    </a:p>
                  </a:txBody>
                  <a:tcPr marL="67575" marR="67575" marT="33788" marB="33788" anchor="ctr">
                    <a:lnL>
                      <a:noFill/>
                    </a:lnL>
                    <a:lnR>
                      <a:noFill/>
                    </a:lnR>
                    <a:lnT>
                      <a:noFill/>
                    </a:lnT>
                    <a:lnB>
                      <a:noFill/>
                    </a:lnB>
                    <a:noFill/>
                  </a:tcPr>
                </a:tc>
                <a:tc>
                  <a:txBody>
                    <a:bodyPr/>
                    <a:lstStyle/>
                    <a:p>
                      <a:pPr>
                        <a:buNone/>
                      </a:pPr>
                      <a:r>
                        <a:rPr lang="en-US" sz="2000" b="1">
                          <a:solidFill>
                            <a:schemeClr val="bg1"/>
                          </a:solidFill>
                        </a:rPr>
                        <a:t>Amount</a:t>
                      </a:r>
                      <a:endParaRPr lang="en-US" sz="2000">
                        <a:solidFill>
                          <a:schemeClr val="bg1"/>
                        </a:solidFill>
                      </a:endParaRPr>
                    </a:p>
                  </a:txBody>
                  <a:tcPr marL="67575" marR="67575" marT="33788" marB="33788" anchor="ctr">
                    <a:lnL>
                      <a:noFill/>
                    </a:lnL>
                    <a:lnR>
                      <a:noFill/>
                    </a:lnR>
                    <a:lnT>
                      <a:noFill/>
                    </a:lnT>
                    <a:lnB>
                      <a:noFill/>
                    </a:lnB>
                    <a:noFill/>
                  </a:tcPr>
                </a:tc>
                <a:tc>
                  <a:txBody>
                    <a:bodyPr/>
                    <a:lstStyle/>
                    <a:p>
                      <a:pPr>
                        <a:buNone/>
                      </a:pPr>
                      <a:r>
                        <a:rPr lang="en-US" sz="2000" b="1">
                          <a:solidFill>
                            <a:schemeClr val="bg1"/>
                          </a:solidFill>
                        </a:rPr>
                        <a:t>Purpose</a:t>
                      </a:r>
                      <a:endParaRPr lang="en-US" sz="2000">
                        <a:solidFill>
                          <a:schemeClr val="bg1"/>
                        </a:solidFill>
                      </a:endParaRPr>
                    </a:p>
                  </a:txBody>
                  <a:tcPr marL="67575" marR="67575" marT="33788" marB="33788" anchor="ctr">
                    <a:lnL>
                      <a:noFill/>
                    </a:lnL>
                    <a:lnR>
                      <a:noFill/>
                    </a:lnR>
                    <a:lnT>
                      <a:noFill/>
                    </a:lnT>
                    <a:lnB>
                      <a:noFill/>
                    </a:lnB>
                    <a:noFill/>
                  </a:tcPr>
                </a:tc>
                <a:extLst>
                  <a:ext uri="{0D108BD9-81ED-4DB2-BD59-A6C34878D82A}">
                    <a16:rowId xmlns:a16="http://schemas.microsoft.com/office/drawing/2014/main" val="1487726415"/>
                  </a:ext>
                </a:extLst>
              </a:tr>
              <a:tr h="700644">
                <a:tc>
                  <a:txBody>
                    <a:bodyPr/>
                    <a:lstStyle/>
                    <a:p>
                      <a:pPr>
                        <a:buNone/>
                      </a:pPr>
                      <a:r>
                        <a:rPr lang="en-US" sz="2000">
                          <a:solidFill>
                            <a:schemeClr val="bg1"/>
                          </a:solidFill>
                        </a:rPr>
                        <a:t>Homecoming</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$20,000</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Strengthen UHCL’s largest campus tradition</a:t>
                      </a:r>
                    </a:p>
                  </a:txBody>
                  <a:tcPr marL="67575" marR="67575" marT="33788" marB="33788" anchor="ctr">
                    <a:lnL>
                      <a:noFill/>
                    </a:lnL>
                    <a:lnR>
                      <a:noFill/>
                    </a:lnR>
                    <a:lnT>
                      <a:noFill/>
                    </a:lnT>
                    <a:lnB>
                      <a:noFill/>
                    </a:lnB>
                    <a:noFill/>
                  </a:tcPr>
                </a:tc>
                <a:extLst>
                  <a:ext uri="{0D108BD9-81ED-4DB2-BD59-A6C34878D82A}">
                    <a16:rowId xmlns:a16="http://schemas.microsoft.com/office/drawing/2014/main" val="2321065236"/>
                  </a:ext>
                </a:extLst>
              </a:tr>
              <a:tr h="700644">
                <a:tc>
                  <a:txBody>
                    <a:bodyPr/>
                    <a:lstStyle/>
                    <a:p>
                      <a:pPr>
                        <a:buNone/>
                      </a:pPr>
                      <a:r>
                        <a:rPr lang="en-US" sz="2000">
                          <a:solidFill>
                            <a:schemeClr val="bg1"/>
                          </a:solidFill>
                        </a:rPr>
                        <a:t>Altitude</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$10,000</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Celebrate year-end success and graduates</a:t>
                      </a:r>
                    </a:p>
                  </a:txBody>
                  <a:tcPr marL="67575" marR="67575" marT="33788" marB="33788" anchor="ctr">
                    <a:lnL>
                      <a:noFill/>
                    </a:lnL>
                    <a:lnR>
                      <a:noFill/>
                    </a:lnR>
                    <a:lnT>
                      <a:noFill/>
                    </a:lnT>
                    <a:lnB>
                      <a:noFill/>
                    </a:lnB>
                    <a:noFill/>
                  </a:tcPr>
                </a:tc>
                <a:extLst>
                  <a:ext uri="{0D108BD9-81ED-4DB2-BD59-A6C34878D82A}">
                    <a16:rowId xmlns:a16="http://schemas.microsoft.com/office/drawing/2014/main" val="2086638651"/>
                  </a:ext>
                </a:extLst>
              </a:tr>
              <a:tr h="700644">
                <a:tc>
                  <a:txBody>
                    <a:bodyPr/>
                    <a:lstStyle/>
                    <a:p>
                      <a:pPr>
                        <a:buNone/>
                      </a:pPr>
                      <a:r>
                        <a:rPr lang="en-US" sz="2000">
                          <a:solidFill>
                            <a:schemeClr val="bg1"/>
                          </a:solidFill>
                        </a:rPr>
                        <a:t>Welcome Back Bash</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$10,000</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Launch engagement early each fall</a:t>
                      </a:r>
                    </a:p>
                  </a:txBody>
                  <a:tcPr marL="67575" marR="67575" marT="33788" marB="33788" anchor="ctr">
                    <a:lnL>
                      <a:noFill/>
                    </a:lnL>
                    <a:lnR>
                      <a:noFill/>
                    </a:lnR>
                    <a:lnT>
                      <a:noFill/>
                    </a:lnT>
                    <a:lnB>
                      <a:noFill/>
                    </a:lnB>
                    <a:noFill/>
                  </a:tcPr>
                </a:tc>
                <a:extLst>
                  <a:ext uri="{0D108BD9-81ED-4DB2-BD59-A6C34878D82A}">
                    <a16:rowId xmlns:a16="http://schemas.microsoft.com/office/drawing/2014/main" val="1185074578"/>
                  </a:ext>
                </a:extLst>
              </a:tr>
              <a:tr h="700644">
                <a:tc>
                  <a:txBody>
                    <a:bodyPr/>
                    <a:lstStyle/>
                    <a:p>
                      <a:pPr>
                        <a:buNone/>
                      </a:pPr>
                      <a:r>
                        <a:rPr lang="en-US" sz="2000">
                          <a:solidFill>
                            <a:schemeClr val="bg1"/>
                          </a:solidFill>
                        </a:rPr>
                        <a:t>First-Year Experience LLC</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$15,000</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Support new students’ transition and retention</a:t>
                      </a:r>
                    </a:p>
                  </a:txBody>
                  <a:tcPr marL="67575" marR="67575" marT="33788" marB="33788" anchor="ctr">
                    <a:lnL>
                      <a:noFill/>
                    </a:lnL>
                    <a:lnR>
                      <a:noFill/>
                    </a:lnR>
                    <a:lnT>
                      <a:noFill/>
                    </a:lnT>
                    <a:lnB>
                      <a:noFill/>
                    </a:lnB>
                    <a:noFill/>
                  </a:tcPr>
                </a:tc>
                <a:extLst>
                  <a:ext uri="{0D108BD9-81ED-4DB2-BD59-A6C34878D82A}">
                    <a16:rowId xmlns:a16="http://schemas.microsoft.com/office/drawing/2014/main" val="2862666042"/>
                  </a:ext>
                </a:extLst>
              </a:tr>
              <a:tr h="700644">
                <a:tc>
                  <a:txBody>
                    <a:bodyPr/>
                    <a:lstStyle/>
                    <a:p>
                      <a:pPr>
                        <a:buNone/>
                      </a:pPr>
                      <a:r>
                        <a:rPr lang="en-US" sz="2000" dirty="0">
                          <a:solidFill>
                            <a:schemeClr val="bg1"/>
                          </a:solidFill>
                        </a:rPr>
                        <a:t>Graduate Assistant</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$14,500</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Sustain student organization support</a:t>
                      </a:r>
                    </a:p>
                  </a:txBody>
                  <a:tcPr marL="67575" marR="67575" marT="33788" marB="33788" anchor="ctr">
                    <a:lnL>
                      <a:noFill/>
                    </a:lnL>
                    <a:lnR>
                      <a:noFill/>
                    </a:lnR>
                    <a:lnT>
                      <a:noFill/>
                    </a:lnT>
                    <a:lnB>
                      <a:noFill/>
                    </a:lnB>
                    <a:noFill/>
                  </a:tcPr>
                </a:tc>
                <a:extLst>
                  <a:ext uri="{0D108BD9-81ED-4DB2-BD59-A6C34878D82A}">
                    <a16:rowId xmlns:a16="http://schemas.microsoft.com/office/drawing/2014/main" val="2956390939"/>
                  </a:ext>
                </a:extLst>
              </a:tr>
              <a:tr h="700644">
                <a:tc>
                  <a:txBody>
                    <a:bodyPr/>
                    <a:lstStyle/>
                    <a:p>
                      <a:pPr>
                        <a:buNone/>
                      </a:pPr>
                      <a:r>
                        <a:rPr lang="en-US" sz="2000">
                          <a:solidFill>
                            <a:schemeClr val="bg1"/>
                          </a:solidFill>
                        </a:rPr>
                        <a:t>Student Staffing (Evening/Weekend)</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$13,000</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Extend access to SOCAL &amp; Lounge</a:t>
                      </a:r>
                    </a:p>
                  </a:txBody>
                  <a:tcPr marL="67575" marR="67575" marT="33788" marB="33788" anchor="ctr">
                    <a:lnL>
                      <a:noFill/>
                    </a:lnL>
                    <a:lnR>
                      <a:noFill/>
                    </a:lnR>
                    <a:lnT>
                      <a:noFill/>
                    </a:lnT>
                    <a:lnB>
                      <a:noFill/>
                    </a:lnB>
                    <a:noFill/>
                  </a:tcPr>
                </a:tc>
                <a:extLst>
                  <a:ext uri="{0D108BD9-81ED-4DB2-BD59-A6C34878D82A}">
                    <a16:rowId xmlns:a16="http://schemas.microsoft.com/office/drawing/2014/main" val="477858588"/>
                  </a:ext>
                </a:extLst>
              </a:tr>
              <a:tr h="700644">
                <a:tc>
                  <a:txBody>
                    <a:bodyPr/>
                    <a:lstStyle/>
                    <a:p>
                      <a:pPr>
                        <a:buNone/>
                      </a:pPr>
                      <a:r>
                        <a:rPr lang="en-US" sz="2000">
                          <a:solidFill>
                            <a:schemeClr val="bg1"/>
                          </a:solidFill>
                        </a:rPr>
                        <a:t>National First-Gen Week</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$5,000</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Celebrate and engage first-gen students</a:t>
                      </a:r>
                    </a:p>
                  </a:txBody>
                  <a:tcPr marL="67575" marR="67575" marT="33788" marB="33788" anchor="ctr">
                    <a:lnL>
                      <a:noFill/>
                    </a:lnL>
                    <a:lnR>
                      <a:noFill/>
                    </a:lnR>
                    <a:lnT>
                      <a:noFill/>
                    </a:lnT>
                    <a:lnB>
                      <a:noFill/>
                    </a:lnB>
                    <a:noFill/>
                  </a:tcPr>
                </a:tc>
                <a:extLst>
                  <a:ext uri="{0D108BD9-81ED-4DB2-BD59-A6C34878D82A}">
                    <a16:rowId xmlns:a16="http://schemas.microsoft.com/office/drawing/2014/main" val="4140887100"/>
                  </a:ext>
                </a:extLst>
              </a:tr>
              <a:tr h="700644">
                <a:tc>
                  <a:txBody>
                    <a:bodyPr/>
                    <a:lstStyle/>
                    <a:p>
                      <a:pPr>
                        <a:buNone/>
                      </a:pPr>
                      <a:r>
                        <a:rPr lang="en-US" sz="2000">
                          <a:solidFill>
                            <a:schemeClr val="bg1"/>
                          </a:solidFill>
                        </a:rPr>
                        <a:t>Alternative Break/Service Learning</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$10,000</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Develop civic leadership &amp; service mindset</a:t>
                      </a:r>
                    </a:p>
                  </a:txBody>
                  <a:tcPr marL="67575" marR="67575" marT="33788" marB="33788" anchor="ctr">
                    <a:lnL>
                      <a:noFill/>
                    </a:lnL>
                    <a:lnR>
                      <a:noFill/>
                    </a:lnR>
                    <a:lnT>
                      <a:noFill/>
                    </a:lnT>
                    <a:lnB>
                      <a:noFill/>
                    </a:lnB>
                    <a:noFill/>
                  </a:tcPr>
                </a:tc>
                <a:extLst>
                  <a:ext uri="{0D108BD9-81ED-4DB2-BD59-A6C34878D82A}">
                    <a16:rowId xmlns:a16="http://schemas.microsoft.com/office/drawing/2014/main" val="809723892"/>
                  </a:ext>
                </a:extLst>
              </a:tr>
              <a:tr h="700644">
                <a:tc>
                  <a:txBody>
                    <a:bodyPr/>
                    <a:lstStyle/>
                    <a:p>
                      <a:pPr>
                        <a:buNone/>
                      </a:pPr>
                      <a:r>
                        <a:rPr lang="en-US" sz="2000">
                          <a:solidFill>
                            <a:schemeClr val="bg1"/>
                          </a:solidFill>
                        </a:rPr>
                        <a:t>Spirit Programs Continuation</a:t>
                      </a:r>
                    </a:p>
                  </a:txBody>
                  <a:tcPr marL="67575" marR="67575" marT="33788" marB="33788" anchor="ctr">
                    <a:lnL>
                      <a:noFill/>
                    </a:lnL>
                    <a:lnR>
                      <a:noFill/>
                    </a:lnR>
                    <a:lnT>
                      <a:noFill/>
                    </a:lnT>
                    <a:lnB>
                      <a:noFill/>
                    </a:lnB>
                    <a:noFill/>
                  </a:tcPr>
                </a:tc>
                <a:tc>
                  <a:txBody>
                    <a:bodyPr/>
                    <a:lstStyle/>
                    <a:p>
                      <a:pPr>
                        <a:buNone/>
                      </a:pPr>
                      <a:r>
                        <a:rPr lang="en-US" sz="2000">
                          <a:solidFill>
                            <a:schemeClr val="bg1"/>
                          </a:solidFill>
                        </a:rPr>
                        <a:t>$8,000</a:t>
                      </a:r>
                    </a:p>
                  </a:txBody>
                  <a:tcPr marL="67575" marR="67575" marT="33788" marB="33788" anchor="ctr">
                    <a:lnL>
                      <a:noFill/>
                    </a:lnL>
                    <a:lnR>
                      <a:noFill/>
                    </a:lnR>
                    <a:lnT>
                      <a:noFill/>
                    </a:lnT>
                    <a:lnB>
                      <a:noFill/>
                    </a:lnB>
                    <a:noFill/>
                  </a:tcPr>
                </a:tc>
                <a:tc>
                  <a:txBody>
                    <a:bodyPr/>
                    <a:lstStyle/>
                    <a:p>
                      <a:pPr>
                        <a:buNone/>
                      </a:pPr>
                      <a:r>
                        <a:rPr lang="en-US" sz="2000" dirty="0">
                          <a:solidFill>
                            <a:schemeClr val="bg1"/>
                          </a:solidFill>
                        </a:rPr>
                        <a:t>Maintain training, space, and coaching support</a:t>
                      </a:r>
                    </a:p>
                  </a:txBody>
                  <a:tcPr marL="67575" marR="67575" marT="33788" marB="33788" anchor="ctr">
                    <a:lnL>
                      <a:noFill/>
                    </a:lnL>
                    <a:lnR>
                      <a:noFill/>
                    </a:lnR>
                    <a:lnT>
                      <a:noFill/>
                    </a:lnT>
                    <a:lnB>
                      <a:noFill/>
                    </a:lnB>
                    <a:noFill/>
                  </a:tcPr>
                </a:tc>
                <a:extLst>
                  <a:ext uri="{0D108BD9-81ED-4DB2-BD59-A6C34878D82A}">
                    <a16:rowId xmlns:a16="http://schemas.microsoft.com/office/drawing/2014/main" val="3732396283"/>
                  </a:ext>
                </a:extLst>
              </a:tr>
            </a:tbl>
          </a:graphicData>
        </a:graphic>
      </p:graphicFrame>
      <p:sp>
        <p:nvSpPr>
          <p:cNvPr id="19" name="Rectangle 2">
            <a:extLst>
              <a:ext uri="{FF2B5EF4-FFF2-40B4-BE49-F238E27FC236}">
                <a16:creationId xmlns:a16="http://schemas.microsoft.com/office/drawing/2014/main" id="{56768A39-D450-DA53-DBF6-B1C167A060FA}"/>
              </a:ext>
            </a:extLst>
          </p:cNvPr>
          <p:cNvSpPr>
            <a:spLocks noChangeArrowheads="1"/>
          </p:cNvSpPr>
          <p:nvPr/>
        </p:nvSpPr>
        <p:spPr bwMode="auto">
          <a:xfrm>
            <a:off x="8302746" y="1832625"/>
            <a:ext cx="11049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bg1"/>
                </a:solidFill>
                <a:effectLst/>
                <a:latin typeface="Arial" panose="020B0604020202020204" pitchFamily="34" charset="0"/>
              </a:rPr>
              <a:t>Purpose:</a:t>
            </a:r>
            <a:r>
              <a:rPr kumimoji="0" lang="en-US" altLang="en-US" sz="2800" b="0" i="0" u="none" strike="noStrike" cap="none" normalizeH="0" baseline="0" dirty="0">
                <a:ln>
                  <a:noFill/>
                </a:ln>
                <a:solidFill>
                  <a:schemeClr val="bg1"/>
                </a:solidFill>
                <a:effectLst/>
                <a:latin typeface="Arial" panose="020B0604020202020204" pitchFamily="34" charset="0"/>
              </a:rPr>
              <a:t> To expand engagement, leadership, and community connection across the full student lifecycle.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4037405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1B3E45A9123A4A8A4A2C55A6DF9C54" ma:contentTypeVersion="9" ma:contentTypeDescription="Create a new document." ma:contentTypeScope="" ma:versionID="8a54a0839b4ed20e4051dfb133aa7ad2">
  <xsd:schema xmlns:xsd="http://www.w3.org/2001/XMLSchema" xmlns:xs="http://www.w3.org/2001/XMLSchema" xmlns:p="http://schemas.microsoft.com/office/2006/metadata/properties" xmlns:ns2="2b0919f6-0a0c-4805-a059-102cc18601d6" targetNamespace="http://schemas.microsoft.com/office/2006/metadata/properties" ma:root="true" ma:fieldsID="4b1c3dcbb65aae94984136dd7babaaa5" ns2:_="">
    <xsd:import namespace="2b0919f6-0a0c-4805-a059-102cc18601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0919f6-0a0c-4805-a059-102cc18601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A1C971-FAA3-4724-B221-A1828AC8F731}"/>
</file>

<file path=customXml/itemProps2.xml><?xml version="1.0" encoding="utf-8"?>
<ds:datastoreItem xmlns:ds="http://schemas.openxmlformats.org/officeDocument/2006/customXml" ds:itemID="{100C04D3-DA27-40DF-BF3D-30AC09441290}">
  <ds:schemaRefs>
    <ds:schemaRef ds:uri="http://schemas.microsoft.com/sharepoint/v3/contenttype/forms"/>
  </ds:schemaRefs>
</ds:datastoreItem>
</file>

<file path=customXml/itemProps3.xml><?xml version="1.0" encoding="utf-8"?>
<ds:datastoreItem xmlns:ds="http://schemas.openxmlformats.org/officeDocument/2006/customXml" ds:itemID="{0B011EDC-CDA6-4F04-9BB6-91449DD66A38}">
  <ds:schemaRefs>
    <ds:schemaRef ds:uri="http://schemas.microsoft.com/office/2006/metadata/properties"/>
    <ds:schemaRef ds:uri="http://schemas.microsoft.com/office/infopath/2007/PartnerControls"/>
    <ds:schemaRef ds:uri="3df52c9b-d724-4e2d-b991-50ee683a3333"/>
    <ds:schemaRef ds:uri="5ac8d4be-f3c3-4b47-8f3b-4c82255c077e"/>
  </ds:schemaRefs>
</ds:datastoreItem>
</file>

<file path=docProps/app.xml><?xml version="1.0" encoding="utf-8"?>
<Properties xmlns="http://schemas.openxmlformats.org/officeDocument/2006/extended-properties" xmlns:vt="http://schemas.openxmlformats.org/officeDocument/2006/docPropsVTypes">
  <Template/>
  <TotalTime>600</TotalTime>
  <Words>556</Words>
  <Application>Microsoft Office PowerPoint</Application>
  <PresentationFormat>Custom</PresentationFormat>
  <Paragraphs>107</Paragraphs>
  <Slides>10</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Aptos</vt:lpstr>
      <vt:lpstr>Arial</vt:lpstr>
      <vt:lpstr>Calibri</vt:lpstr>
      <vt:lpstr>CoFo Sans VF</vt:lpstr>
      <vt:lpstr>Courier New</vt:lpstr>
      <vt:lpstr>DM Sans</vt:lpstr>
      <vt:lpstr>ITC Garamond Std Book Cond</vt:lpstr>
      <vt:lpstr>Libre Baskerville</vt:lpstr>
      <vt:lpstr>Times New Roman</vt:lpstr>
      <vt:lpstr>Office Theme</vt:lpstr>
      <vt:lpstr>Center For Student Engagement</vt:lpstr>
      <vt:lpstr>Center For Student Engagement Mission</vt:lpstr>
      <vt:lpstr>SE Programs &amp; Services</vt:lpstr>
      <vt:lpstr>PowerPoint Presentation</vt:lpstr>
      <vt:lpstr>PowerPoint Presentation</vt:lpstr>
      <vt:lpstr>PowerPoint Presentation</vt:lpstr>
      <vt:lpstr>PowerPoint Presentation</vt:lpstr>
      <vt:lpstr>Total FY26 Request: $30,000</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Price, Jaime S</dc:creator>
  <cp:lastModifiedBy>Jones, Jordan Westley</cp:lastModifiedBy>
  <cp:revision>8</cp:revision>
  <dcterms:created xsi:type="dcterms:W3CDTF">2024-10-24T22:04:17Z</dcterms:created>
  <dcterms:modified xsi:type="dcterms:W3CDTF">2025-10-14T04:38:24Z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2024-10-24T00:00:00Z</vt:filetime>
  </property>
  <property fmtid="{D5CDD505-2E9C-101B-9397-08002B2CF9AE}" pid="3" name="Creator">
    <vt:lpwstr>Adobe InDesign 20.0 (Windows)</vt:lpwstr>
  </property>
  <property fmtid="{D5CDD505-2E9C-101B-9397-08002B2CF9AE}" pid="4" name="LastSaved">
    <vt:filetime>2024-10-24T00:00:00Z</vt:filetime>
  </property>
  <property fmtid="{D5CDD505-2E9C-101B-9397-08002B2CF9AE}" pid="5" name="Producer">
    <vt:lpwstr>Adobe PDF Library 17.0</vt:lpwstr>
  </property>
  <property fmtid="{D5CDD505-2E9C-101B-9397-08002B2CF9AE}" pid="6" name="MediaServiceImageTags">
    <vt:lpwstr/>
  </property>
  <property fmtid="{D5CDD505-2E9C-101B-9397-08002B2CF9AE}" pid="7" name="ContentTypeId">
    <vt:lpwstr>0x0101000F1B3E45A9123A4A8A4A2C55A6DF9C54</vt:lpwstr>
  </property>
</Properties>
</file>