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71" r:id="rId17"/>
    <p:sldId id="268" r:id="rId18"/>
  </p:sldIdLst>
  <p:sldSz cx="18288000" cy="10287000"/>
  <p:notesSz cx="6950075" cy="9236075"/>
  <p:embeddedFontLs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DM Sans Bold" panose="020B0604020202020204" charset="0"/>
      <p:regular r:id="rId23"/>
      <p:bold r:id="rId24"/>
    </p:embeddedFont>
    <p:embeddedFont>
      <p:font typeface="Libre Baskerville" panose="020B0604020202020204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F99"/>
    <a:srgbClr val="003A60"/>
    <a:srgbClr val="018040"/>
    <a:srgbClr val="C1D82F"/>
    <a:srgbClr val="41B8D6"/>
    <a:srgbClr val="2A8BB9"/>
    <a:srgbClr val="2B8BB9"/>
    <a:srgbClr val="C5EBFF"/>
    <a:srgbClr val="6B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1.jpe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sv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svg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7F2A3F5-1930-4A14-9D7D-3168FB5B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0" r="23943"/>
          <a:stretch>
            <a:fillRect/>
          </a:stretch>
        </p:blipFill>
        <p:spPr>
          <a:xfrm>
            <a:off x="10363200" y="-1485900"/>
            <a:ext cx="7924800" cy="121729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628900"/>
            <a:ext cx="7751014" cy="437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5"/>
              </a:lnSpc>
            </a:pPr>
            <a:r>
              <a:rPr lang="en-US" sz="9946">
                <a:solidFill>
                  <a:srgbClr val="2D2926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Orientation and New Student Programs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7131594"/>
            <a:ext cx="7158531" cy="174458"/>
            <a:chOff x="0" y="0"/>
            <a:chExt cx="16675766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75765" cy="406400"/>
            </a:xfrm>
            <a:custGeom>
              <a:avLst/>
              <a:gdLst/>
              <a:ahLst/>
              <a:cxnLst/>
              <a:rect l="l" t="t" r="r" b="b"/>
              <a:pathLst>
                <a:path w="16675765" h="406400">
                  <a:moveTo>
                    <a:pt x="16472565" y="0"/>
                  </a:moveTo>
                  <a:cubicBezTo>
                    <a:pt x="16584789" y="0"/>
                    <a:pt x="16675765" y="90976"/>
                    <a:pt x="16675765" y="203200"/>
                  </a:cubicBezTo>
                  <a:cubicBezTo>
                    <a:pt x="16675765" y="315424"/>
                    <a:pt x="16584789" y="406400"/>
                    <a:pt x="164725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D292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7576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731694" flipV="1">
            <a:off x="5006036" y="1499898"/>
            <a:ext cx="11613074" cy="7287204"/>
          </a:xfrm>
          <a:custGeom>
            <a:avLst/>
            <a:gdLst/>
            <a:ahLst/>
            <a:cxnLst/>
            <a:rect l="l" t="t" r="r" b="b"/>
            <a:pathLst>
              <a:path w="11613074" h="7287204">
                <a:moveTo>
                  <a:pt x="0" y="7287204"/>
                </a:moveTo>
                <a:lnTo>
                  <a:pt x="11613075" y="7287204"/>
                </a:lnTo>
                <a:lnTo>
                  <a:pt x="11613075" y="0"/>
                </a:lnTo>
                <a:lnTo>
                  <a:pt x="0" y="0"/>
                </a:lnTo>
                <a:lnTo>
                  <a:pt x="0" y="728720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7657799"/>
            <a:ext cx="7283420" cy="132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2025 SFAC Presentation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Fall 2025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Thursday, October 16,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266133" y="420750"/>
            <a:ext cx="431808" cy="784093"/>
          </a:xfrm>
          <a:custGeom>
            <a:avLst/>
            <a:gdLst/>
            <a:ahLst/>
            <a:cxnLst/>
            <a:rect l="l" t="t" r="r" b="b"/>
            <a:pathLst>
              <a:path w="431808" h="784093">
                <a:moveTo>
                  <a:pt x="0" y="0"/>
                </a:moveTo>
                <a:lnTo>
                  <a:pt x="431807" y="0"/>
                </a:lnTo>
                <a:lnTo>
                  <a:pt x="431807" y="784092"/>
                </a:lnTo>
                <a:lnTo>
                  <a:pt x="0" y="78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983619"/>
            <a:ext cx="16453336" cy="7546648"/>
            <a:chOff x="0" y="0"/>
            <a:chExt cx="5654937" cy="23999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4937" cy="2399992"/>
            </a:xfrm>
            <a:custGeom>
              <a:avLst/>
              <a:gdLst/>
              <a:ahLst/>
              <a:cxnLst/>
              <a:rect l="l" t="t" r="r" b="b"/>
              <a:pathLst>
                <a:path w="5654937" h="2399992">
                  <a:moveTo>
                    <a:pt x="5451737" y="0"/>
                  </a:moveTo>
                  <a:cubicBezTo>
                    <a:pt x="5563961" y="0"/>
                    <a:pt x="5654937" y="537257"/>
                    <a:pt x="5654937" y="1199996"/>
                  </a:cubicBezTo>
                  <a:cubicBezTo>
                    <a:pt x="5654937" y="1862736"/>
                    <a:pt x="5563961" y="2399992"/>
                    <a:pt x="5451737" y="2399992"/>
                  </a:cubicBezTo>
                  <a:lnTo>
                    <a:pt x="203200" y="2399992"/>
                  </a:lnTo>
                  <a:cubicBezTo>
                    <a:pt x="90976" y="2399992"/>
                    <a:pt x="0" y="1862736"/>
                    <a:pt x="0" y="1199996"/>
                  </a:cubicBezTo>
                  <a:cubicBezTo>
                    <a:pt x="0" y="5372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654937" cy="244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62306" y="2247900"/>
            <a:ext cx="14901694" cy="715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UHCL Family Weekend - $8,000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Builds on FY25 success engaging 181 attendees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(families, guests, and students) with positive post-event feedback.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Continued funding supports the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event on March 28, 2026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, with a projected 250+ family participants.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Strengthens family connection to UHCL and encourages continued student persistence and satisfaction.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2D2926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>
              <a:lnSpc>
                <a:spcPts val="3499"/>
              </a:lnSpc>
            </a:pPr>
            <a:r>
              <a:rPr lang="en-US" sz="2499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Hawk Launch Program Funding - $15,000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FY25 new student programming events reached 1,013+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students through 11 programs.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FY26 roadmap expands high-impact programming through the new Hawk Launch Series filtered across academic milestones (Weeks of Welcome, Midterms, Finals Support). </a:t>
            </a:r>
            <a:r>
              <a:rPr lang="en-US" sz="2300" u="sng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FY26 Impact This Far:</a:t>
            </a:r>
          </a:p>
          <a:p>
            <a:pPr marL="1257300" lvl="2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FY26 Roadmap includes 14+ programs: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Monthly Hawk Launch Academy Workshops &amp; Hawk Hangout socials.</a:t>
            </a:r>
          </a:p>
          <a:p>
            <a:pPr>
              <a:lnSpc>
                <a:spcPts val="3499"/>
              </a:lnSpc>
            </a:pPr>
            <a:endParaRPr lang="en-US" sz="2499" b="1">
              <a:solidFill>
                <a:srgbClr val="2D2926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>
              <a:lnSpc>
                <a:spcPts val="3499"/>
              </a:lnSpc>
            </a:pPr>
            <a:r>
              <a:rPr lang="en-US" sz="2499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Orientation Model Support- Up to $20,000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DM Sans" pitchFamily="2" charset="0"/>
              </a:rPr>
              <a:t>Serves </a:t>
            </a:r>
            <a:r>
              <a:rPr lang="en-US" sz="2300" b="1">
                <a:latin typeface="DM Sans" pitchFamily="2" charset="0"/>
              </a:rPr>
              <a:t>1,500+ new students annually</a:t>
            </a:r>
            <a:r>
              <a:rPr lang="en-US" sz="2300">
                <a:latin typeface="DM Sans" pitchFamily="2" charset="0"/>
              </a:rPr>
              <a:t> through the 3-Step Orientation Process (Launchpad, Advising, and NSO). without increasing student cost ($50 / $60 rates maintained since 2014).</a:t>
            </a:r>
            <a:endParaRPr lang="en-US" sz="2300" b="1">
              <a:solidFill>
                <a:srgbClr val="2D2926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712769"/>
            <a:ext cx="16453336" cy="1015380"/>
            <a:chOff x="0" y="0"/>
            <a:chExt cx="5654937" cy="6046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654937" cy="604658"/>
            </a:xfrm>
            <a:custGeom>
              <a:avLst/>
              <a:gdLst/>
              <a:ahLst/>
              <a:cxnLst/>
              <a:rect l="l" t="t" r="r" b="b"/>
              <a:pathLst>
                <a:path w="5654937" h="604658">
                  <a:moveTo>
                    <a:pt x="5451737" y="0"/>
                  </a:moveTo>
                  <a:cubicBezTo>
                    <a:pt x="5563961" y="0"/>
                    <a:pt x="5654937" y="135357"/>
                    <a:pt x="5654937" y="302329"/>
                  </a:cubicBezTo>
                  <a:cubicBezTo>
                    <a:pt x="5654937" y="469300"/>
                    <a:pt x="5563961" y="604658"/>
                    <a:pt x="5451737" y="604658"/>
                  </a:cubicBezTo>
                  <a:lnTo>
                    <a:pt x="203200" y="604658"/>
                  </a:lnTo>
                  <a:cubicBezTo>
                    <a:pt x="90976" y="604658"/>
                    <a:pt x="0" y="469300"/>
                    <a:pt x="0" y="302329"/>
                  </a:cubicBezTo>
                  <a:cubicBezTo>
                    <a:pt x="0" y="1353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654937" cy="65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773224"/>
            <a:ext cx="16453336" cy="77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FY26 SFAC ONE-TIME APPROVED FUNDING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0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9FD56-536A-D5C1-D70C-CFD80E5CC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039A80-A52C-E83E-DDBE-AA5374CA2C00}"/>
              </a:ext>
            </a:extLst>
          </p:cNvPr>
          <p:cNvGrpSpPr/>
          <p:nvPr/>
        </p:nvGrpSpPr>
        <p:grpSpPr>
          <a:xfrm>
            <a:off x="1028700" y="209522"/>
            <a:ext cx="16453336" cy="2870432"/>
            <a:chOff x="0" y="-47625"/>
            <a:chExt cx="5654937" cy="65228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0578E5-4C7A-DDBF-33A8-5F38202A6F43}"/>
                </a:ext>
              </a:extLst>
            </p:cNvPr>
            <p:cNvSpPr/>
            <p:nvPr/>
          </p:nvSpPr>
          <p:spPr>
            <a:xfrm>
              <a:off x="0" y="0"/>
              <a:ext cx="5654937" cy="415580"/>
            </a:xfrm>
            <a:custGeom>
              <a:avLst/>
              <a:gdLst/>
              <a:ahLst/>
              <a:cxnLst/>
              <a:rect l="l" t="t" r="r" b="b"/>
              <a:pathLst>
                <a:path w="5654937" h="604658">
                  <a:moveTo>
                    <a:pt x="5451737" y="0"/>
                  </a:moveTo>
                  <a:cubicBezTo>
                    <a:pt x="5563961" y="0"/>
                    <a:pt x="5654937" y="135357"/>
                    <a:pt x="5654937" y="302329"/>
                  </a:cubicBezTo>
                  <a:cubicBezTo>
                    <a:pt x="5654937" y="469300"/>
                    <a:pt x="5563961" y="604658"/>
                    <a:pt x="5451737" y="604658"/>
                  </a:cubicBezTo>
                  <a:lnTo>
                    <a:pt x="203200" y="604658"/>
                  </a:lnTo>
                  <a:cubicBezTo>
                    <a:pt x="90976" y="604658"/>
                    <a:pt x="0" y="469300"/>
                    <a:pt x="0" y="302329"/>
                  </a:cubicBezTo>
                  <a:cubicBezTo>
                    <a:pt x="0" y="1353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61C3672-5F9A-ECAD-C3B2-DE5CB53C8B85}"/>
                </a:ext>
              </a:extLst>
            </p:cNvPr>
            <p:cNvSpPr txBox="1"/>
            <p:nvPr/>
          </p:nvSpPr>
          <p:spPr>
            <a:xfrm>
              <a:off x="0" y="-47625"/>
              <a:ext cx="5654937" cy="65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3A7B8B8-8817-7E0F-A87E-0626B50EF95C}"/>
              </a:ext>
            </a:extLst>
          </p:cNvPr>
          <p:cNvGrpSpPr/>
          <p:nvPr/>
        </p:nvGrpSpPr>
        <p:grpSpPr>
          <a:xfrm>
            <a:off x="660823" y="2628900"/>
            <a:ext cx="17189091" cy="7448578"/>
            <a:chOff x="0" y="0"/>
            <a:chExt cx="5907812" cy="217561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DBA7E57-F373-BC2E-8E10-8951C8C02827}"/>
                </a:ext>
              </a:extLst>
            </p:cNvPr>
            <p:cNvSpPr/>
            <p:nvPr/>
          </p:nvSpPr>
          <p:spPr>
            <a:xfrm>
              <a:off x="0" y="0"/>
              <a:ext cx="5907812" cy="2175618"/>
            </a:xfrm>
            <a:custGeom>
              <a:avLst/>
              <a:gdLst/>
              <a:ahLst/>
              <a:cxnLst/>
              <a:rect l="l" t="t" r="r" b="b"/>
              <a:pathLst>
                <a:path w="5907812" h="2175618">
                  <a:moveTo>
                    <a:pt x="5704612" y="0"/>
                  </a:moveTo>
                  <a:cubicBezTo>
                    <a:pt x="5816837" y="0"/>
                    <a:pt x="5907812" y="487029"/>
                    <a:pt x="5907812" y="1087809"/>
                  </a:cubicBezTo>
                  <a:cubicBezTo>
                    <a:pt x="5907812" y="1688589"/>
                    <a:pt x="5816837" y="2175618"/>
                    <a:pt x="5704612" y="2175618"/>
                  </a:cubicBezTo>
                  <a:lnTo>
                    <a:pt x="203200" y="2175618"/>
                  </a:lnTo>
                  <a:cubicBezTo>
                    <a:pt x="90976" y="2175618"/>
                    <a:pt x="0" y="1688589"/>
                    <a:pt x="0" y="1087809"/>
                  </a:cubicBezTo>
                  <a:cubicBezTo>
                    <a:pt x="0" y="48702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FDFD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1C9C262-9BC8-297B-A7E9-F30D67DA2451}"/>
                </a:ext>
              </a:extLst>
            </p:cNvPr>
            <p:cNvSpPr txBox="1"/>
            <p:nvPr/>
          </p:nvSpPr>
          <p:spPr>
            <a:xfrm>
              <a:off x="0" y="-47625"/>
              <a:ext cx="5907812" cy="2223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0402C8D-434E-5573-4A3B-A3A8AF48C1E9}"/>
              </a:ext>
            </a:extLst>
          </p:cNvPr>
          <p:cNvSpPr txBox="1"/>
          <p:nvPr/>
        </p:nvSpPr>
        <p:spPr>
          <a:xfrm>
            <a:off x="1028700" y="506155"/>
            <a:ext cx="1645333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FY26 SFAC ONE-TIME FUNDING REQUEST: </a:t>
            </a:r>
          </a:p>
          <a:p>
            <a:pPr algn="ctr">
              <a:lnSpc>
                <a:spcPts val="6296"/>
              </a:lnSpc>
              <a:spcBef>
                <a:spcPct val="0"/>
              </a:spcBef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NODA GRADUATE ASSISTANT $12,000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E67B6F8-687C-8E5A-35E6-70988380D1A7}"/>
              </a:ext>
            </a:extLst>
          </p:cNvPr>
          <p:cNvSpPr txBox="1"/>
          <p:nvPr/>
        </p:nvSpPr>
        <p:spPr>
          <a:xfrm>
            <a:off x="1253416" y="2857500"/>
            <a:ext cx="14977184" cy="715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300">
                <a:latin typeface="DM Sans" pitchFamily="2" charset="0"/>
              </a:rPr>
              <a:t>Orientation and New Student Programs is requesting </a:t>
            </a:r>
            <a:r>
              <a:rPr lang="en-US" sz="2300" b="1">
                <a:latin typeface="DM Sans" pitchFamily="2" charset="0"/>
              </a:rPr>
              <a:t>$12,000 in FY26 one-time SFAC funding to host a Summer NODA Graduate Assistant (Intern) through the national NODA Internship Program</a:t>
            </a:r>
            <a:r>
              <a:rPr lang="en-US" sz="2300">
                <a:latin typeface="DM Sans" pitchFamily="2" charset="0"/>
              </a:rPr>
              <a:t>. This position will directly enhance family engagement, strengthen transition programming, and advance UHCL’s national reputation in orientation and student success.</a:t>
            </a:r>
          </a:p>
          <a:p>
            <a:pPr algn="l">
              <a:lnSpc>
                <a:spcPts val="3499"/>
              </a:lnSpc>
            </a:pP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l">
              <a:lnSpc>
                <a:spcPts val="3499"/>
              </a:lnSpc>
            </a:pPr>
            <a:r>
              <a:rPr lang="en-US" sz="25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Impact of Position Support: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Supports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1,500+ new students and 400+ family members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during Summer 2026.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Expands Family &amp; Guest Orientation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coordination and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summer Hawk Launch programming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Strengthens student leader training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assessment, and event logistics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during peak orientation months.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Provides support (May–Aug) to sustain quality operations without increasing orientation fees ($50 / $60).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Positions UHCL as a national NODA host site,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showcasing innovation &amp; best practices in student affairs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>
              <a:lnSpc>
                <a:spcPts val="3499"/>
              </a:lnSpc>
            </a:pPr>
            <a:r>
              <a:rPr lang="en-US" sz="25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Impact of Funds:</a:t>
            </a:r>
          </a:p>
          <a:p>
            <a:pPr marL="539743" lvl="1" indent="-269871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Supports 12–14 weeks of full-time summer staffing, including housing, stipend, and professional development expenses required by the NODA Internship Program.</a:t>
            </a:r>
          </a:p>
        </p:txBody>
      </p:sp>
      <p:pic>
        <p:nvPicPr>
          <p:cNvPr id="1026" name="Picture 2" descr="Two-Year College Summit - NODA">
            <a:extLst>
              <a:ext uri="{FF2B5EF4-FFF2-40B4-BE49-F238E27FC236}">
                <a16:creationId xmlns:a16="http://schemas.microsoft.com/office/drawing/2014/main" id="{0C5BA32A-9A75-69EE-C1EB-2564B475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7129470"/>
            <a:ext cx="3146726" cy="31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8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1"/>
            <a:ext cx="16453336" cy="1651586"/>
            <a:chOff x="0" y="0"/>
            <a:chExt cx="5654937" cy="604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4937" cy="604658"/>
            </a:xfrm>
            <a:custGeom>
              <a:avLst/>
              <a:gdLst/>
              <a:ahLst/>
              <a:cxnLst/>
              <a:rect l="l" t="t" r="r" b="b"/>
              <a:pathLst>
                <a:path w="5654937" h="604658">
                  <a:moveTo>
                    <a:pt x="5451737" y="0"/>
                  </a:moveTo>
                  <a:cubicBezTo>
                    <a:pt x="5563961" y="0"/>
                    <a:pt x="5654937" y="135357"/>
                    <a:pt x="5654937" y="302329"/>
                  </a:cubicBezTo>
                  <a:cubicBezTo>
                    <a:pt x="5654937" y="469300"/>
                    <a:pt x="5563961" y="604658"/>
                    <a:pt x="5451737" y="604658"/>
                  </a:cubicBezTo>
                  <a:lnTo>
                    <a:pt x="203200" y="604658"/>
                  </a:lnTo>
                  <a:cubicBezTo>
                    <a:pt x="90976" y="604658"/>
                    <a:pt x="0" y="469300"/>
                    <a:pt x="0" y="302329"/>
                  </a:cubicBezTo>
                  <a:cubicBezTo>
                    <a:pt x="0" y="1353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54937" cy="65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0823" y="2400301"/>
            <a:ext cx="17189091" cy="7740266"/>
            <a:chOff x="0" y="0"/>
            <a:chExt cx="5907812" cy="2175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07812" cy="2175618"/>
            </a:xfrm>
            <a:custGeom>
              <a:avLst/>
              <a:gdLst/>
              <a:ahLst/>
              <a:cxnLst/>
              <a:rect l="l" t="t" r="r" b="b"/>
              <a:pathLst>
                <a:path w="5907812" h="2175618">
                  <a:moveTo>
                    <a:pt x="5704612" y="0"/>
                  </a:moveTo>
                  <a:cubicBezTo>
                    <a:pt x="5816837" y="0"/>
                    <a:pt x="5907812" y="487029"/>
                    <a:pt x="5907812" y="1087809"/>
                  </a:cubicBezTo>
                  <a:cubicBezTo>
                    <a:pt x="5907812" y="1688589"/>
                    <a:pt x="5816837" y="2175618"/>
                    <a:pt x="5704612" y="2175618"/>
                  </a:cubicBezTo>
                  <a:lnTo>
                    <a:pt x="203200" y="2175618"/>
                  </a:lnTo>
                  <a:cubicBezTo>
                    <a:pt x="90976" y="2175618"/>
                    <a:pt x="0" y="1688589"/>
                    <a:pt x="0" y="1087809"/>
                  </a:cubicBezTo>
                  <a:cubicBezTo>
                    <a:pt x="0" y="48702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FDFD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907812" cy="2223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506155"/>
            <a:ext cx="1645333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FY27 SFAC ONE-TIME FUNDING REQUEST: </a:t>
            </a:r>
          </a:p>
          <a:p>
            <a:pPr algn="ctr">
              <a:lnSpc>
                <a:spcPts val="6296"/>
              </a:lnSpc>
              <a:spcBef>
                <a:spcPct val="0"/>
              </a:spcBef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HAWK LAUNCH $15,000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3416" y="2552700"/>
            <a:ext cx="16194786" cy="7602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Orientation and New Student Programs is requesting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$15,000 in FY27 one-time SFAC funding to continue the Hawk Launch programming series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which was successfully reintroduced in Summer/Fall 2025 with previous SFAC support. This funding will allow the program to continue through Summer/Fall 2026.</a:t>
            </a:r>
          </a:p>
          <a:p>
            <a:pPr algn="l">
              <a:lnSpc>
                <a:spcPts val="3499"/>
              </a:lnSpc>
            </a:pP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l">
              <a:lnSpc>
                <a:spcPts val="3499"/>
              </a:lnSpc>
            </a:pPr>
            <a:r>
              <a:rPr lang="en-US" sz="25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Hawk Launch Programming Impact: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Strengthens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student preparedness and excitement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for their UHCL journey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Builds lasting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connections with peers, Orientation Leaders, staff, and faculty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Encourages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leadership development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and active campus involvement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Promotes a stronger sense of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community and Hawk pride</a:t>
            </a:r>
          </a:p>
          <a:p>
            <a:pPr algn="l">
              <a:lnSpc>
                <a:spcPts val="3499"/>
              </a:lnSpc>
            </a:pPr>
            <a:endParaRPr lang="en-US" sz="2300" b="1">
              <a:solidFill>
                <a:srgbClr val="2D2926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499"/>
              </a:lnSpc>
            </a:pPr>
            <a:r>
              <a:rPr lang="en-US" sz="25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FY26 Impact So Far (10 FY26 Programs Remaining)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Hawk Launch Fall Kick-Off – 114 Attendees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95% of participants can identify 2 UHCL services/programs to support student success.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98% of participants feel more motivated to participate in UHCL campus activities.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Hawk Hangout: Pearland Pop-Up – 40 Attendees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Hawk Launch Academy: Adulting 101 Workshop – 14 Attendees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80% feel more confident in their ability to apply financial strategies to manage their personal expenses.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549489" y="3727350"/>
            <a:ext cx="2293660" cy="2320865"/>
            <a:chOff x="0" y="0"/>
            <a:chExt cx="3058213" cy="30944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58213" cy="3093009"/>
            </a:xfrm>
            <a:custGeom>
              <a:avLst/>
              <a:gdLst/>
              <a:ahLst/>
              <a:cxnLst/>
              <a:rect l="l" t="t" r="r" b="b"/>
              <a:pathLst>
                <a:path w="3058213" h="3093009">
                  <a:moveTo>
                    <a:pt x="0" y="0"/>
                  </a:moveTo>
                  <a:lnTo>
                    <a:pt x="3058213" y="0"/>
                  </a:lnTo>
                  <a:lnTo>
                    <a:pt x="3058213" y="3093009"/>
                  </a:lnTo>
                  <a:lnTo>
                    <a:pt x="0" y="3093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5400000">
              <a:off x="1145980" y="1182254"/>
              <a:ext cx="3094487" cy="729978"/>
            </a:xfrm>
            <a:custGeom>
              <a:avLst/>
              <a:gdLst/>
              <a:ahLst/>
              <a:cxnLst/>
              <a:rect l="l" t="t" r="r" b="b"/>
              <a:pathLst>
                <a:path w="3094487" h="729978">
                  <a:moveTo>
                    <a:pt x="0" y="0"/>
                  </a:moveTo>
                  <a:lnTo>
                    <a:pt x="3094487" y="0"/>
                  </a:lnTo>
                  <a:lnTo>
                    <a:pt x="3094487" y="729978"/>
                  </a:lnTo>
                  <a:lnTo>
                    <a:pt x="0" y="72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59" b="-326286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64999" y="182397"/>
              <a:ext cx="2728216" cy="272821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78875" y="296273"/>
              <a:ext cx="2500462" cy="250046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8996" r="-38996"/>
                </a:stretch>
              </a:blipFill>
              <a:ln w="266700" cap="sq">
                <a:solidFill>
                  <a:srgbClr val="183B7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230538" y="166786"/>
              <a:ext cx="195394" cy="19539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230538" y="2711147"/>
              <a:ext cx="195394" cy="195394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4379015" y="5942408"/>
            <a:ext cx="3192936" cy="3167400"/>
            <a:chOff x="0" y="0"/>
            <a:chExt cx="3798027" cy="384307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798027" cy="3841241"/>
            </a:xfrm>
            <a:custGeom>
              <a:avLst/>
              <a:gdLst/>
              <a:ahLst/>
              <a:cxnLst/>
              <a:rect l="l" t="t" r="r" b="b"/>
              <a:pathLst>
                <a:path w="3798027" h="3841241">
                  <a:moveTo>
                    <a:pt x="0" y="0"/>
                  </a:moveTo>
                  <a:lnTo>
                    <a:pt x="3798027" y="0"/>
                  </a:lnTo>
                  <a:lnTo>
                    <a:pt x="3798027" y="3841241"/>
                  </a:lnTo>
                  <a:lnTo>
                    <a:pt x="0" y="384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 rot="5400000">
              <a:off x="1423205" y="1468254"/>
              <a:ext cx="3843076" cy="906567"/>
            </a:xfrm>
            <a:custGeom>
              <a:avLst/>
              <a:gdLst/>
              <a:ahLst/>
              <a:cxnLst/>
              <a:rect l="l" t="t" r="r" b="b"/>
              <a:pathLst>
                <a:path w="3843076" h="906567">
                  <a:moveTo>
                    <a:pt x="0" y="0"/>
                  </a:moveTo>
                  <a:lnTo>
                    <a:pt x="3843076" y="0"/>
                  </a:lnTo>
                  <a:lnTo>
                    <a:pt x="3843076" y="906568"/>
                  </a:lnTo>
                  <a:lnTo>
                    <a:pt x="0" y="90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59" b="-326286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204913" y="226520"/>
              <a:ext cx="3388200" cy="338820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46338" y="367945"/>
              <a:ext cx="3105351" cy="310535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16747" b="-16747"/>
                </a:stretch>
              </a:blipFill>
              <a:ln w="266700" cap="sq">
                <a:solidFill>
                  <a:srgbClr val="183B7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770128" y="207133"/>
              <a:ext cx="242662" cy="242662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770128" y="3367002"/>
              <a:ext cx="242662" cy="24266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6226585" y="4344593"/>
            <a:ext cx="1153581" cy="1256108"/>
            <a:chOff x="0" y="0"/>
            <a:chExt cx="905259" cy="91599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05259" cy="915559"/>
            </a:xfrm>
            <a:custGeom>
              <a:avLst/>
              <a:gdLst/>
              <a:ahLst/>
              <a:cxnLst/>
              <a:rect l="l" t="t" r="r" b="b"/>
              <a:pathLst>
                <a:path w="905259" h="915559">
                  <a:moveTo>
                    <a:pt x="0" y="0"/>
                  </a:moveTo>
                  <a:lnTo>
                    <a:pt x="905259" y="0"/>
                  </a:lnTo>
                  <a:lnTo>
                    <a:pt x="905259" y="915559"/>
                  </a:lnTo>
                  <a:lnTo>
                    <a:pt x="0" y="915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5400000">
              <a:off x="339221" y="349958"/>
              <a:ext cx="915997" cy="216080"/>
            </a:xfrm>
            <a:custGeom>
              <a:avLst/>
              <a:gdLst/>
              <a:ahLst/>
              <a:cxnLst/>
              <a:rect l="l" t="t" r="r" b="b"/>
              <a:pathLst>
                <a:path w="915997" h="216080">
                  <a:moveTo>
                    <a:pt x="0" y="0"/>
                  </a:moveTo>
                  <a:lnTo>
                    <a:pt x="915996" y="0"/>
                  </a:lnTo>
                  <a:lnTo>
                    <a:pt x="915996" y="216080"/>
                  </a:lnTo>
                  <a:lnTo>
                    <a:pt x="0" y="216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59" b="-326286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8841" y="53991"/>
              <a:ext cx="807577" cy="807577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2550" y="87700"/>
              <a:ext cx="740160" cy="740160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6433" r="-26433"/>
                </a:stretch>
              </a:blipFill>
              <a:ln w="266700" cap="sq">
                <a:solidFill>
                  <a:srgbClr val="183B7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660260" y="49370"/>
              <a:ext cx="57838" cy="57838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60260" y="802524"/>
              <a:ext cx="57838" cy="57838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0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BD5D3-99C6-A7D7-E3A0-B3FE5902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CC8B424-0DCF-F667-E997-82F35B2D19D4}"/>
              </a:ext>
            </a:extLst>
          </p:cNvPr>
          <p:cNvGrpSpPr/>
          <p:nvPr/>
        </p:nvGrpSpPr>
        <p:grpSpPr>
          <a:xfrm>
            <a:off x="1028700" y="419101"/>
            <a:ext cx="16453336" cy="1651586"/>
            <a:chOff x="0" y="0"/>
            <a:chExt cx="5654937" cy="6046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0800C1-C4A5-7EE2-ABF7-0C6FF314E43E}"/>
                </a:ext>
              </a:extLst>
            </p:cNvPr>
            <p:cNvSpPr/>
            <p:nvPr/>
          </p:nvSpPr>
          <p:spPr>
            <a:xfrm>
              <a:off x="0" y="0"/>
              <a:ext cx="5654937" cy="604658"/>
            </a:xfrm>
            <a:custGeom>
              <a:avLst/>
              <a:gdLst/>
              <a:ahLst/>
              <a:cxnLst/>
              <a:rect l="l" t="t" r="r" b="b"/>
              <a:pathLst>
                <a:path w="5654937" h="604658">
                  <a:moveTo>
                    <a:pt x="5451737" y="0"/>
                  </a:moveTo>
                  <a:cubicBezTo>
                    <a:pt x="5563961" y="0"/>
                    <a:pt x="5654937" y="135357"/>
                    <a:pt x="5654937" y="302329"/>
                  </a:cubicBezTo>
                  <a:cubicBezTo>
                    <a:pt x="5654937" y="469300"/>
                    <a:pt x="5563961" y="604658"/>
                    <a:pt x="5451737" y="604658"/>
                  </a:cubicBezTo>
                  <a:lnTo>
                    <a:pt x="203200" y="604658"/>
                  </a:lnTo>
                  <a:cubicBezTo>
                    <a:pt x="90976" y="604658"/>
                    <a:pt x="0" y="469300"/>
                    <a:pt x="0" y="302329"/>
                  </a:cubicBezTo>
                  <a:cubicBezTo>
                    <a:pt x="0" y="1353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6CD716-C4B2-6E37-7B9C-8B8F5797412C}"/>
                </a:ext>
              </a:extLst>
            </p:cNvPr>
            <p:cNvSpPr txBox="1"/>
            <p:nvPr/>
          </p:nvSpPr>
          <p:spPr>
            <a:xfrm>
              <a:off x="0" y="-47625"/>
              <a:ext cx="5654937" cy="65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999319B-14A3-EEA5-4C8D-6166CECA8207}"/>
              </a:ext>
            </a:extLst>
          </p:cNvPr>
          <p:cNvGrpSpPr/>
          <p:nvPr/>
        </p:nvGrpSpPr>
        <p:grpSpPr>
          <a:xfrm>
            <a:off x="660823" y="2400301"/>
            <a:ext cx="17189091" cy="7740266"/>
            <a:chOff x="0" y="0"/>
            <a:chExt cx="5907812" cy="217561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ECDCB64-040C-6D29-FFD8-6CAE779039F2}"/>
                </a:ext>
              </a:extLst>
            </p:cNvPr>
            <p:cNvSpPr/>
            <p:nvPr/>
          </p:nvSpPr>
          <p:spPr>
            <a:xfrm>
              <a:off x="0" y="0"/>
              <a:ext cx="5907812" cy="2175618"/>
            </a:xfrm>
            <a:custGeom>
              <a:avLst/>
              <a:gdLst/>
              <a:ahLst/>
              <a:cxnLst/>
              <a:rect l="l" t="t" r="r" b="b"/>
              <a:pathLst>
                <a:path w="5907812" h="2175618">
                  <a:moveTo>
                    <a:pt x="5704612" y="0"/>
                  </a:moveTo>
                  <a:cubicBezTo>
                    <a:pt x="5816837" y="0"/>
                    <a:pt x="5907812" y="487029"/>
                    <a:pt x="5907812" y="1087809"/>
                  </a:cubicBezTo>
                  <a:cubicBezTo>
                    <a:pt x="5907812" y="1688589"/>
                    <a:pt x="5816837" y="2175618"/>
                    <a:pt x="5704612" y="2175618"/>
                  </a:cubicBezTo>
                  <a:lnTo>
                    <a:pt x="203200" y="2175618"/>
                  </a:lnTo>
                  <a:cubicBezTo>
                    <a:pt x="90976" y="2175618"/>
                    <a:pt x="0" y="1688589"/>
                    <a:pt x="0" y="1087809"/>
                  </a:cubicBezTo>
                  <a:cubicBezTo>
                    <a:pt x="0" y="48702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FDFD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B15F7D9-2365-3B2F-31A9-72013D90A9A9}"/>
                </a:ext>
              </a:extLst>
            </p:cNvPr>
            <p:cNvSpPr txBox="1"/>
            <p:nvPr/>
          </p:nvSpPr>
          <p:spPr>
            <a:xfrm>
              <a:off x="0" y="-47625"/>
              <a:ext cx="5907812" cy="2223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2BEA0F4-FF0D-0D41-CF3A-AF6ED3E855B7}"/>
              </a:ext>
            </a:extLst>
          </p:cNvPr>
          <p:cNvSpPr txBox="1"/>
          <p:nvPr/>
        </p:nvSpPr>
        <p:spPr>
          <a:xfrm>
            <a:off x="1028700" y="506155"/>
            <a:ext cx="1645333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FY27 SFAC ONE-TIME FUNDING REQUEST: </a:t>
            </a:r>
          </a:p>
          <a:p>
            <a:pPr algn="ctr">
              <a:lnSpc>
                <a:spcPts val="6296"/>
              </a:lnSpc>
              <a:spcBef>
                <a:spcPct val="0"/>
              </a:spcBef>
            </a:pPr>
            <a:r>
              <a:rPr lang="en-US" sz="4497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UHCL FAMILY WEEKEND $15,000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7A1F909-7CCC-72C1-C011-8449F6865133}"/>
              </a:ext>
            </a:extLst>
          </p:cNvPr>
          <p:cNvSpPr txBox="1"/>
          <p:nvPr/>
        </p:nvSpPr>
        <p:spPr>
          <a:xfrm>
            <a:off x="1253416" y="2552700"/>
            <a:ext cx="16194786" cy="7602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300">
                <a:latin typeface="DM Sans" pitchFamily="2" charset="0"/>
              </a:rPr>
              <a:t>Orientation and New Student Programs is requesting </a:t>
            </a:r>
            <a:r>
              <a:rPr lang="en-US" sz="2300" b="1">
                <a:latin typeface="DM Sans" pitchFamily="2" charset="0"/>
              </a:rPr>
              <a:t>$15,000 in FY27 one-time SFAC funding</a:t>
            </a:r>
            <a:r>
              <a:rPr lang="en-US" sz="2300">
                <a:latin typeface="DM Sans" pitchFamily="2" charset="0"/>
              </a:rPr>
              <a:t> to continue and expand the </a:t>
            </a:r>
            <a:r>
              <a:rPr lang="en-US" sz="2300" b="1">
                <a:latin typeface="DM Sans" pitchFamily="2" charset="0"/>
              </a:rPr>
              <a:t>UHCL Family Weekend</a:t>
            </a:r>
            <a:r>
              <a:rPr lang="en-US" sz="2300">
                <a:latin typeface="DM Sans" pitchFamily="2" charset="0"/>
              </a:rPr>
              <a:t> tradition, strengthening family, guest, and student connections while promoting Hawk pride and campus involvement.</a:t>
            </a:r>
          </a:p>
          <a:p>
            <a:pPr>
              <a:lnSpc>
                <a:spcPts val="3499"/>
              </a:lnSpc>
            </a:pP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l">
              <a:lnSpc>
                <a:spcPts val="3499"/>
              </a:lnSpc>
            </a:pPr>
            <a:r>
              <a:rPr lang="en-US" sz="25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FY25 Highlights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Hosted 181 participants on March 29, 2025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featuring: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Hunter’s Family BBQ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with UHCL Leadership, Faculty, and Spirit Squad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Hunter’s Carnival &amp; Attractions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(ring toss, inflatables, crafts, photo booth)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Mock Classroom Experiences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and </a:t>
            </a: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Information Sessions </a:t>
            </a: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with UHCL professors from four colleges and offices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 b="1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Campus Tours, Resource Sessions, and a Social Media Challenge</a:t>
            </a:r>
          </a:p>
          <a:p>
            <a:pPr marL="996943" lvl="2" indent="-269871">
              <a:lnSpc>
                <a:spcPts val="3499"/>
              </a:lnSpc>
              <a:buFont typeface="Arial"/>
              <a:buChar char="•"/>
            </a:pPr>
            <a:r>
              <a:rPr lang="en-US" sz="2300">
                <a:solidFill>
                  <a:srgbClr val="2D2926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Partnered with university offices for collaborative financial support and program impact</a:t>
            </a:r>
          </a:p>
          <a:p>
            <a:pPr marL="727072" lvl="2">
              <a:lnSpc>
                <a:spcPts val="3499"/>
              </a:lnSpc>
            </a:pPr>
            <a:endParaRPr lang="en-US" sz="2300" b="1">
              <a:solidFill>
                <a:srgbClr val="2D2926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499"/>
              </a:lnSpc>
            </a:pPr>
            <a:r>
              <a:rPr lang="en-US" sz="25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UHCL Family Weekend Impact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latin typeface="DM Sans" pitchFamily="2" charset="0"/>
              </a:rPr>
              <a:t>Builds meaningful connections between families, students, and the UHCL community.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latin typeface="DM Sans" pitchFamily="2" charset="0"/>
              </a:rPr>
              <a:t>Strengthens family engagement in student success and persistence.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latin typeface="DM Sans" pitchFamily="2" charset="0"/>
              </a:rPr>
              <a:t>Enhances UHCL’s reputation as a </a:t>
            </a:r>
            <a:r>
              <a:rPr lang="en-US" sz="2300" b="1">
                <a:latin typeface="DM Sans" pitchFamily="2" charset="0"/>
              </a:rPr>
              <a:t>family-centered, student-first institution</a:t>
            </a:r>
            <a:r>
              <a:rPr lang="en-US" sz="2300">
                <a:latin typeface="DM Sans" pitchFamily="2" charset="0"/>
              </a:rPr>
              <a:t>.</a:t>
            </a:r>
          </a:p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300">
                <a:latin typeface="DM Sans" pitchFamily="2" charset="0"/>
              </a:rPr>
              <a:t>FY26 event (March 28, 2026) projects </a:t>
            </a:r>
            <a:r>
              <a:rPr lang="en-US" sz="2300" b="1">
                <a:latin typeface="DM Sans" pitchFamily="2" charset="0"/>
              </a:rPr>
              <a:t>250+ attendees</a:t>
            </a:r>
            <a:r>
              <a:rPr lang="en-US" sz="2300">
                <a:latin typeface="DM Sans" pitchFamily="2" charset="0"/>
              </a:rPr>
              <a:t> through expanded outreach and collaboration.</a:t>
            </a: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4143C51B-5088-104C-9714-BEAF4CADC994}"/>
              </a:ext>
            </a:extLst>
          </p:cNvPr>
          <p:cNvGrpSpPr/>
          <p:nvPr/>
        </p:nvGrpSpPr>
        <p:grpSpPr>
          <a:xfrm>
            <a:off x="14643981" y="6635109"/>
            <a:ext cx="2865351" cy="3128108"/>
            <a:chOff x="0" y="0"/>
            <a:chExt cx="3798027" cy="3843076"/>
          </a:xfrm>
        </p:grpSpPr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7ACCD2F5-9673-7CF1-1A37-6C8633D6FF98}"/>
                </a:ext>
              </a:extLst>
            </p:cNvPr>
            <p:cNvSpPr/>
            <p:nvPr/>
          </p:nvSpPr>
          <p:spPr>
            <a:xfrm>
              <a:off x="0" y="0"/>
              <a:ext cx="3798027" cy="3841241"/>
            </a:xfrm>
            <a:custGeom>
              <a:avLst/>
              <a:gdLst/>
              <a:ahLst/>
              <a:cxnLst/>
              <a:rect l="l" t="t" r="r" b="b"/>
              <a:pathLst>
                <a:path w="3798027" h="3841241">
                  <a:moveTo>
                    <a:pt x="0" y="0"/>
                  </a:moveTo>
                  <a:lnTo>
                    <a:pt x="3798027" y="0"/>
                  </a:lnTo>
                  <a:lnTo>
                    <a:pt x="3798027" y="3841241"/>
                  </a:lnTo>
                  <a:lnTo>
                    <a:pt x="0" y="384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1E7EBA64-F2BD-3653-0317-13BA74F963BA}"/>
                </a:ext>
              </a:extLst>
            </p:cNvPr>
            <p:cNvSpPr/>
            <p:nvPr/>
          </p:nvSpPr>
          <p:spPr>
            <a:xfrm rot="5400000">
              <a:off x="1423205" y="1468254"/>
              <a:ext cx="3843076" cy="906567"/>
            </a:xfrm>
            <a:custGeom>
              <a:avLst/>
              <a:gdLst/>
              <a:ahLst/>
              <a:cxnLst/>
              <a:rect l="l" t="t" r="r" b="b"/>
              <a:pathLst>
                <a:path w="3843076" h="906567">
                  <a:moveTo>
                    <a:pt x="0" y="0"/>
                  </a:moveTo>
                  <a:lnTo>
                    <a:pt x="3843076" y="0"/>
                  </a:lnTo>
                  <a:lnTo>
                    <a:pt x="3843076" y="906568"/>
                  </a:lnTo>
                  <a:lnTo>
                    <a:pt x="0" y="90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59" b="-326286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28">
              <a:extLst>
                <a:ext uri="{FF2B5EF4-FFF2-40B4-BE49-F238E27FC236}">
                  <a16:creationId xmlns:a16="http://schemas.microsoft.com/office/drawing/2014/main" id="{54CFA49F-2F6F-5827-6911-AA8AE7E32A9E}"/>
                </a:ext>
              </a:extLst>
            </p:cNvPr>
            <p:cNvGrpSpPr/>
            <p:nvPr/>
          </p:nvGrpSpPr>
          <p:grpSpPr>
            <a:xfrm>
              <a:off x="204913" y="226520"/>
              <a:ext cx="3388200" cy="3388200"/>
              <a:chOff x="0" y="0"/>
              <a:chExt cx="812800" cy="812800"/>
            </a:xfrm>
          </p:grpSpPr>
          <p:sp>
            <p:nvSpPr>
              <p:cNvPr id="64" name="Freeform 29">
                <a:extLst>
                  <a:ext uri="{FF2B5EF4-FFF2-40B4-BE49-F238E27FC236}">
                    <a16:creationId xmlns:a16="http://schemas.microsoft.com/office/drawing/2014/main" id="{3D29DB35-7BDA-57D5-81C1-68757E612F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Box 30">
                <a:extLst>
                  <a:ext uri="{FF2B5EF4-FFF2-40B4-BE49-F238E27FC236}">
                    <a16:creationId xmlns:a16="http://schemas.microsoft.com/office/drawing/2014/main" id="{CB7E327A-1453-EA23-0789-E65E2D70F85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56" name="Group 31">
              <a:extLst>
                <a:ext uri="{FF2B5EF4-FFF2-40B4-BE49-F238E27FC236}">
                  <a16:creationId xmlns:a16="http://schemas.microsoft.com/office/drawing/2014/main" id="{6C959B9A-7256-40A2-4B82-451D74156735}"/>
                </a:ext>
              </a:extLst>
            </p:cNvPr>
            <p:cNvGrpSpPr/>
            <p:nvPr/>
          </p:nvGrpSpPr>
          <p:grpSpPr>
            <a:xfrm>
              <a:off x="346338" y="367945"/>
              <a:ext cx="3105351" cy="3105351"/>
              <a:chOff x="0" y="0"/>
              <a:chExt cx="812800" cy="812800"/>
            </a:xfrm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F0B8F3FD-E6F8-1B27-1B46-4FB283330BD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266700" cap="sq">
                <a:solidFill>
                  <a:srgbClr val="183B7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33">
              <a:extLst>
                <a:ext uri="{FF2B5EF4-FFF2-40B4-BE49-F238E27FC236}">
                  <a16:creationId xmlns:a16="http://schemas.microsoft.com/office/drawing/2014/main" id="{F4311B49-00B0-1C78-899F-1B6C30A0BA70}"/>
                </a:ext>
              </a:extLst>
            </p:cNvPr>
            <p:cNvGrpSpPr/>
            <p:nvPr/>
          </p:nvGrpSpPr>
          <p:grpSpPr>
            <a:xfrm>
              <a:off x="2770128" y="207133"/>
              <a:ext cx="242662" cy="242662"/>
              <a:chOff x="0" y="0"/>
              <a:chExt cx="812800" cy="812800"/>
            </a:xfrm>
          </p:grpSpPr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CDA7F522-E668-3417-8A2D-98084609720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35">
                <a:extLst>
                  <a:ext uri="{FF2B5EF4-FFF2-40B4-BE49-F238E27FC236}">
                    <a16:creationId xmlns:a16="http://schemas.microsoft.com/office/drawing/2014/main" id="{6C9CD536-0570-6AE6-79CD-6A6144DD7FE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58" name="Group 36">
              <a:extLst>
                <a:ext uri="{FF2B5EF4-FFF2-40B4-BE49-F238E27FC236}">
                  <a16:creationId xmlns:a16="http://schemas.microsoft.com/office/drawing/2014/main" id="{D99CF69D-1FD7-BC2A-B90D-4D0B182089E0}"/>
                </a:ext>
              </a:extLst>
            </p:cNvPr>
            <p:cNvGrpSpPr/>
            <p:nvPr/>
          </p:nvGrpSpPr>
          <p:grpSpPr>
            <a:xfrm>
              <a:off x="2770128" y="3367002"/>
              <a:ext cx="242662" cy="242662"/>
              <a:chOff x="0" y="0"/>
              <a:chExt cx="812800" cy="812800"/>
            </a:xfrm>
          </p:grpSpPr>
          <p:sp>
            <p:nvSpPr>
              <p:cNvPr id="59" name="Freeform 37">
                <a:extLst>
                  <a:ext uri="{FF2B5EF4-FFF2-40B4-BE49-F238E27FC236}">
                    <a16:creationId xmlns:a16="http://schemas.microsoft.com/office/drawing/2014/main" id="{C2A7B948-5EC6-96D4-2BA4-ED308D71C0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38">
                <a:extLst>
                  <a:ext uri="{FF2B5EF4-FFF2-40B4-BE49-F238E27FC236}">
                    <a16:creationId xmlns:a16="http://schemas.microsoft.com/office/drawing/2014/main" id="{D90D910A-6890-A2E6-B6BB-F26BBD4A3F7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408B1113-2677-51B0-A6C8-CDD333F33212}"/>
              </a:ext>
            </a:extLst>
          </p:cNvPr>
          <p:cNvGrpSpPr/>
          <p:nvPr/>
        </p:nvGrpSpPr>
        <p:grpSpPr>
          <a:xfrm>
            <a:off x="13882541" y="3848100"/>
            <a:ext cx="2045456" cy="1948809"/>
            <a:chOff x="0" y="0"/>
            <a:chExt cx="3058213" cy="3094487"/>
          </a:xfrm>
        </p:grpSpPr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CAEA54F9-41BC-D8E4-0ED0-120E271C74C6}"/>
                </a:ext>
              </a:extLst>
            </p:cNvPr>
            <p:cNvSpPr/>
            <p:nvPr/>
          </p:nvSpPr>
          <p:spPr>
            <a:xfrm>
              <a:off x="0" y="0"/>
              <a:ext cx="3058213" cy="3093009"/>
            </a:xfrm>
            <a:custGeom>
              <a:avLst/>
              <a:gdLst/>
              <a:ahLst/>
              <a:cxnLst/>
              <a:rect l="l" t="t" r="r" b="b"/>
              <a:pathLst>
                <a:path w="3058213" h="3093009">
                  <a:moveTo>
                    <a:pt x="0" y="0"/>
                  </a:moveTo>
                  <a:lnTo>
                    <a:pt x="3058213" y="0"/>
                  </a:lnTo>
                  <a:lnTo>
                    <a:pt x="3058213" y="3093009"/>
                  </a:lnTo>
                  <a:lnTo>
                    <a:pt x="0" y="3093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4EDD5E24-75E3-E395-54A8-C0ECC72458C4}"/>
                </a:ext>
              </a:extLst>
            </p:cNvPr>
            <p:cNvSpPr/>
            <p:nvPr/>
          </p:nvSpPr>
          <p:spPr>
            <a:xfrm rot="5400000">
              <a:off x="1145980" y="1182254"/>
              <a:ext cx="3094487" cy="729978"/>
            </a:xfrm>
            <a:custGeom>
              <a:avLst/>
              <a:gdLst/>
              <a:ahLst/>
              <a:cxnLst/>
              <a:rect l="l" t="t" r="r" b="b"/>
              <a:pathLst>
                <a:path w="3094487" h="729978">
                  <a:moveTo>
                    <a:pt x="0" y="0"/>
                  </a:moveTo>
                  <a:lnTo>
                    <a:pt x="3094487" y="0"/>
                  </a:lnTo>
                  <a:lnTo>
                    <a:pt x="3094487" y="729978"/>
                  </a:lnTo>
                  <a:lnTo>
                    <a:pt x="0" y="72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59" b="-326286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4">
              <a:extLst>
                <a:ext uri="{FF2B5EF4-FFF2-40B4-BE49-F238E27FC236}">
                  <a16:creationId xmlns:a16="http://schemas.microsoft.com/office/drawing/2014/main" id="{78E019C3-FB3D-AD79-075E-97BC28BD1773}"/>
                </a:ext>
              </a:extLst>
            </p:cNvPr>
            <p:cNvGrpSpPr/>
            <p:nvPr/>
          </p:nvGrpSpPr>
          <p:grpSpPr>
            <a:xfrm>
              <a:off x="164999" y="182397"/>
              <a:ext cx="2728216" cy="2728216"/>
              <a:chOff x="0" y="0"/>
              <a:chExt cx="812800" cy="812800"/>
            </a:xfrm>
          </p:grpSpPr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C50AB8C8-D1CD-118B-6BEB-75F2A87DCC8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Box 16">
                <a:extLst>
                  <a:ext uri="{FF2B5EF4-FFF2-40B4-BE49-F238E27FC236}">
                    <a16:creationId xmlns:a16="http://schemas.microsoft.com/office/drawing/2014/main" id="{EE897211-0A8D-1330-CCE0-B9854ABD8DF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72" name="Group 17">
              <a:extLst>
                <a:ext uri="{FF2B5EF4-FFF2-40B4-BE49-F238E27FC236}">
                  <a16:creationId xmlns:a16="http://schemas.microsoft.com/office/drawing/2014/main" id="{B1454930-418F-9D47-9754-19F1E763F04B}"/>
                </a:ext>
              </a:extLst>
            </p:cNvPr>
            <p:cNvGrpSpPr/>
            <p:nvPr/>
          </p:nvGrpSpPr>
          <p:grpSpPr>
            <a:xfrm>
              <a:off x="278875" y="296273"/>
              <a:ext cx="2500462" cy="2500462"/>
              <a:chOff x="0" y="0"/>
              <a:chExt cx="812800" cy="812800"/>
            </a:xfrm>
          </p:grpSpPr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37CCA8EB-8013-20B7-23CD-67390F2EF6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266700" cap="sq">
                <a:solidFill>
                  <a:srgbClr val="183B7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19">
              <a:extLst>
                <a:ext uri="{FF2B5EF4-FFF2-40B4-BE49-F238E27FC236}">
                  <a16:creationId xmlns:a16="http://schemas.microsoft.com/office/drawing/2014/main" id="{1E0F95AB-7851-B9E9-933E-842C42B1F048}"/>
                </a:ext>
              </a:extLst>
            </p:cNvPr>
            <p:cNvGrpSpPr/>
            <p:nvPr/>
          </p:nvGrpSpPr>
          <p:grpSpPr>
            <a:xfrm>
              <a:off x="2230538" y="166786"/>
              <a:ext cx="195394" cy="195394"/>
              <a:chOff x="0" y="0"/>
              <a:chExt cx="812800" cy="812800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7D2DF095-A3E6-3F48-D346-721C2AD53A2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Box 21">
                <a:extLst>
                  <a:ext uri="{FF2B5EF4-FFF2-40B4-BE49-F238E27FC236}">
                    <a16:creationId xmlns:a16="http://schemas.microsoft.com/office/drawing/2014/main" id="{43E840B5-46DD-3EEF-EBC8-E66895767BC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74" name="Group 22">
              <a:extLst>
                <a:ext uri="{FF2B5EF4-FFF2-40B4-BE49-F238E27FC236}">
                  <a16:creationId xmlns:a16="http://schemas.microsoft.com/office/drawing/2014/main" id="{1BE79748-FF2E-A1B2-8292-DEB9A4163A60}"/>
                </a:ext>
              </a:extLst>
            </p:cNvPr>
            <p:cNvGrpSpPr/>
            <p:nvPr/>
          </p:nvGrpSpPr>
          <p:grpSpPr>
            <a:xfrm>
              <a:off x="2230538" y="2711147"/>
              <a:ext cx="195394" cy="195394"/>
              <a:chOff x="0" y="0"/>
              <a:chExt cx="812800" cy="812800"/>
            </a:xfrm>
          </p:grpSpPr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D4B52FA1-95C0-1EB5-B267-5A550950B97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D29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24">
                <a:extLst>
                  <a:ext uri="{FF2B5EF4-FFF2-40B4-BE49-F238E27FC236}">
                    <a16:creationId xmlns:a16="http://schemas.microsoft.com/office/drawing/2014/main" id="{7E2BF1A1-E5AC-E8F6-ABF4-9D1835D52D8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279" tIns="31279" rIns="31279" bIns="31279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65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013321" y="2436076"/>
            <a:ext cx="16274679" cy="8137340"/>
          </a:xfrm>
          <a:custGeom>
            <a:avLst/>
            <a:gdLst/>
            <a:ahLst/>
            <a:cxnLst/>
            <a:rect l="l" t="t" r="r" b="b"/>
            <a:pathLst>
              <a:path w="16274679" h="8137340">
                <a:moveTo>
                  <a:pt x="16274679" y="0"/>
                </a:moveTo>
                <a:lnTo>
                  <a:pt x="0" y="0"/>
                </a:lnTo>
                <a:lnTo>
                  <a:pt x="0" y="8137340"/>
                </a:lnTo>
                <a:lnTo>
                  <a:pt x="16274679" y="8137340"/>
                </a:lnTo>
                <a:lnTo>
                  <a:pt x="1627467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786298" y="-213188"/>
            <a:ext cx="7309208" cy="7392372"/>
          </a:xfrm>
          <a:custGeom>
            <a:avLst/>
            <a:gdLst/>
            <a:ahLst/>
            <a:cxnLst/>
            <a:rect l="l" t="t" r="r" b="b"/>
            <a:pathLst>
              <a:path w="7309208" h="7392372">
                <a:moveTo>
                  <a:pt x="0" y="0"/>
                </a:moveTo>
                <a:lnTo>
                  <a:pt x="7309208" y="0"/>
                </a:lnTo>
                <a:lnTo>
                  <a:pt x="7309208" y="7392372"/>
                </a:lnTo>
                <a:lnTo>
                  <a:pt x="0" y="739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180649" y="209561"/>
            <a:ext cx="6520506" cy="652050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D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8329" tIns="38329" rIns="38329" bIns="38329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52817" y="481729"/>
            <a:ext cx="5976170" cy="59761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66700" cap="sq">
              <a:solidFill>
                <a:srgbClr val="183B7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98041"/>
            <a:ext cx="9577486" cy="293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87"/>
              </a:lnSpc>
              <a:spcBef>
                <a:spcPct val="0"/>
              </a:spcBef>
            </a:pPr>
            <a:r>
              <a:rPr lang="en-US" sz="12900">
                <a:solidFill>
                  <a:srgbClr val="2D2926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Thank You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780066"/>
            <a:ext cx="5267659" cy="174458"/>
            <a:chOff x="0" y="0"/>
            <a:chExt cx="1227098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70988" cy="406400"/>
            </a:xfrm>
            <a:custGeom>
              <a:avLst/>
              <a:gdLst/>
              <a:ahLst/>
              <a:cxnLst/>
              <a:rect l="l" t="t" r="r" b="b"/>
              <a:pathLst>
                <a:path w="12270988" h="406400">
                  <a:moveTo>
                    <a:pt x="12067788" y="0"/>
                  </a:moveTo>
                  <a:cubicBezTo>
                    <a:pt x="12180012" y="0"/>
                    <a:pt x="12270988" y="90976"/>
                    <a:pt x="12270988" y="203200"/>
                  </a:cubicBezTo>
                  <a:cubicBezTo>
                    <a:pt x="12270988" y="315424"/>
                    <a:pt x="12180012" y="406400"/>
                    <a:pt x="1206778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1D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27098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58857" y="3780066"/>
            <a:ext cx="4393463" cy="174458"/>
            <a:chOff x="0" y="0"/>
            <a:chExt cx="10234552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34552" cy="406400"/>
            </a:xfrm>
            <a:custGeom>
              <a:avLst/>
              <a:gdLst/>
              <a:ahLst/>
              <a:cxnLst/>
              <a:rect l="l" t="t" r="r" b="b"/>
              <a:pathLst>
                <a:path w="10234552" h="406400">
                  <a:moveTo>
                    <a:pt x="10031352" y="0"/>
                  </a:moveTo>
                  <a:cubicBezTo>
                    <a:pt x="10143576" y="0"/>
                    <a:pt x="10234552" y="90976"/>
                    <a:pt x="10234552" y="203200"/>
                  </a:cubicBezTo>
                  <a:cubicBezTo>
                    <a:pt x="10234552" y="315424"/>
                    <a:pt x="10143576" y="406400"/>
                    <a:pt x="100313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D292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2345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514350" y="9320591"/>
            <a:ext cx="3086100" cy="1524000"/>
            <a:chOff x="0" y="0"/>
            <a:chExt cx="812800" cy="4013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401383"/>
            </a:xfrm>
            <a:custGeom>
              <a:avLst/>
              <a:gdLst/>
              <a:ahLst/>
              <a:cxnLst/>
              <a:rect l="l" t="t" r="r" b="b"/>
              <a:pathLst>
                <a:path w="812800" h="401383">
                  <a:moveTo>
                    <a:pt x="0" y="0"/>
                  </a:moveTo>
                  <a:lnTo>
                    <a:pt x="812800" y="0"/>
                  </a:lnTo>
                  <a:lnTo>
                    <a:pt x="812800" y="401383"/>
                  </a:lnTo>
                  <a:lnTo>
                    <a:pt x="0" y="401383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44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6895021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28700" y="6329503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707988" y="6329503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707988" y="6895021"/>
            <a:ext cx="412213" cy="412213"/>
          </a:xfrm>
          <a:custGeom>
            <a:avLst/>
            <a:gdLst/>
            <a:ahLst/>
            <a:cxnLst/>
            <a:rect l="l" t="t" r="r" b="b"/>
            <a:pathLst>
              <a:path w="412213" h="412213">
                <a:moveTo>
                  <a:pt x="0" y="0"/>
                </a:moveTo>
                <a:lnTo>
                  <a:pt x="412213" y="0"/>
                </a:lnTo>
                <a:lnTo>
                  <a:pt x="412213" y="412213"/>
                </a:lnTo>
                <a:lnTo>
                  <a:pt x="0" y="412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29564" y="6203822"/>
            <a:ext cx="430088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281.283.2420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29564" y="6769340"/>
            <a:ext cx="592602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www.uhcl.edu/orientation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08853" y="6203822"/>
            <a:ext cx="542972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Orientation@uhcl.edu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08853" y="6769340"/>
            <a:ext cx="542972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SSCB 1.202.01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4557572"/>
            <a:ext cx="11475103" cy="164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30"/>
              </a:lnSpc>
            </a:pPr>
            <a:r>
              <a:rPr lang="en-US" sz="13964">
                <a:solidFill>
                  <a:srgbClr val="0078AE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Q &amp; 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29564" y="7710594"/>
            <a:ext cx="7304040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Orientation Launchpad Visit: https://orientation.uhcl.edu/</a:t>
            </a:r>
          </a:p>
        </p:txBody>
      </p:sp>
      <p:sp>
        <p:nvSpPr>
          <p:cNvPr id="29" name="Freeform 29"/>
          <p:cNvSpPr/>
          <p:nvPr/>
        </p:nvSpPr>
        <p:spPr>
          <a:xfrm>
            <a:off x="8128123" y="7819235"/>
            <a:ext cx="1015877" cy="1015877"/>
          </a:xfrm>
          <a:custGeom>
            <a:avLst/>
            <a:gdLst/>
            <a:ahLst/>
            <a:cxnLst/>
            <a:rect l="l" t="t" r="r" b="b"/>
            <a:pathLst>
              <a:path w="1015877" h="1015877">
                <a:moveTo>
                  <a:pt x="0" y="0"/>
                </a:moveTo>
                <a:lnTo>
                  <a:pt x="1015877" y="0"/>
                </a:lnTo>
                <a:lnTo>
                  <a:pt x="1015877" y="1015877"/>
                </a:lnTo>
                <a:lnTo>
                  <a:pt x="0" y="1015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735363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6806397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419951"/>
            <a:ext cx="15340539" cy="190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31"/>
              </a:lnSpc>
              <a:spcBef>
                <a:spcPct val="0"/>
              </a:spcBef>
            </a:pPr>
            <a:r>
              <a:rPr lang="en-US" sz="11165">
                <a:solidFill>
                  <a:srgbClr val="C1D82F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ONSP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10925335" y="4454874"/>
            <a:ext cx="14358100" cy="4074111"/>
          </a:xfrm>
          <a:custGeom>
            <a:avLst/>
            <a:gdLst/>
            <a:ahLst/>
            <a:cxnLst/>
            <a:rect l="l" t="t" r="r" b="b"/>
            <a:pathLst>
              <a:path w="14358100" h="4074111">
                <a:moveTo>
                  <a:pt x="0" y="0"/>
                </a:moveTo>
                <a:lnTo>
                  <a:pt x="14358099" y="0"/>
                </a:lnTo>
                <a:lnTo>
                  <a:pt x="14358099" y="4074111"/>
                </a:lnTo>
                <a:lnTo>
                  <a:pt x="0" y="4074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3279811"/>
            <a:ext cx="14255726" cy="3212119"/>
            <a:chOff x="0" y="0"/>
            <a:chExt cx="3754595" cy="8459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54594" cy="845990"/>
            </a:xfrm>
            <a:custGeom>
              <a:avLst/>
              <a:gdLst/>
              <a:ahLst/>
              <a:cxnLst/>
              <a:rect l="l" t="t" r="r" b="b"/>
              <a:pathLst>
                <a:path w="3754594" h="845990">
                  <a:moveTo>
                    <a:pt x="5431" y="0"/>
                  </a:moveTo>
                  <a:lnTo>
                    <a:pt x="3749164" y="0"/>
                  </a:lnTo>
                  <a:cubicBezTo>
                    <a:pt x="3750604" y="0"/>
                    <a:pt x="3751985" y="572"/>
                    <a:pt x="3753004" y="1591"/>
                  </a:cubicBezTo>
                  <a:cubicBezTo>
                    <a:pt x="3754022" y="2609"/>
                    <a:pt x="3754594" y="3990"/>
                    <a:pt x="3754594" y="5431"/>
                  </a:cubicBezTo>
                  <a:lnTo>
                    <a:pt x="3754594" y="840559"/>
                  </a:lnTo>
                  <a:cubicBezTo>
                    <a:pt x="3754594" y="842000"/>
                    <a:pt x="3754022" y="843381"/>
                    <a:pt x="3753004" y="844400"/>
                  </a:cubicBezTo>
                  <a:cubicBezTo>
                    <a:pt x="3751985" y="845418"/>
                    <a:pt x="3750604" y="845990"/>
                    <a:pt x="3749164" y="845990"/>
                  </a:cubicBezTo>
                  <a:lnTo>
                    <a:pt x="5431" y="845990"/>
                  </a:lnTo>
                  <a:cubicBezTo>
                    <a:pt x="3990" y="845990"/>
                    <a:pt x="2609" y="845418"/>
                    <a:pt x="1591" y="844400"/>
                  </a:cubicBezTo>
                  <a:cubicBezTo>
                    <a:pt x="572" y="843381"/>
                    <a:pt x="0" y="842000"/>
                    <a:pt x="0" y="840559"/>
                  </a:cubicBezTo>
                  <a:lnTo>
                    <a:pt x="0" y="5431"/>
                  </a:lnTo>
                  <a:cubicBezTo>
                    <a:pt x="0" y="3990"/>
                    <a:pt x="572" y="2609"/>
                    <a:pt x="1591" y="1591"/>
                  </a:cubicBezTo>
                  <a:cubicBezTo>
                    <a:pt x="2609" y="572"/>
                    <a:pt x="3990" y="0"/>
                    <a:pt x="543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754595" cy="893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6606230"/>
            <a:ext cx="14255726" cy="3212119"/>
            <a:chOff x="0" y="0"/>
            <a:chExt cx="3754595" cy="845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54594" cy="845990"/>
            </a:xfrm>
            <a:custGeom>
              <a:avLst/>
              <a:gdLst/>
              <a:ahLst/>
              <a:cxnLst/>
              <a:rect l="l" t="t" r="r" b="b"/>
              <a:pathLst>
                <a:path w="3754594" h="845990">
                  <a:moveTo>
                    <a:pt x="5431" y="0"/>
                  </a:moveTo>
                  <a:lnTo>
                    <a:pt x="3749164" y="0"/>
                  </a:lnTo>
                  <a:cubicBezTo>
                    <a:pt x="3750604" y="0"/>
                    <a:pt x="3751985" y="572"/>
                    <a:pt x="3753004" y="1591"/>
                  </a:cubicBezTo>
                  <a:cubicBezTo>
                    <a:pt x="3754022" y="2609"/>
                    <a:pt x="3754594" y="3990"/>
                    <a:pt x="3754594" y="5431"/>
                  </a:cubicBezTo>
                  <a:lnTo>
                    <a:pt x="3754594" y="840559"/>
                  </a:lnTo>
                  <a:cubicBezTo>
                    <a:pt x="3754594" y="842000"/>
                    <a:pt x="3754022" y="843381"/>
                    <a:pt x="3753004" y="844400"/>
                  </a:cubicBezTo>
                  <a:cubicBezTo>
                    <a:pt x="3751985" y="845418"/>
                    <a:pt x="3750604" y="845990"/>
                    <a:pt x="3749164" y="845990"/>
                  </a:cubicBezTo>
                  <a:lnTo>
                    <a:pt x="5431" y="845990"/>
                  </a:lnTo>
                  <a:cubicBezTo>
                    <a:pt x="3990" y="845990"/>
                    <a:pt x="2609" y="845418"/>
                    <a:pt x="1591" y="844400"/>
                  </a:cubicBezTo>
                  <a:cubicBezTo>
                    <a:pt x="572" y="843381"/>
                    <a:pt x="0" y="842000"/>
                    <a:pt x="0" y="840559"/>
                  </a:cubicBezTo>
                  <a:lnTo>
                    <a:pt x="0" y="5431"/>
                  </a:lnTo>
                  <a:cubicBezTo>
                    <a:pt x="0" y="3990"/>
                    <a:pt x="572" y="2609"/>
                    <a:pt x="1591" y="1591"/>
                  </a:cubicBezTo>
                  <a:cubicBezTo>
                    <a:pt x="2609" y="572"/>
                    <a:pt x="3990" y="0"/>
                    <a:pt x="543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754595" cy="893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64884"/>
            <a:ext cx="12134592" cy="191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38"/>
              </a:lnSpc>
              <a:spcBef>
                <a:spcPct val="0"/>
              </a:spcBef>
            </a:pPr>
            <a:r>
              <a:rPr lang="en-US" sz="11241">
                <a:solidFill>
                  <a:srgbClr val="FFFFFF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Who 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5256" y="3405205"/>
            <a:ext cx="8391361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5256" y="4043381"/>
            <a:ext cx="13419944" cy="2223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The Office of Orientation and New Student programs </a:t>
            </a:r>
            <a:r>
              <a:rPr lang="en-US" sz="2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facilitates orientation and transition programs</a:t>
            </a: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 to construct the bridge to </a:t>
            </a:r>
            <a:r>
              <a:rPr lang="en-US" sz="2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connect new students</a:t>
            </a: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 to the resources and experiences needed to thrive in the university setting. Orientation and New Student Programs engage with the student population through intentional programming to </a:t>
            </a:r>
            <a:r>
              <a:rPr lang="en-US" sz="24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ensure students feel comfortable and welcomed</a:t>
            </a: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 at the University of Houston – Clear Lake.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5256" y="6731624"/>
            <a:ext cx="8391361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NEW STUDENT CORE COMPONENTS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5256" y="7369800"/>
            <a:ext cx="5580740" cy="217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Academic Support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Career Exploration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Community Awareness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Faculty &amp; Academic Engagement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Financial Wellness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2552" y="7369800"/>
            <a:ext cx="5580740" cy="217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Healthy Living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Leadership Development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Personal Growth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Social Engagement</a:t>
            </a:r>
          </a:p>
          <a:p>
            <a:pPr marL="539743" lvl="1" indent="-269871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D2926"/>
                </a:solidFill>
                <a:latin typeface="DM Sans"/>
                <a:ea typeface="DM Sans"/>
                <a:cs typeface="DM Sans"/>
                <a:sym typeface="DM Sans"/>
              </a:rPr>
              <a:t>Technology &amp; Services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1560" y="4339595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755246"/>
            <a:ext cx="4791820" cy="3635721"/>
            <a:chOff x="0" y="0"/>
            <a:chExt cx="1262043" cy="9575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2043" cy="957556"/>
            </a:xfrm>
            <a:custGeom>
              <a:avLst/>
              <a:gdLst/>
              <a:ahLst/>
              <a:cxnLst/>
              <a:rect l="l" t="t" r="r" b="b"/>
              <a:pathLst>
                <a:path w="1262043" h="957556">
                  <a:moveTo>
                    <a:pt x="16157" y="0"/>
                  </a:moveTo>
                  <a:lnTo>
                    <a:pt x="1245887" y="0"/>
                  </a:lnTo>
                  <a:cubicBezTo>
                    <a:pt x="1254810" y="0"/>
                    <a:pt x="1262043" y="7234"/>
                    <a:pt x="1262043" y="16157"/>
                  </a:cubicBezTo>
                  <a:lnTo>
                    <a:pt x="1262043" y="941400"/>
                  </a:lnTo>
                  <a:cubicBezTo>
                    <a:pt x="1262043" y="945685"/>
                    <a:pt x="1260341" y="949794"/>
                    <a:pt x="1257311" y="952824"/>
                  </a:cubicBezTo>
                  <a:cubicBezTo>
                    <a:pt x="1254281" y="955854"/>
                    <a:pt x="1250172" y="957556"/>
                    <a:pt x="1245887" y="957556"/>
                  </a:cubicBezTo>
                  <a:lnTo>
                    <a:pt x="16157" y="957556"/>
                  </a:lnTo>
                  <a:cubicBezTo>
                    <a:pt x="7234" y="957556"/>
                    <a:pt x="0" y="950323"/>
                    <a:pt x="0" y="941400"/>
                  </a:cubicBezTo>
                  <a:lnTo>
                    <a:pt x="0" y="16157"/>
                  </a:lnTo>
                  <a:cubicBezTo>
                    <a:pt x="0" y="7234"/>
                    <a:pt x="7234" y="0"/>
                    <a:pt x="1615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62043" cy="100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5978" y="4339595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83118" y="5755246"/>
            <a:ext cx="4791820" cy="3635721"/>
            <a:chOff x="0" y="0"/>
            <a:chExt cx="1262043" cy="957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2043" cy="957556"/>
            </a:xfrm>
            <a:custGeom>
              <a:avLst/>
              <a:gdLst/>
              <a:ahLst/>
              <a:cxnLst/>
              <a:rect l="l" t="t" r="r" b="b"/>
              <a:pathLst>
                <a:path w="1262043" h="957556">
                  <a:moveTo>
                    <a:pt x="16157" y="0"/>
                  </a:moveTo>
                  <a:lnTo>
                    <a:pt x="1245887" y="0"/>
                  </a:lnTo>
                  <a:cubicBezTo>
                    <a:pt x="1254810" y="0"/>
                    <a:pt x="1262043" y="7234"/>
                    <a:pt x="1262043" y="16157"/>
                  </a:cubicBezTo>
                  <a:lnTo>
                    <a:pt x="1262043" y="941400"/>
                  </a:lnTo>
                  <a:cubicBezTo>
                    <a:pt x="1262043" y="945685"/>
                    <a:pt x="1260341" y="949794"/>
                    <a:pt x="1257311" y="952824"/>
                  </a:cubicBezTo>
                  <a:cubicBezTo>
                    <a:pt x="1254281" y="955854"/>
                    <a:pt x="1250172" y="957556"/>
                    <a:pt x="1245887" y="957556"/>
                  </a:cubicBezTo>
                  <a:lnTo>
                    <a:pt x="16157" y="957556"/>
                  </a:lnTo>
                  <a:cubicBezTo>
                    <a:pt x="7234" y="957556"/>
                    <a:pt x="0" y="950323"/>
                    <a:pt x="0" y="941400"/>
                  </a:cubicBezTo>
                  <a:lnTo>
                    <a:pt x="0" y="16157"/>
                  </a:lnTo>
                  <a:cubicBezTo>
                    <a:pt x="0" y="7234"/>
                    <a:pt x="7234" y="0"/>
                    <a:pt x="16157" y="0"/>
                  </a:cubicBezTo>
                  <a:close/>
                </a:path>
              </a:pathLst>
            </a:custGeom>
            <a:solidFill>
              <a:srgbClr val="C5EB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62043" cy="100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90396" y="4339595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337535" y="5755246"/>
            <a:ext cx="4791820" cy="3635721"/>
            <a:chOff x="0" y="0"/>
            <a:chExt cx="1262043" cy="9575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2043" cy="957556"/>
            </a:xfrm>
            <a:custGeom>
              <a:avLst/>
              <a:gdLst/>
              <a:ahLst/>
              <a:cxnLst/>
              <a:rect l="l" t="t" r="r" b="b"/>
              <a:pathLst>
                <a:path w="1262043" h="957556">
                  <a:moveTo>
                    <a:pt x="16157" y="0"/>
                  </a:moveTo>
                  <a:lnTo>
                    <a:pt x="1245887" y="0"/>
                  </a:lnTo>
                  <a:cubicBezTo>
                    <a:pt x="1254810" y="0"/>
                    <a:pt x="1262043" y="7234"/>
                    <a:pt x="1262043" y="16157"/>
                  </a:cubicBezTo>
                  <a:lnTo>
                    <a:pt x="1262043" y="941400"/>
                  </a:lnTo>
                  <a:cubicBezTo>
                    <a:pt x="1262043" y="945685"/>
                    <a:pt x="1260341" y="949794"/>
                    <a:pt x="1257311" y="952824"/>
                  </a:cubicBezTo>
                  <a:cubicBezTo>
                    <a:pt x="1254281" y="955854"/>
                    <a:pt x="1250172" y="957556"/>
                    <a:pt x="1245887" y="957556"/>
                  </a:cubicBezTo>
                  <a:lnTo>
                    <a:pt x="16157" y="957556"/>
                  </a:lnTo>
                  <a:cubicBezTo>
                    <a:pt x="7234" y="957556"/>
                    <a:pt x="0" y="950323"/>
                    <a:pt x="0" y="941400"/>
                  </a:cubicBezTo>
                  <a:lnTo>
                    <a:pt x="0" y="16157"/>
                  </a:lnTo>
                  <a:cubicBezTo>
                    <a:pt x="0" y="7234"/>
                    <a:pt x="7234" y="0"/>
                    <a:pt x="1615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262043" cy="100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5400000">
            <a:off x="15735363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16806397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3020035" y="4764411"/>
            <a:ext cx="809150" cy="754533"/>
          </a:xfrm>
          <a:custGeom>
            <a:avLst/>
            <a:gdLst/>
            <a:ahLst/>
            <a:cxnLst/>
            <a:rect l="l" t="t" r="r" b="b"/>
            <a:pathLst>
              <a:path w="809150" h="754533">
                <a:moveTo>
                  <a:pt x="0" y="0"/>
                </a:moveTo>
                <a:lnTo>
                  <a:pt x="809150" y="0"/>
                </a:lnTo>
                <a:lnTo>
                  <a:pt x="809150" y="754533"/>
                </a:lnTo>
                <a:lnTo>
                  <a:pt x="0" y="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332003" y="4764411"/>
            <a:ext cx="809150" cy="754533"/>
          </a:xfrm>
          <a:custGeom>
            <a:avLst/>
            <a:gdLst/>
            <a:ahLst/>
            <a:cxnLst/>
            <a:rect l="l" t="t" r="r" b="b"/>
            <a:pathLst>
              <a:path w="809150" h="754533">
                <a:moveTo>
                  <a:pt x="0" y="0"/>
                </a:moveTo>
                <a:lnTo>
                  <a:pt x="809150" y="0"/>
                </a:lnTo>
                <a:lnTo>
                  <a:pt x="809150" y="754533"/>
                </a:lnTo>
                <a:lnTo>
                  <a:pt x="0" y="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176019" y="4764411"/>
            <a:ext cx="809150" cy="754533"/>
          </a:xfrm>
          <a:custGeom>
            <a:avLst/>
            <a:gdLst/>
            <a:ahLst/>
            <a:cxnLst/>
            <a:rect l="l" t="t" r="r" b="b"/>
            <a:pathLst>
              <a:path w="809150" h="754533">
                <a:moveTo>
                  <a:pt x="0" y="0"/>
                </a:moveTo>
                <a:lnTo>
                  <a:pt x="809150" y="0"/>
                </a:lnTo>
                <a:lnTo>
                  <a:pt x="809150" y="754533"/>
                </a:lnTo>
                <a:lnTo>
                  <a:pt x="0" y="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364997" y="5882645"/>
            <a:ext cx="4119226" cy="134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50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PRE-ORIENTATION LAUNCHPAD MODULES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69702" y="6927632"/>
            <a:ext cx="4444469" cy="244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Mandatory in-person orientation program</a:t>
            </a:r>
            <a:r>
              <a:rPr lang="en-US" sz="2300">
                <a:solidFill>
                  <a:srgbClr val="003A60"/>
                </a:solidFill>
                <a:latin typeface="DM Sans"/>
                <a:ea typeface="DM Sans"/>
                <a:cs typeface="DM Sans"/>
                <a:sym typeface="DM Sans"/>
              </a:rPr>
              <a:t> to </a:t>
            </a:r>
            <a:r>
              <a:rPr lang="en-US" sz="2300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support the unique transition needs </a:t>
            </a:r>
            <a:r>
              <a:rPr lang="en-US" sz="2300">
                <a:solidFill>
                  <a:srgbClr val="003A60"/>
                </a:solidFill>
                <a:latin typeface="DM Sans"/>
                <a:ea typeface="DM Sans"/>
                <a:cs typeface="DM Sans"/>
                <a:sym typeface="DM Sans"/>
              </a:rPr>
              <a:t>of first-year, transfer, international, and graduate students.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19415" y="5882645"/>
            <a:ext cx="4119226" cy="89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50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NEW STUDENT ORIENTATION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63487" y="7300995"/>
            <a:ext cx="4339916" cy="203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Office programs </a:t>
            </a:r>
            <a:r>
              <a:rPr lang="en-US" sz="2300">
                <a:solidFill>
                  <a:srgbClr val="003A60"/>
                </a:solidFill>
                <a:latin typeface="DM Sans"/>
                <a:ea typeface="DM Sans"/>
                <a:cs typeface="DM Sans"/>
                <a:sym typeface="DM Sans"/>
              </a:rPr>
              <a:t>and initiatives aimed to </a:t>
            </a:r>
            <a:r>
              <a:rPr lang="en-US" sz="2300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support the holistic development</a:t>
            </a:r>
            <a:r>
              <a:rPr lang="en-US" sz="2300">
                <a:solidFill>
                  <a:srgbClr val="003A60"/>
                </a:solidFill>
                <a:latin typeface="DM Sans"/>
                <a:ea typeface="DM Sans"/>
                <a:cs typeface="DM Sans"/>
                <a:sym typeface="DM Sans"/>
              </a:rPr>
              <a:t> of new students and families throughout their university experience.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670263" y="5925615"/>
            <a:ext cx="4119226" cy="13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50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NEW STUDENT &amp; FAMILY TRANSITION PROGRAMS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2055167"/>
            <a:ext cx="16802100" cy="191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911"/>
              </a:lnSpc>
              <a:spcBef>
                <a:spcPct val="0"/>
              </a:spcBef>
            </a:pPr>
            <a:r>
              <a:rPr lang="en-US" sz="11365">
                <a:solidFill>
                  <a:srgbClr val="C1D82F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Programs &amp; Initiatives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809625"/>
            <a:ext cx="12134592" cy="191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38"/>
              </a:lnSpc>
              <a:spcBef>
                <a:spcPct val="0"/>
              </a:spcBef>
            </a:pPr>
            <a:r>
              <a:rPr lang="en-US" sz="11241">
                <a:solidFill>
                  <a:srgbClr val="FFFFFF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Office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652" y="7268845"/>
            <a:ext cx="4339916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Mandatory online modules available</a:t>
            </a:r>
            <a:r>
              <a:rPr lang="en-US" sz="2300">
                <a:solidFill>
                  <a:srgbClr val="003A60"/>
                </a:solidFill>
                <a:latin typeface="DM Sans"/>
                <a:ea typeface="DM Sans"/>
                <a:cs typeface="DM Sans"/>
                <a:sym typeface="DM Sans"/>
              </a:rPr>
              <a:t> as soon as students are admitted.</a:t>
            </a:r>
            <a:r>
              <a:rPr lang="en-US" sz="2300" b="1">
                <a:solidFill>
                  <a:srgbClr val="003A60"/>
                </a:solidFill>
                <a:latin typeface="DM Sans Bold"/>
                <a:ea typeface="DM Sans Bold"/>
                <a:cs typeface="DM Sans Bold"/>
                <a:sym typeface="DM Sans Bold"/>
              </a:rPr>
              <a:t> Lay a strong foundation</a:t>
            </a:r>
            <a:r>
              <a:rPr lang="en-US" sz="2300">
                <a:solidFill>
                  <a:srgbClr val="003A60"/>
                </a:solidFill>
                <a:latin typeface="DM Sans"/>
                <a:ea typeface="DM Sans"/>
                <a:cs typeface="DM Sans"/>
                <a:sym typeface="DM Sans"/>
              </a:rPr>
              <a:t> for enrollment and student success.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1371" y="361959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511" y="1777610"/>
            <a:ext cx="17547243" cy="8044357"/>
            <a:chOff x="0" y="0"/>
            <a:chExt cx="4621496" cy="2118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1496" cy="2118678"/>
            </a:xfrm>
            <a:custGeom>
              <a:avLst/>
              <a:gdLst/>
              <a:ahLst/>
              <a:cxnLst/>
              <a:rect l="l" t="t" r="r" b="b"/>
              <a:pathLst>
                <a:path w="4621496" h="2118678">
                  <a:moveTo>
                    <a:pt x="4412" y="0"/>
                  </a:moveTo>
                  <a:lnTo>
                    <a:pt x="4617084" y="0"/>
                  </a:lnTo>
                  <a:cubicBezTo>
                    <a:pt x="4618254" y="0"/>
                    <a:pt x="4619377" y="465"/>
                    <a:pt x="4620204" y="1292"/>
                  </a:cubicBezTo>
                  <a:cubicBezTo>
                    <a:pt x="4621032" y="2120"/>
                    <a:pt x="4621496" y="3242"/>
                    <a:pt x="4621496" y="4412"/>
                  </a:cubicBezTo>
                  <a:lnTo>
                    <a:pt x="4621496" y="2114266"/>
                  </a:lnTo>
                  <a:cubicBezTo>
                    <a:pt x="4621496" y="2116703"/>
                    <a:pt x="4619521" y="2118678"/>
                    <a:pt x="4617084" y="2118678"/>
                  </a:cubicBezTo>
                  <a:lnTo>
                    <a:pt x="4412" y="2118678"/>
                  </a:lnTo>
                  <a:cubicBezTo>
                    <a:pt x="3242" y="2118678"/>
                    <a:pt x="2120" y="2118214"/>
                    <a:pt x="1292" y="2117386"/>
                  </a:cubicBezTo>
                  <a:cubicBezTo>
                    <a:pt x="465" y="2116559"/>
                    <a:pt x="0" y="2115437"/>
                    <a:pt x="0" y="2114266"/>
                  </a:cubicBezTo>
                  <a:lnTo>
                    <a:pt x="0" y="4412"/>
                  </a:lnTo>
                  <a:cubicBezTo>
                    <a:pt x="0" y="1975"/>
                    <a:pt x="1975" y="0"/>
                    <a:pt x="4412" y="0"/>
                  </a:cubicBezTo>
                  <a:close/>
                </a:path>
              </a:pathLst>
            </a:custGeom>
            <a:solidFill>
              <a:srgbClr val="C5EB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621496" cy="2166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5735363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16806397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479846" y="786775"/>
            <a:ext cx="809150" cy="754533"/>
          </a:xfrm>
          <a:custGeom>
            <a:avLst/>
            <a:gdLst/>
            <a:ahLst/>
            <a:cxnLst/>
            <a:rect l="l" t="t" r="r" b="b"/>
            <a:pathLst>
              <a:path w="809150" h="754533">
                <a:moveTo>
                  <a:pt x="0" y="0"/>
                </a:moveTo>
                <a:lnTo>
                  <a:pt x="809150" y="0"/>
                </a:lnTo>
                <a:lnTo>
                  <a:pt x="809150" y="754533"/>
                </a:lnTo>
                <a:lnTo>
                  <a:pt x="0" y="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262133" y="2172335"/>
            <a:ext cx="7603504" cy="3754230"/>
          </a:xfrm>
          <a:custGeom>
            <a:avLst/>
            <a:gdLst/>
            <a:ahLst/>
            <a:cxnLst/>
            <a:rect l="l" t="t" r="r" b="b"/>
            <a:pathLst>
              <a:path w="7603504" h="3754230">
                <a:moveTo>
                  <a:pt x="0" y="0"/>
                </a:moveTo>
                <a:lnTo>
                  <a:pt x="7603504" y="0"/>
                </a:lnTo>
                <a:lnTo>
                  <a:pt x="7603504" y="3754230"/>
                </a:lnTo>
                <a:lnTo>
                  <a:pt x="0" y="37542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767470" y="6141305"/>
            <a:ext cx="2427104" cy="3680663"/>
          </a:xfrm>
          <a:custGeom>
            <a:avLst/>
            <a:gdLst/>
            <a:ahLst/>
            <a:cxnLst/>
            <a:rect l="l" t="t" r="r" b="b"/>
            <a:pathLst>
              <a:path w="2427104" h="3680663">
                <a:moveTo>
                  <a:pt x="0" y="0"/>
                </a:moveTo>
                <a:lnTo>
                  <a:pt x="2427104" y="0"/>
                </a:lnTo>
                <a:lnTo>
                  <a:pt x="2427104" y="3680663"/>
                </a:lnTo>
                <a:lnTo>
                  <a:pt x="0" y="36806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79152" y="6031461"/>
            <a:ext cx="5156602" cy="2689709"/>
          </a:xfrm>
          <a:custGeom>
            <a:avLst/>
            <a:gdLst/>
            <a:ahLst/>
            <a:cxnLst/>
            <a:rect l="l" t="t" r="r" b="b"/>
            <a:pathLst>
              <a:path w="5156602" h="2689709">
                <a:moveTo>
                  <a:pt x="0" y="0"/>
                </a:moveTo>
                <a:lnTo>
                  <a:pt x="5156602" y="0"/>
                </a:lnTo>
                <a:lnTo>
                  <a:pt x="5156602" y="2689709"/>
                </a:lnTo>
                <a:lnTo>
                  <a:pt x="0" y="26897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728107" y="405194"/>
            <a:ext cx="10078727" cy="123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4050" b="1">
                <a:solidFill>
                  <a:srgbClr val="C5EB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PRE-ORIENTATION LAUNCHPAD MODULES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1590" y="2124710"/>
            <a:ext cx="8103812" cy="818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Launched May 2024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with full-campus collaborative support.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Highlights include: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7 engaging modules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covering: Student Life, Safety, and more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Videos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interactive quizzes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and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personalized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points of interest,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population-specific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info, FAQ,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glossary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and more!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Family/Guest access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Spanish translation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digitally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accessible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3,590 FY25 admitted students completed all 7 modules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(Increase of 1,156 compared to FY25)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96% felt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more welcomed and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 reassured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about their decision to attend UHCL.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98%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agreed the Checklist and Next Steps sections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clarified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what they need for a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successful start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Quiz success: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89-99% correct answers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across all sections.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19181" y="8711645"/>
            <a:ext cx="5463707" cy="33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2165">
                <a:solidFill>
                  <a:srgbClr val="051D4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VISIT: </a:t>
            </a:r>
            <a:r>
              <a:rPr lang="en-US" sz="2165" b="1">
                <a:solidFill>
                  <a:srgbClr val="051D4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HTTPS://ORIENTATION.UHCL.EDU/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862845" y="9050351"/>
            <a:ext cx="663361" cy="663361"/>
          </a:xfrm>
          <a:custGeom>
            <a:avLst/>
            <a:gdLst/>
            <a:ahLst/>
            <a:cxnLst/>
            <a:rect l="l" t="t" r="r" b="b"/>
            <a:pathLst>
              <a:path w="663361" h="663361">
                <a:moveTo>
                  <a:pt x="0" y="0"/>
                </a:moveTo>
                <a:lnTo>
                  <a:pt x="663361" y="0"/>
                </a:lnTo>
                <a:lnTo>
                  <a:pt x="663361" y="663360"/>
                </a:lnTo>
                <a:lnTo>
                  <a:pt x="0" y="6633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1371" y="361959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DFDF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511" y="1777610"/>
            <a:ext cx="17547243" cy="8044357"/>
            <a:chOff x="0" y="0"/>
            <a:chExt cx="4621496" cy="2118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1496" cy="2118678"/>
            </a:xfrm>
            <a:custGeom>
              <a:avLst/>
              <a:gdLst/>
              <a:ahLst/>
              <a:cxnLst/>
              <a:rect l="l" t="t" r="r" b="b"/>
              <a:pathLst>
                <a:path w="4621496" h="2118678">
                  <a:moveTo>
                    <a:pt x="4412" y="0"/>
                  </a:moveTo>
                  <a:lnTo>
                    <a:pt x="4617084" y="0"/>
                  </a:lnTo>
                  <a:cubicBezTo>
                    <a:pt x="4618254" y="0"/>
                    <a:pt x="4619377" y="465"/>
                    <a:pt x="4620204" y="1292"/>
                  </a:cubicBezTo>
                  <a:cubicBezTo>
                    <a:pt x="4621032" y="2120"/>
                    <a:pt x="4621496" y="3242"/>
                    <a:pt x="4621496" y="4412"/>
                  </a:cubicBezTo>
                  <a:lnTo>
                    <a:pt x="4621496" y="2114266"/>
                  </a:lnTo>
                  <a:cubicBezTo>
                    <a:pt x="4621496" y="2116703"/>
                    <a:pt x="4619521" y="2118678"/>
                    <a:pt x="4617084" y="2118678"/>
                  </a:cubicBezTo>
                  <a:lnTo>
                    <a:pt x="4412" y="2118678"/>
                  </a:lnTo>
                  <a:cubicBezTo>
                    <a:pt x="3242" y="2118678"/>
                    <a:pt x="2120" y="2118214"/>
                    <a:pt x="1292" y="2117386"/>
                  </a:cubicBezTo>
                  <a:cubicBezTo>
                    <a:pt x="465" y="2116559"/>
                    <a:pt x="0" y="2115437"/>
                    <a:pt x="0" y="2114266"/>
                  </a:cubicBezTo>
                  <a:lnTo>
                    <a:pt x="0" y="4412"/>
                  </a:lnTo>
                  <a:cubicBezTo>
                    <a:pt x="0" y="1975"/>
                    <a:pt x="1975" y="0"/>
                    <a:pt x="4412" y="0"/>
                  </a:cubicBezTo>
                  <a:close/>
                </a:path>
              </a:pathLst>
            </a:custGeom>
            <a:solidFill>
              <a:srgbClr val="FDFDF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621496" cy="2166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5735363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16806397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479846" y="786775"/>
            <a:ext cx="809150" cy="754533"/>
          </a:xfrm>
          <a:custGeom>
            <a:avLst/>
            <a:gdLst/>
            <a:ahLst/>
            <a:cxnLst/>
            <a:rect l="l" t="t" r="r" b="b"/>
            <a:pathLst>
              <a:path w="809150" h="754533">
                <a:moveTo>
                  <a:pt x="0" y="0"/>
                </a:moveTo>
                <a:lnTo>
                  <a:pt x="809150" y="0"/>
                </a:lnTo>
                <a:lnTo>
                  <a:pt x="809150" y="754533"/>
                </a:lnTo>
                <a:lnTo>
                  <a:pt x="0" y="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364429" y="2095423"/>
            <a:ext cx="3254612" cy="1830719"/>
          </a:xfrm>
          <a:custGeom>
            <a:avLst/>
            <a:gdLst/>
            <a:ahLst/>
            <a:cxnLst/>
            <a:rect l="l" t="t" r="r" b="b"/>
            <a:pathLst>
              <a:path w="3254612" h="1830719">
                <a:moveTo>
                  <a:pt x="0" y="0"/>
                </a:moveTo>
                <a:lnTo>
                  <a:pt x="3254612" y="0"/>
                </a:lnTo>
                <a:lnTo>
                  <a:pt x="3254612" y="1830719"/>
                </a:lnTo>
                <a:lnTo>
                  <a:pt x="0" y="18307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603557" y="6886440"/>
            <a:ext cx="4736098" cy="2752610"/>
          </a:xfrm>
          <a:custGeom>
            <a:avLst/>
            <a:gdLst/>
            <a:ahLst/>
            <a:cxnLst/>
            <a:rect l="l" t="t" r="r" b="b"/>
            <a:pathLst>
              <a:path w="4736098" h="2752610">
                <a:moveTo>
                  <a:pt x="0" y="0"/>
                </a:moveTo>
                <a:lnTo>
                  <a:pt x="4736098" y="0"/>
                </a:lnTo>
                <a:lnTo>
                  <a:pt x="4736098" y="2752610"/>
                </a:lnTo>
                <a:lnTo>
                  <a:pt x="0" y="27526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90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01589" y="1857384"/>
            <a:ext cx="12548176" cy="7894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FY25 NSO Program Enhancements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Strengthened student process transition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across the 3-Step Orientation process &amp; Enhanced enrollment coordination, utilizing new back-end tracking with Advising and Enrollment Management to resolve advising holds before orientation.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Maintained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population-specific support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through breakout sessions for First-Year, Transfer, and International students.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endParaRPr lang="en-US" sz="2300" b="1">
              <a:solidFill>
                <a:srgbClr val="000000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>
              <a:lnSpc>
                <a:spcPts val="3499"/>
              </a:lnSpc>
            </a:pPr>
            <a:r>
              <a:rPr lang="en-US" sz="24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FY25 NSO By The Numbers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8 Orientation Programs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 (↓ from 16 in FY24)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1,571 student participants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(≈ FY24 total: 1,728)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386 family &amp; guest participants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(↑ from 374); $15,440 guest revenue (↑ from $14,960)</a:t>
            </a:r>
            <a:endParaRPr lang="en-US" sz="2300" b="1">
              <a:solidFill>
                <a:srgbClr val="000000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>
              <a:lnSpc>
                <a:spcPts val="3499"/>
              </a:lnSpc>
            </a:pPr>
            <a:r>
              <a:rPr lang="en-US" sz="24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Student Evaluation Highlights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94%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felt their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concerns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about starting UHCL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were addressed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89%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understood how to be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academically successful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94%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better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understood Career Services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96%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gained awareness of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personal safety resources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94%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learned about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mental health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warning signs and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resources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93%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were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encouraged to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use Get Involved/Hawk Link for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engagement</a:t>
            </a:r>
            <a:endParaRPr lang="en-US" sz="2300" b="1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44130" y="850098"/>
            <a:ext cx="10078727" cy="61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4050" b="1">
                <a:solidFill>
                  <a:srgbClr val="FDFDFD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NEW STUDENT ORIENTATION</a:t>
            </a:r>
          </a:p>
        </p:txBody>
      </p:sp>
      <p:pic>
        <p:nvPicPr>
          <p:cNvPr id="19" name="Picture 18" descr="A basket of food and a few other items on a table&#10;&#10;AI-generated content may be incorrect.">
            <a:extLst>
              <a:ext uri="{FF2B5EF4-FFF2-40B4-BE49-F238E27FC236}">
                <a16:creationId xmlns:a16="http://schemas.microsoft.com/office/drawing/2014/main" id="{C01914AD-F7E6-EEB3-D711-D5FC9A26B5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7"/>
          <a:stretch>
            <a:fillRect/>
          </a:stretch>
        </p:blipFill>
        <p:spPr>
          <a:xfrm>
            <a:off x="13629040" y="4610100"/>
            <a:ext cx="4024120" cy="1633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1371" y="361959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511" y="1777610"/>
            <a:ext cx="17547243" cy="8044357"/>
            <a:chOff x="0" y="0"/>
            <a:chExt cx="4621496" cy="2118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1496" cy="2118678"/>
            </a:xfrm>
            <a:custGeom>
              <a:avLst/>
              <a:gdLst/>
              <a:ahLst/>
              <a:cxnLst/>
              <a:rect l="l" t="t" r="r" b="b"/>
              <a:pathLst>
                <a:path w="4621496" h="2118678">
                  <a:moveTo>
                    <a:pt x="4412" y="0"/>
                  </a:moveTo>
                  <a:lnTo>
                    <a:pt x="4617084" y="0"/>
                  </a:lnTo>
                  <a:cubicBezTo>
                    <a:pt x="4618254" y="0"/>
                    <a:pt x="4619377" y="465"/>
                    <a:pt x="4620204" y="1292"/>
                  </a:cubicBezTo>
                  <a:cubicBezTo>
                    <a:pt x="4621032" y="2120"/>
                    <a:pt x="4621496" y="3242"/>
                    <a:pt x="4621496" y="4412"/>
                  </a:cubicBezTo>
                  <a:lnTo>
                    <a:pt x="4621496" y="2114266"/>
                  </a:lnTo>
                  <a:cubicBezTo>
                    <a:pt x="4621496" y="2116703"/>
                    <a:pt x="4619521" y="2118678"/>
                    <a:pt x="4617084" y="2118678"/>
                  </a:cubicBezTo>
                  <a:lnTo>
                    <a:pt x="4412" y="2118678"/>
                  </a:lnTo>
                  <a:cubicBezTo>
                    <a:pt x="3242" y="2118678"/>
                    <a:pt x="2120" y="2118214"/>
                    <a:pt x="1292" y="2117386"/>
                  </a:cubicBezTo>
                  <a:cubicBezTo>
                    <a:pt x="465" y="2116559"/>
                    <a:pt x="0" y="2115437"/>
                    <a:pt x="0" y="2114266"/>
                  </a:cubicBezTo>
                  <a:lnTo>
                    <a:pt x="0" y="4412"/>
                  </a:lnTo>
                  <a:cubicBezTo>
                    <a:pt x="0" y="1975"/>
                    <a:pt x="1975" y="0"/>
                    <a:pt x="4412" y="0"/>
                  </a:cubicBezTo>
                  <a:close/>
                </a:path>
              </a:pathLst>
            </a:custGeom>
            <a:solidFill>
              <a:srgbClr val="C5EB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621496" cy="2166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5735363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16806397" y="738607"/>
            <a:ext cx="512743" cy="931058"/>
          </a:xfrm>
          <a:custGeom>
            <a:avLst/>
            <a:gdLst/>
            <a:ahLst/>
            <a:cxnLst/>
            <a:rect l="l" t="t" r="r" b="b"/>
            <a:pathLst>
              <a:path w="512743" h="931058">
                <a:moveTo>
                  <a:pt x="0" y="0"/>
                </a:moveTo>
                <a:lnTo>
                  <a:pt x="512743" y="0"/>
                </a:lnTo>
                <a:lnTo>
                  <a:pt x="512743" y="931058"/>
                </a:lnTo>
                <a:lnTo>
                  <a:pt x="0" y="93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1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479846" y="786775"/>
            <a:ext cx="809150" cy="754533"/>
          </a:xfrm>
          <a:custGeom>
            <a:avLst/>
            <a:gdLst/>
            <a:ahLst/>
            <a:cxnLst/>
            <a:rect l="l" t="t" r="r" b="b"/>
            <a:pathLst>
              <a:path w="809150" h="754533">
                <a:moveTo>
                  <a:pt x="0" y="0"/>
                </a:moveTo>
                <a:lnTo>
                  <a:pt x="809150" y="0"/>
                </a:lnTo>
                <a:lnTo>
                  <a:pt x="809150" y="754533"/>
                </a:lnTo>
                <a:lnTo>
                  <a:pt x="0" y="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728107" y="405194"/>
            <a:ext cx="10078727" cy="124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4050" b="1">
                <a:solidFill>
                  <a:srgbClr val="C5EB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NEW STUDENT &amp; TRANSITION SUPPORT PROGRAMS</a:t>
            </a:r>
          </a:p>
        </p:txBody>
      </p:sp>
      <p:pic>
        <p:nvPicPr>
          <p:cNvPr id="18" name="Picture 17" descr="A trophy on a table&#10;&#10;AI-generated content may be incorrect.">
            <a:extLst>
              <a:ext uri="{FF2B5EF4-FFF2-40B4-BE49-F238E27FC236}">
                <a16:creationId xmlns:a16="http://schemas.microsoft.com/office/drawing/2014/main" id="{8693AC7E-3161-B3FF-0712-292E5B973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55" y="1876021"/>
            <a:ext cx="2367303" cy="3144075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A923BF69-98C7-1A42-AADC-34C003654AB4}"/>
              </a:ext>
            </a:extLst>
          </p:cNvPr>
          <p:cNvSpPr txBox="1"/>
          <p:nvPr/>
        </p:nvSpPr>
        <p:spPr>
          <a:xfrm>
            <a:off x="801589" y="1857384"/>
            <a:ext cx="12419334" cy="7855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FY25 Program Enhancements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Redeveloped the UHCL Family Weekend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experience to enhance family and guest engagement.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latin typeface="DM Sans" pitchFamily="2" charset="0"/>
              </a:rPr>
              <a:t>Prioritized high-impact programming and event quality during staff transition period, with </a:t>
            </a:r>
            <a:r>
              <a:rPr lang="en-US" sz="2300" b="1">
                <a:latin typeface="DM Sans" pitchFamily="2" charset="0"/>
              </a:rPr>
              <a:t>fewer programs but comparable engagement levels to FY24</a:t>
            </a:r>
            <a:r>
              <a:rPr lang="en-US" sz="2300">
                <a:latin typeface="DM Sans" pitchFamily="2" charset="0"/>
              </a:rPr>
              <a:t>.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Maintained strong student engagement and launched planning for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expanded Hawk Launch programming in FY26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endParaRPr lang="en-US" sz="2300" b="1">
              <a:solidFill>
                <a:srgbClr val="000000"/>
              </a:solidFill>
              <a:latin typeface="DM Sans" pitchFamily="2" charset="0"/>
              <a:ea typeface="DM Sans Bold"/>
              <a:cs typeface="DM Sans Bold"/>
              <a:sym typeface="DM Sans Bold"/>
            </a:endParaRPr>
          </a:p>
          <a:p>
            <a:pPr>
              <a:lnSpc>
                <a:spcPts val="3499"/>
              </a:lnSpc>
            </a:pPr>
            <a:r>
              <a:rPr lang="en-US" sz="2400" b="1">
                <a:solidFill>
                  <a:srgbClr val="003A6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FY25 New Student &amp; Transition Support Programs By The Numbers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22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Student Leaders held paid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Orientation Leader Student Leadership Positions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alongside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4 Student Orientation Assistants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Facilitated 11 events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(Aug 2024 – Apr 2025) with </a:t>
            </a: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1,013+ participants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 Event Highlights Include: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Late-Night Breakfast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(181 attendees)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What’s The Scoop? Ice Cream Social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(250 attendees)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 Bold"/>
              </a:rPr>
              <a:t>ONSP Cares Valentines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(100 attendees)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UHCL Family Weekend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(181 attendees)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Hunter’s Haunted Hideaway Escape Room 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(43 attendees)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Unwind &amp; Design</a:t>
            </a: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(50 attendees)</a:t>
            </a:r>
            <a:endParaRPr lang="en-US" sz="2300" b="1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0A2E0F-6152-7588-A9F4-4B031976C0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939" y="7423540"/>
            <a:ext cx="3257550" cy="2171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0EC6CE-5D5F-C0EA-7CCD-7A58F7E1DA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96" y="7611519"/>
            <a:ext cx="2943741" cy="1962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3530AA-ACA3-1216-D664-005D83D506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896" y="5099587"/>
            <a:ext cx="3299357" cy="2199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879" y="1450331"/>
            <a:ext cx="17979960" cy="8639184"/>
            <a:chOff x="0" y="-47625"/>
            <a:chExt cx="4735463" cy="2275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35463" cy="2227716"/>
            </a:xfrm>
            <a:custGeom>
              <a:avLst/>
              <a:gdLst/>
              <a:ahLst/>
              <a:cxnLst/>
              <a:rect l="l" t="t" r="r" b="b"/>
              <a:pathLst>
                <a:path w="4735463" h="2227716">
                  <a:moveTo>
                    <a:pt x="0" y="0"/>
                  </a:moveTo>
                  <a:lnTo>
                    <a:pt x="4735463" y="0"/>
                  </a:lnTo>
                  <a:lnTo>
                    <a:pt x="4735463" y="2227716"/>
                  </a:lnTo>
                  <a:lnTo>
                    <a:pt x="0" y="2227716"/>
                  </a:lnTo>
                  <a:close/>
                </a:path>
              </a:pathLst>
            </a:custGeom>
            <a:solidFill>
              <a:srgbClr val="C5EB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735463" cy="2275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4254" y="1906578"/>
            <a:ext cx="9950743" cy="3102861"/>
            <a:chOff x="0" y="0"/>
            <a:chExt cx="2620772" cy="8172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20772" cy="817214"/>
            </a:xfrm>
            <a:custGeom>
              <a:avLst/>
              <a:gdLst/>
              <a:ahLst/>
              <a:cxnLst/>
              <a:rect l="l" t="t" r="r" b="b"/>
              <a:pathLst>
                <a:path w="2620772" h="817214">
                  <a:moveTo>
                    <a:pt x="39679" y="0"/>
                  </a:moveTo>
                  <a:lnTo>
                    <a:pt x="2581093" y="0"/>
                  </a:lnTo>
                  <a:cubicBezTo>
                    <a:pt x="2603007" y="0"/>
                    <a:pt x="2620772" y="17765"/>
                    <a:pt x="2620772" y="39679"/>
                  </a:cubicBezTo>
                  <a:lnTo>
                    <a:pt x="2620772" y="777535"/>
                  </a:lnTo>
                  <a:cubicBezTo>
                    <a:pt x="2620772" y="799449"/>
                    <a:pt x="2603007" y="817214"/>
                    <a:pt x="2581093" y="817214"/>
                  </a:cubicBezTo>
                  <a:lnTo>
                    <a:pt x="39679" y="817214"/>
                  </a:lnTo>
                  <a:cubicBezTo>
                    <a:pt x="17765" y="817214"/>
                    <a:pt x="0" y="799449"/>
                    <a:pt x="0" y="777535"/>
                  </a:cubicBezTo>
                  <a:lnTo>
                    <a:pt x="0" y="39679"/>
                  </a:lnTo>
                  <a:cubicBezTo>
                    <a:pt x="0" y="17765"/>
                    <a:pt x="17765" y="0"/>
                    <a:pt x="39679" y="0"/>
                  </a:cubicBezTo>
                  <a:close/>
                </a:path>
              </a:pathLst>
            </a:custGeom>
            <a:solidFill>
              <a:srgbClr val="6CE5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20772" cy="864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3544" y="2058978"/>
            <a:ext cx="9678470" cy="3200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400" b="1" u="sng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Student Service Fees Base - ~59%</a:t>
            </a:r>
          </a:p>
          <a:p>
            <a:pPr marL="410213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Estimated $294,663</a:t>
            </a:r>
            <a:r>
              <a:rPr lang="en-US" sz="20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</a:p>
          <a:p>
            <a:pPr marL="993141" lvl="2" indent="-331047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Office Professional Staff: Director, Program Manager  Coordinator.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4 Office Orientation Student Assistants, 25 Orientation Leaders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Office General M&amp;O (Office &amp; Program Supplies)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Office Professional Development &amp; Training Travel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4254" y="393670"/>
            <a:ext cx="17819726" cy="123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4050" b="1">
                <a:solidFill>
                  <a:srgbClr val="FDFDFD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ORIENTATION AND NEW STUDENT PROGRAMS</a:t>
            </a:r>
          </a:p>
          <a:p>
            <a:pPr algn="ctr">
              <a:lnSpc>
                <a:spcPts val="4941"/>
              </a:lnSpc>
            </a:pPr>
            <a:r>
              <a:rPr lang="en-US" sz="4050" b="1">
                <a:solidFill>
                  <a:srgbClr val="FDFDFD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 FY26 BUDGET OVERVIEW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342725" y="2047357"/>
            <a:ext cx="7631497" cy="2971237"/>
            <a:chOff x="0" y="0"/>
            <a:chExt cx="2009942" cy="8769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09942" cy="876973"/>
            </a:xfrm>
            <a:custGeom>
              <a:avLst/>
              <a:gdLst/>
              <a:ahLst/>
              <a:cxnLst/>
              <a:rect l="l" t="t" r="r" b="b"/>
              <a:pathLst>
                <a:path w="2009942" h="876973">
                  <a:moveTo>
                    <a:pt x="51738" y="0"/>
                  </a:moveTo>
                  <a:lnTo>
                    <a:pt x="1958204" y="0"/>
                  </a:lnTo>
                  <a:cubicBezTo>
                    <a:pt x="1986778" y="0"/>
                    <a:pt x="2009942" y="23164"/>
                    <a:pt x="2009942" y="51738"/>
                  </a:cubicBezTo>
                  <a:lnTo>
                    <a:pt x="2009942" y="825235"/>
                  </a:lnTo>
                  <a:cubicBezTo>
                    <a:pt x="2009942" y="853809"/>
                    <a:pt x="1986778" y="876973"/>
                    <a:pt x="1958204" y="876973"/>
                  </a:cubicBezTo>
                  <a:lnTo>
                    <a:pt x="51738" y="876973"/>
                  </a:lnTo>
                  <a:cubicBezTo>
                    <a:pt x="23164" y="876973"/>
                    <a:pt x="0" y="853809"/>
                    <a:pt x="0" y="825235"/>
                  </a:cubicBezTo>
                  <a:lnTo>
                    <a:pt x="0" y="51738"/>
                  </a:lnTo>
                  <a:cubicBezTo>
                    <a:pt x="0" y="23164"/>
                    <a:pt x="23164" y="0"/>
                    <a:pt x="51738" y="0"/>
                  </a:cubicBezTo>
                  <a:close/>
                </a:path>
              </a:pathLst>
            </a:custGeom>
            <a:solidFill>
              <a:srgbClr val="2D8B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09942" cy="924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581977" y="2092566"/>
            <a:ext cx="7279927" cy="32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400" b="1" u="sng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Mandatory Orientation Fee - ~30%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Estimated $151,500 </a:t>
            </a:r>
            <a:r>
              <a:rPr lang="en-US" sz="20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(Dependent on UHCL Enrollment)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All New Student Orientation Programs</a:t>
            </a:r>
          </a:p>
          <a:p>
            <a:pPr marL="1489712" lvl="3" indent="-372428" algn="l">
              <a:lnSpc>
                <a:spcPts val="3220"/>
              </a:lnSpc>
              <a:buFont typeface="Arial"/>
              <a:buChar char="￭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Including: Food, Promotional Items and most program expenses.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Annual Contract For Orientation Launchpad</a:t>
            </a:r>
          </a:p>
          <a:p>
            <a:pPr marL="993141" lvl="2" indent="-331047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Partial Salary Student Employees.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64997" y="5561484"/>
            <a:ext cx="7708748" cy="2181225"/>
            <a:chOff x="0" y="0"/>
            <a:chExt cx="2030288" cy="6936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30288" cy="693688"/>
            </a:xfrm>
            <a:custGeom>
              <a:avLst/>
              <a:gdLst/>
              <a:ahLst/>
              <a:cxnLst/>
              <a:rect l="l" t="t" r="r" b="b"/>
              <a:pathLst>
                <a:path w="2030288" h="693688">
                  <a:moveTo>
                    <a:pt x="51219" y="0"/>
                  </a:moveTo>
                  <a:lnTo>
                    <a:pt x="1979068" y="0"/>
                  </a:lnTo>
                  <a:cubicBezTo>
                    <a:pt x="2007356" y="0"/>
                    <a:pt x="2030288" y="22932"/>
                    <a:pt x="2030288" y="51219"/>
                  </a:cubicBezTo>
                  <a:lnTo>
                    <a:pt x="2030288" y="642468"/>
                  </a:lnTo>
                  <a:cubicBezTo>
                    <a:pt x="2030288" y="656052"/>
                    <a:pt x="2024891" y="669080"/>
                    <a:pt x="2015286" y="678686"/>
                  </a:cubicBezTo>
                  <a:cubicBezTo>
                    <a:pt x="2005680" y="688291"/>
                    <a:pt x="1992652" y="693688"/>
                    <a:pt x="1979068" y="693688"/>
                  </a:cubicBezTo>
                  <a:lnTo>
                    <a:pt x="51219" y="693688"/>
                  </a:lnTo>
                  <a:cubicBezTo>
                    <a:pt x="22932" y="693688"/>
                    <a:pt x="0" y="670756"/>
                    <a:pt x="0" y="642468"/>
                  </a:cubicBezTo>
                  <a:lnTo>
                    <a:pt x="0" y="51219"/>
                  </a:lnTo>
                  <a:cubicBezTo>
                    <a:pt x="0" y="22932"/>
                    <a:pt x="22932" y="0"/>
                    <a:pt x="51219" y="0"/>
                  </a:cubicBez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30288" cy="741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500049" y="5662814"/>
            <a:ext cx="8052071" cy="238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4"/>
              </a:lnSpc>
            </a:pPr>
            <a:r>
              <a:rPr lang="en-US" sz="2400" b="1" u="sng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Student Service Fees One-Time Funding - ~9%</a:t>
            </a:r>
          </a:p>
          <a:p>
            <a:pPr marL="412004" lvl="1" indent="-206002" algn="l">
              <a:lnSpc>
                <a:spcPts val="2671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Estimated $43,000</a:t>
            </a:r>
          </a:p>
          <a:p>
            <a:pPr marL="997484" lvl="2" indent="-332495" algn="l">
              <a:lnSpc>
                <a:spcPts val="3234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New Student Programs</a:t>
            </a:r>
          </a:p>
          <a:p>
            <a:pPr marL="1496226" lvl="3" indent="-374056" algn="l">
              <a:lnSpc>
                <a:spcPts val="3234"/>
              </a:lnSpc>
              <a:buFont typeface="Arial"/>
              <a:buChar char="￭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Weeks of Welcome, Lunch With A Prof, Late Night Breakfast and more.</a:t>
            </a:r>
          </a:p>
          <a:p>
            <a:pPr algn="l">
              <a:lnSpc>
                <a:spcPts val="3234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0264996" y="8442263"/>
            <a:ext cx="7708748" cy="1422122"/>
            <a:chOff x="0" y="0"/>
            <a:chExt cx="2030288" cy="4675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30288" cy="467517"/>
            </a:xfrm>
            <a:custGeom>
              <a:avLst/>
              <a:gdLst/>
              <a:ahLst/>
              <a:cxnLst/>
              <a:rect l="l" t="t" r="r" b="b"/>
              <a:pathLst>
                <a:path w="2030288" h="467517">
                  <a:moveTo>
                    <a:pt x="51219" y="0"/>
                  </a:moveTo>
                  <a:lnTo>
                    <a:pt x="1979068" y="0"/>
                  </a:lnTo>
                  <a:cubicBezTo>
                    <a:pt x="2007356" y="0"/>
                    <a:pt x="2030288" y="22932"/>
                    <a:pt x="2030288" y="51219"/>
                  </a:cubicBezTo>
                  <a:lnTo>
                    <a:pt x="2030288" y="416298"/>
                  </a:lnTo>
                  <a:cubicBezTo>
                    <a:pt x="2030288" y="429882"/>
                    <a:pt x="2024891" y="442910"/>
                    <a:pt x="2015286" y="452516"/>
                  </a:cubicBezTo>
                  <a:cubicBezTo>
                    <a:pt x="2005680" y="462121"/>
                    <a:pt x="1992652" y="467517"/>
                    <a:pt x="1979068" y="467517"/>
                  </a:cubicBezTo>
                  <a:lnTo>
                    <a:pt x="51219" y="467517"/>
                  </a:lnTo>
                  <a:cubicBezTo>
                    <a:pt x="22932" y="467517"/>
                    <a:pt x="0" y="444586"/>
                    <a:pt x="0" y="416298"/>
                  </a:cubicBezTo>
                  <a:lnTo>
                    <a:pt x="0" y="51219"/>
                  </a:lnTo>
                  <a:cubicBezTo>
                    <a:pt x="0" y="22932"/>
                    <a:pt x="22932" y="0"/>
                    <a:pt x="51219" y="0"/>
                  </a:cubicBezTo>
                  <a:close/>
                </a:path>
              </a:pathLst>
            </a:custGeom>
            <a:solidFill>
              <a:srgbClr val="2F5F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030288" cy="515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500049" y="8489533"/>
            <a:ext cx="7473696" cy="1148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4"/>
              </a:lnSpc>
            </a:pPr>
            <a:r>
              <a:rPr lang="en-US" sz="2400" b="1" u="sng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Optional Program Charges - ~2%</a:t>
            </a:r>
          </a:p>
          <a:p>
            <a:pPr marL="412004" lvl="1" indent="-206002" algn="l">
              <a:lnSpc>
                <a:spcPts val="2671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DM Sans" pitchFamily="2" charset="0"/>
                <a:ea typeface="DM Sans Bold"/>
                <a:cs typeface="DM Sans Bold"/>
                <a:sym typeface="DM Sans Bold"/>
              </a:rPr>
              <a:t>Estimated $10,700 </a:t>
            </a:r>
            <a:r>
              <a:rPr lang="en-US" sz="20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(Dependent on participant levels)</a:t>
            </a:r>
          </a:p>
          <a:p>
            <a:pPr marL="997484" lvl="2" indent="-332495" algn="l">
              <a:lnSpc>
                <a:spcPts val="3234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Orientation Guest Program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086600" y="7729744"/>
            <a:ext cx="2992320" cy="2726265"/>
            <a:chOff x="0" y="-47625"/>
            <a:chExt cx="991358" cy="5867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1358" cy="342382"/>
            </a:xfrm>
            <a:custGeom>
              <a:avLst/>
              <a:gdLst/>
              <a:ahLst/>
              <a:cxnLst/>
              <a:rect l="l" t="t" r="r" b="b"/>
              <a:pathLst>
                <a:path w="991358" h="539170">
                  <a:moveTo>
                    <a:pt x="104897" y="0"/>
                  </a:moveTo>
                  <a:lnTo>
                    <a:pt x="886461" y="0"/>
                  </a:lnTo>
                  <a:cubicBezTo>
                    <a:pt x="914281" y="0"/>
                    <a:pt x="940962" y="11052"/>
                    <a:pt x="960634" y="30724"/>
                  </a:cubicBezTo>
                  <a:cubicBezTo>
                    <a:pt x="980306" y="50396"/>
                    <a:pt x="991358" y="77076"/>
                    <a:pt x="991358" y="104897"/>
                  </a:cubicBezTo>
                  <a:lnTo>
                    <a:pt x="991358" y="434273"/>
                  </a:lnTo>
                  <a:cubicBezTo>
                    <a:pt x="991358" y="462093"/>
                    <a:pt x="980306" y="488774"/>
                    <a:pt x="960634" y="508446"/>
                  </a:cubicBezTo>
                  <a:cubicBezTo>
                    <a:pt x="940962" y="528118"/>
                    <a:pt x="914281" y="539170"/>
                    <a:pt x="886461" y="539170"/>
                  </a:cubicBezTo>
                  <a:lnTo>
                    <a:pt x="104897" y="539170"/>
                  </a:lnTo>
                  <a:cubicBezTo>
                    <a:pt x="77076" y="539170"/>
                    <a:pt x="50396" y="528118"/>
                    <a:pt x="30724" y="508446"/>
                  </a:cubicBezTo>
                  <a:cubicBezTo>
                    <a:pt x="11052" y="488774"/>
                    <a:pt x="0" y="462093"/>
                    <a:pt x="0" y="434273"/>
                  </a:cubicBezTo>
                  <a:lnTo>
                    <a:pt x="0" y="104897"/>
                  </a:lnTo>
                  <a:cubicBezTo>
                    <a:pt x="0" y="77076"/>
                    <a:pt x="11052" y="50396"/>
                    <a:pt x="30724" y="30724"/>
                  </a:cubicBezTo>
                  <a:cubicBezTo>
                    <a:pt x="50396" y="11052"/>
                    <a:pt x="77076" y="0"/>
                    <a:pt x="1048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991358" cy="586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189695" y="8039100"/>
            <a:ext cx="2992320" cy="142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FY27 5% SFAC  Reduction</a:t>
            </a:r>
          </a:p>
          <a:p>
            <a:pPr marL="388623" lvl="1" indent="-194312" algn="l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$15,883.15 Reduction in General M&amp;O</a:t>
            </a:r>
          </a:p>
        </p:txBody>
      </p:sp>
      <p:pic>
        <p:nvPicPr>
          <p:cNvPr id="36" name="Picture 35" descr="A blue pie chart with text&#10;&#10;AI-generated content may be incorrect.">
            <a:extLst>
              <a:ext uri="{FF2B5EF4-FFF2-40B4-BE49-F238E27FC236}">
                <a16:creationId xmlns:a16="http://schemas.microsoft.com/office/drawing/2014/main" id="{6FD3BFF2-320E-D44D-BBE6-D203F175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23377" r="28750" b="6822"/>
          <a:stretch>
            <a:fillRect/>
          </a:stretch>
        </p:blipFill>
        <p:spPr>
          <a:xfrm>
            <a:off x="2623040" y="5170094"/>
            <a:ext cx="4523243" cy="463288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ABC5F84-68F2-CD7C-FFF6-4532C0113DB0}"/>
              </a:ext>
            </a:extLst>
          </p:cNvPr>
          <p:cNvGrpSpPr/>
          <p:nvPr/>
        </p:nvGrpSpPr>
        <p:grpSpPr>
          <a:xfrm>
            <a:off x="6707570" y="5378122"/>
            <a:ext cx="3351311" cy="668927"/>
            <a:chOff x="6097489" y="5397173"/>
            <a:chExt cx="3351311" cy="10105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8D0497-9837-CA71-F773-6EE3F2448D35}"/>
                </a:ext>
              </a:extLst>
            </p:cNvPr>
            <p:cNvSpPr txBox="1"/>
            <p:nvPr/>
          </p:nvSpPr>
          <p:spPr>
            <a:xfrm>
              <a:off x="6097489" y="5531510"/>
              <a:ext cx="3274747" cy="646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latin typeface="DM Sans" pitchFamily="2" charset="0"/>
                </a:rPr>
                <a:t>Student Service Fees Base </a:t>
              </a:r>
            </a:p>
            <a:p>
              <a:pPr algn="ctr"/>
              <a:r>
                <a:rPr lang="en-US" b="1">
                  <a:latin typeface="DM Sans" pitchFamily="2" charset="0"/>
                </a:rPr>
                <a:t>59%</a:t>
              </a: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AEC4FDEF-2A35-258D-0FE6-E6EA6B902E19}"/>
                </a:ext>
              </a:extLst>
            </p:cNvPr>
            <p:cNvSpPr/>
            <p:nvPr/>
          </p:nvSpPr>
          <p:spPr>
            <a:xfrm>
              <a:off x="6097489" y="5397173"/>
              <a:ext cx="3351311" cy="1010581"/>
            </a:xfrm>
            <a:custGeom>
              <a:avLst/>
              <a:gdLst/>
              <a:ahLst/>
              <a:cxnLst/>
              <a:rect l="l" t="t" r="r" b="b"/>
              <a:pathLst>
                <a:path w="991358" h="539170">
                  <a:moveTo>
                    <a:pt x="104897" y="0"/>
                  </a:moveTo>
                  <a:lnTo>
                    <a:pt x="886461" y="0"/>
                  </a:lnTo>
                  <a:cubicBezTo>
                    <a:pt x="914281" y="0"/>
                    <a:pt x="940962" y="11052"/>
                    <a:pt x="960634" y="30724"/>
                  </a:cubicBezTo>
                  <a:cubicBezTo>
                    <a:pt x="980306" y="50396"/>
                    <a:pt x="991358" y="77076"/>
                    <a:pt x="991358" y="104897"/>
                  </a:cubicBezTo>
                  <a:lnTo>
                    <a:pt x="991358" y="434273"/>
                  </a:lnTo>
                  <a:cubicBezTo>
                    <a:pt x="991358" y="462093"/>
                    <a:pt x="980306" y="488774"/>
                    <a:pt x="960634" y="508446"/>
                  </a:cubicBezTo>
                  <a:cubicBezTo>
                    <a:pt x="940962" y="528118"/>
                    <a:pt x="914281" y="539170"/>
                    <a:pt x="886461" y="539170"/>
                  </a:cubicBezTo>
                  <a:lnTo>
                    <a:pt x="104897" y="539170"/>
                  </a:lnTo>
                  <a:cubicBezTo>
                    <a:pt x="77076" y="539170"/>
                    <a:pt x="50396" y="528118"/>
                    <a:pt x="30724" y="508446"/>
                  </a:cubicBezTo>
                  <a:cubicBezTo>
                    <a:pt x="11052" y="488774"/>
                    <a:pt x="0" y="462093"/>
                    <a:pt x="0" y="434273"/>
                  </a:cubicBezTo>
                  <a:lnTo>
                    <a:pt x="0" y="104897"/>
                  </a:lnTo>
                  <a:cubicBezTo>
                    <a:pt x="0" y="77076"/>
                    <a:pt x="11052" y="50396"/>
                    <a:pt x="30724" y="30724"/>
                  </a:cubicBezTo>
                  <a:cubicBezTo>
                    <a:pt x="50396" y="11052"/>
                    <a:pt x="77076" y="0"/>
                    <a:pt x="104897" y="0"/>
                  </a:cubicBezTo>
                  <a:close/>
                </a:path>
              </a:pathLst>
            </a:custGeom>
            <a:noFill/>
            <a:ln w="76200">
              <a:solidFill>
                <a:srgbClr val="6BE5E8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959DD54-9E36-027C-EDB4-A1F46A7FB39A}"/>
              </a:ext>
            </a:extLst>
          </p:cNvPr>
          <p:cNvSpPr txBox="1"/>
          <p:nvPr/>
        </p:nvSpPr>
        <p:spPr>
          <a:xfrm>
            <a:off x="769603" y="5219289"/>
            <a:ext cx="200657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DM Sans" pitchFamily="2" charset="0"/>
              </a:rPr>
              <a:t>Mandatory Orientation Fee</a:t>
            </a:r>
          </a:p>
          <a:p>
            <a:pPr algn="ctr"/>
            <a:r>
              <a:rPr lang="en-US" b="1">
                <a:latin typeface="DM Sans" pitchFamily="2" charset="0"/>
              </a:rPr>
              <a:t>30%</a:t>
            </a:r>
          </a:p>
        </p:txBody>
      </p:sp>
      <p:sp>
        <p:nvSpPr>
          <p:cNvPr id="54" name="Freeform 24">
            <a:extLst>
              <a:ext uri="{FF2B5EF4-FFF2-40B4-BE49-F238E27FC236}">
                <a16:creationId xmlns:a16="http://schemas.microsoft.com/office/drawing/2014/main" id="{D6A13EC3-98FE-C2E0-0343-BB2E36A91F93}"/>
              </a:ext>
            </a:extLst>
          </p:cNvPr>
          <p:cNvSpPr/>
          <p:nvPr/>
        </p:nvSpPr>
        <p:spPr>
          <a:xfrm>
            <a:off x="727583" y="5219290"/>
            <a:ext cx="2132673" cy="923330"/>
          </a:xfrm>
          <a:custGeom>
            <a:avLst/>
            <a:gdLst/>
            <a:ahLst/>
            <a:cxnLst/>
            <a:rect l="l" t="t" r="r" b="b"/>
            <a:pathLst>
              <a:path w="991358" h="539170">
                <a:moveTo>
                  <a:pt x="104897" y="0"/>
                </a:moveTo>
                <a:lnTo>
                  <a:pt x="886461" y="0"/>
                </a:lnTo>
                <a:cubicBezTo>
                  <a:pt x="914281" y="0"/>
                  <a:pt x="940962" y="11052"/>
                  <a:pt x="960634" y="30724"/>
                </a:cubicBezTo>
                <a:cubicBezTo>
                  <a:pt x="980306" y="50396"/>
                  <a:pt x="991358" y="77076"/>
                  <a:pt x="991358" y="104897"/>
                </a:cubicBezTo>
                <a:lnTo>
                  <a:pt x="991358" y="434273"/>
                </a:lnTo>
                <a:cubicBezTo>
                  <a:pt x="991358" y="462093"/>
                  <a:pt x="980306" y="488774"/>
                  <a:pt x="960634" y="508446"/>
                </a:cubicBezTo>
                <a:cubicBezTo>
                  <a:pt x="940962" y="528118"/>
                  <a:pt x="914281" y="539170"/>
                  <a:pt x="886461" y="539170"/>
                </a:cubicBezTo>
                <a:lnTo>
                  <a:pt x="104897" y="539170"/>
                </a:lnTo>
                <a:cubicBezTo>
                  <a:pt x="77076" y="539170"/>
                  <a:pt x="50396" y="528118"/>
                  <a:pt x="30724" y="508446"/>
                </a:cubicBezTo>
                <a:cubicBezTo>
                  <a:pt x="11052" y="488774"/>
                  <a:pt x="0" y="462093"/>
                  <a:pt x="0" y="434273"/>
                </a:cubicBezTo>
                <a:lnTo>
                  <a:pt x="0" y="104897"/>
                </a:lnTo>
                <a:cubicBezTo>
                  <a:pt x="0" y="77076"/>
                  <a:pt x="11052" y="50396"/>
                  <a:pt x="30724" y="30724"/>
                </a:cubicBezTo>
                <a:cubicBezTo>
                  <a:pt x="50396" y="11052"/>
                  <a:pt x="77076" y="0"/>
                  <a:pt x="104897" y="0"/>
                </a:cubicBezTo>
                <a:close/>
              </a:path>
            </a:pathLst>
          </a:custGeom>
          <a:noFill/>
          <a:ln w="76200">
            <a:solidFill>
              <a:srgbClr val="2D5F99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5F4B8D-7C60-5B3D-7463-61AF1A676B5A}"/>
              </a:ext>
            </a:extLst>
          </p:cNvPr>
          <p:cNvSpPr txBox="1"/>
          <p:nvPr/>
        </p:nvSpPr>
        <p:spPr>
          <a:xfrm>
            <a:off x="838200" y="9029700"/>
            <a:ext cx="246230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DM Sans" pitchFamily="2" charset="0"/>
              </a:rPr>
              <a:t>Student Service Fee</a:t>
            </a:r>
          </a:p>
          <a:p>
            <a:pPr algn="ctr"/>
            <a:r>
              <a:rPr lang="en-US" b="1">
                <a:latin typeface="DM Sans" pitchFamily="2" charset="0"/>
              </a:rPr>
              <a:t>One-Time</a:t>
            </a:r>
          </a:p>
          <a:p>
            <a:pPr algn="ctr"/>
            <a:r>
              <a:rPr lang="en-US" b="1">
                <a:latin typeface="DM Sans" pitchFamily="2" charset="0"/>
              </a:rPr>
              <a:t>9%</a:t>
            </a:r>
          </a:p>
        </p:txBody>
      </p:sp>
      <p:sp>
        <p:nvSpPr>
          <p:cNvPr id="56" name="Freeform 24">
            <a:extLst>
              <a:ext uri="{FF2B5EF4-FFF2-40B4-BE49-F238E27FC236}">
                <a16:creationId xmlns:a16="http://schemas.microsoft.com/office/drawing/2014/main" id="{43C0FA79-780A-4EFA-E7DA-D2EDF03EEA86}"/>
              </a:ext>
            </a:extLst>
          </p:cNvPr>
          <p:cNvSpPr/>
          <p:nvPr/>
        </p:nvSpPr>
        <p:spPr>
          <a:xfrm>
            <a:off x="769603" y="8989820"/>
            <a:ext cx="2530904" cy="979619"/>
          </a:xfrm>
          <a:custGeom>
            <a:avLst/>
            <a:gdLst/>
            <a:ahLst/>
            <a:cxnLst/>
            <a:rect l="l" t="t" r="r" b="b"/>
            <a:pathLst>
              <a:path w="991358" h="539170">
                <a:moveTo>
                  <a:pt x="104897" y="0"/>
                </a:moveTo>
                <a:lnTo>
                  <a:pt x="886461" y="0"/>
                </a:lnTo>
                <a:cubicBezTo>
                  <a:pt x="914281" y="0"/>
                  <a:pt x="940962" y="11052"/>
                  <a:pt x="960634" y="30724"/>
                </a:cubicBezTo>
                <a:cubicBezTo>
                  <a:pt x="980306" y="50396"/>
                  <a:pt x="991358" y="77076"/>
                  <a:pt x="991358" y="104897"/>
                </a:cubicBezTo>
                <a:lnTo>
                  <a:pt x="991358" y="434273"/>
                </a:lnTo>
                <a:cubicBezTo>
                  <a:pt x="991358" y="462093"/>
                  <a:pt x="980306" y="488774"/>
                  <a:pt x="960634" y="508446"/>
                </a:cubicBezTo>
                <a:cubicBezTo>
                  <a:pt x="940962" y="528118"/>
                  <a:pt x="914281" y="539170"/>
                  <a:pt x="886461" y="539170"/>
                </a:cubicBezTo>
                <a:lnTo>
                  <a:pt x="104897" y="539170"/>
                </a:lnTo>
                <a:cubicBezTo>
                  <a:pt x="77076" y="539170"/>
                  <a:pt x="50396" y="528118"/>
                  <a:pt x="30724" y="508446"/>
                </a:cubicBezTo>
                <a:cubicBezTo>
                  <a:pt x="11052" y="488774"/>
                  <a:pt x="0" y="462093"/>
                  <a:pt x="0" y="434273"/>
                </a:cubicBezTo>
                <a:lnTo>
                  <a:pt x="0" y="104897"/>
                </a:lnTo>
                <a:cubicBezTo>
                  <a:pt x="0" y="77076"/>
                  <a:pt x="11052" y="50396"/>
                  <a:pt x="30724" y="30724"/>
                </a:cubicBezTo>
                <a:cubicBezTo>
                  <a:pt x="50396" y="11052"/>
                  <a:pt x="77076" y="0"/>
                  <a:pt x="104897" y="0"/>
                </a:cubicBezTo>
                <a:close/>
              </a:path>
            </a:pathLst>
          </a:custGeom>
          <a:noFill/>
          <a:ln w="76200">
            <a:solidFill>
              <a:srgbClr val="41B8D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AE9944-8140-6B80-6476-A462F27AF8C4}"/>
              </a:ext>
            </a:extLst>
          </p:cNvPr>
          <p:cNvSpPr txBox="1"/>
          <p:nvPr/>
        </p:nvSpPr>
        <p:spPr>
          <a:xfrm>
            <a:off x="189879" y="7608653"/>
            <a:ext cx="225806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DM Sans" pitchFamily="2" charset="0"/>
              </a:rPr>
              <a:t>Optional Program Charges</a:t>
            </a:r>
          </a:p>
          <a:p>
            <a:pPr algn="ctr"/>
            <a:r>
              <a:rPr lang="en-US" b="1">
                <a:latin typeface="DM Sans" pitchFamily="2" charset="0"/>
              </a:rPr>
              <a:t>2%</a:t>
            </a: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8360317E-C4CF-EA48-FA72-70AA9A275E7C}"/>
              </a:ext>
            </a:extLst>
          </p:cNvPr>
          <p:cNvSpPr/>
          <p:nvPr/>
        </p:nvSpPr>
        <p:spPr>
          <a:xfrm>
            <a:off x="216773" y="7592881"/>
            <a:ext cx="2258066" cy="979619"/>
          </a:xfrm>
          <a:custGeom>
            <a:avLst/>
            <a:gdLst/>
            <a:ahLst/>
            <a:cxnLst/>
            <a:rect l="l" t="t" r="r" b="b"/>
            <a:pathLst>
              <a:path w="991358" h="539170">
                <a:moveTo>
                  <a:pt x="104897" y="0"/>
                </a:moveTo>
                <a:lnTo>
                  <a:pt x="886461" y="0"/>
                </a:lnTo>
                <a:cubicBezTo>
                  <a:pt x="914281" y="0"/>
                  <a:pt x="940962" y="11052"/>
                  <a:pt x="960634" y="30724"/>
                </a:cubicBezTo>
                <a:cubicBezTo>
                  <a:pt x="980306" y="50396"/>
                  <a:pt x="991358" y="77076"/>
                  <a:pt x="991358" y="104897"/>
                </a:cubicBezTo>
                <a:lnTo>
                  <a:pt x="991358" y="434273"/>
                </a:lnTo>
                <a:cubicBezTo>
                  <a:pt x="991358" y="462093"/>
                  <a:pt x="980306" y="488774"/>
                  <a:pt x="960634" y="508446"/>
                </a:cubicBezTo>
                <a:cubicBezTo>
                  <a:pt x="940962" y="528118"/>
                  <a:pt x="914281" y="539170"/>
                  <a:pt x="886461" y="539170"/>
                </a:cubicBezTo>
                <a:lnTo>
                  <a:pt x="104897" y="539170"/>
                </a:lnTo>
                <a:cubicBezTo>
                  <a:pt x="77076" y="539170"/>
                  <a:pt x="50396" y="528118"/>
                  <a:pt x="30724" y="508446"/>
                </a:cubicBezTo>
                <a:cubicBezTo>
                  <a:pt x="11052" y="488774"/>
                  <a:pt x="0" y="462093"/>
                  <a:pt x="0" y="434273"/>
                </a:cubicBezTo>
                <a:lnTo>
                  <a:pt x="0" y="104897"/>
                </a:lnTo>
                <a:cubicBezTo>
                  <a:pt x="0" y="77076"/>
                  <a:pt x="11052" y="50396"/>
                  <a:pt x="30724" y="30724"/>
                </a:cubicBezTo>
                <a:cubicBezTo>
                  <a:pt x="50396" y="11052"/>
                  <a:pt x="77076" y="0"/>
                  <a:pt x="104897" y="0"/>
                </a:cubicBezTo>
                <a:close/>
              </a:path>
            </a:pathLst>
          </a:custGeom>
          <a:noFill/>
          <a:ln w="76200">
            <a:solidFill>
              <a:srgbClr val="2A8BB9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1773" y="1778706"/>
            <a:ext cx="16613034" cy="7863428"/>
            <a:chOff x="0" y="0"/>
            <a:chExt cx="4375449" cy="20710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449" cy="2071026"/>
            </a:xfrm>
            <a:custGeom>
              <a:avLst/>
              <a:gdLst/>
              <a:ahLst/>
              <a:cxnLst/>
              <a:rect l="l" t="t" r="r" b="b"/>
              <a:pathLst>
                <a:path w="4375449" h="2071026">
                  <a:moveTo>
                    <a:pt x="0" y="0"/>
                  </a:moveTo>
                  <a:lnTo>
                    <a:pt x="4375449" y="0"/>
                  </a:lnTo>
                  <a:lnTo>
                    <a:pt x="4375449" y="2071026"/>
                  </a:lnTo>
                  <a:lnTo>
                    <a:pt x="0" y="2071026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75449" cy="21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453440" y="2555978"/>
            <a:ext cx="0" cy="7136446"/>
          </a:xfrm>
          <a:prstGeom prst="line">
            <a:avLst/>
          </a:prstGeom>
          <a:ln w="28575" cap="flat">
            <a:solidFill>
              <a:srgbClr val="2D29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1968602" y="2555978"/>
            <a:ext cx="0" cy="7136446"/>
          </a:xfrm>
          <a:prstGeom prst="line">
            <a:avLst/>
          </a:prstGeom>
          <a:ln w="28575" cap="flat">
            <a:solidFill>
              <a:srgbClr val="2D29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626446"/>
            <a:ext cx="16230600" cy="929531"/>
            <a:chOff x="0" y="0"/>
            <a:chExt cx="4274726" cy="2448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44815"/>
            </a:xfrm>
            <a:custGeom>
              <a:avLst/>
              <a:gdLst/>
              <a:ahLst/>
              <a:cxnLst/>
              <a:rect l="l" t="t" r="r" b="b"/>
              <a:pathLst>
                <a:path w="4274726" h="244815">
                  <a:moveTo>
                    <a:pt x="0" y="0"/>
                  </a:moveTo>
                  <a:lnTo>
                    <a:pt x="4274726" y="0"/>
                  </a:lnTo>
                  <a:lnTo>
                    <a:pt x="4274726" y="244815"/>
                  </a:lnTo>
                  <a:lnTo>
                    <a:pt x="0" y="244815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92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27092" y="2727035"/>
            <a:ext cx="4548393" cy="652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 b="1">
                <a:latin typeface="DM Sans" pitchFamily="2" charset="0"/>
              </a:rPr>
              <a:t>Rebuilding capacity</a:t>
            </a:r>
            <a:r>
              <a:rPr lang="en-US" sz="2300">
                <a:latin typeface="DM Sans" pitchFamily="2" charset="0"/>
              </a:rPr>
              <a:t> with a fully staffed team while regaining </a:t>
            </a:r>
            <a:r>
              <a:rPr lang="en-US" sz="2300" b="1">
                <a:latin typeface="DM Sans" pitchFamily="2" charset="0"/>
              </a:rPr>
              <a:t>operational rhythm</a:t>
            </a:r>
            <a:r>
              <a:rPr lang="en-US" sz="2300">
                <a:latin typeface="DM Sans" pitchFamily="2" charset="0"/>
              </a:rPr>
              <a:t> across programs.</a:t>
            </a: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endParaRPr lang="en-US" sz="2300">
              <a:latin typeface="DM Sans" pitchFamily="2" charset="0"/>
            </a:endParaRP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 b="1">
                <a:latin typeface="DM Sans" pitchFamily="2" charset="0"/>
              </a:rPr>
              <a:t>Balancing large-scale programs</a:t>
            </a:r>
            <a:r>
              <a:rPr lang="en-US" sz="2300">
                <a:latin typeface="DM Sans" pitchFamily="2" charset="0"/>
              </a:rPr>
              <a:t> that appeal to all students with </a:t>
            </a:r>
            <a:r>
              <a:rPr lang="en-US" sz="2300" b="1">
                <a:latin typeface="DM Sans" pitchFamily="2" charset="0"/>
              </a:rPr>
              <a:t>targeted experiences</a:t>
            </a:r>
            <a:r>
              <a:rPr lang="en-US" sz="2300">
                <a:latin typeface="DM Sans" pitchFamily="2" charset="0"/>
              </a:rPr>
              <a:t> for specific populations.</a:t>
            </a: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endParaRPr lang="en-US" sz="2300" b="1">
              <a:latin typeface="DM Sans" pitchFamily="2" charset="0"/>
            </a:endParaRP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 b="1">
                <a:latin typeface="DM Sans" pitchFamily="2" charset="0"/>
              </a:rPr>
              <a:t>Rising costs and limited revenue growth</a:t>
            </a:r>
            <a:r>
              <a:rPr lang="en-US" sz="2300">
                <a:latin typeface="DM Sans" pitchFamily="2" charset="0"/>
              </a:rPr>
              <a:t> reduce flexibility to enhance programs.</a:t>
            </a: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1675" y="1819470"/>
            <a:ext cx="41192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9"/>
              </a:lnSpc>
            </a:pPr>
            <a:r>
              <a:rPr lang="en-US" sz="39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CHALLENGES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85734" y="1819470"/>
            <a:ext cx="432096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9"/>
              </a:lnSpc>
            </a:pPr>
            <a:r>
              <a:rPr lang="en-US" sz="39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OPPORTUNITIES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58960" y="1819470"/>
            <a:ext cx="3664368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9"/>
              </a:lnSpc>
            </a:pPr>
            <a:r>
              <a:rPr lang="en-US" sz="3999" b="1">
                <a:solidFill>
                  <a:srgbClr val="2D2926"/>
                </a:solidFill>
                <a:latin typeface="DM Sans Bold"/>
                <a:ea typeface="DM Sans Bold"/>
                <a:cs typeface="DM Sans Bold"/>
                <a:sym typeface="DM Sans Bold"/>
              </a:rPr>
              <a:t>SUCCESSES</a:t>
            </a:r>
          </a:p>
        </p:txBody>
      </p:sp>
      <p:sp>
        <p:nvSpPr>
          <p:cNvPr id="14" name="Freeform 14"/>
          <p:cNvSpPr/>
          <p:nvPr/>
        </p:nvSpPr>
        <p:spPr>
          <a:xfrm rot="-9476787" flipH="1">
            <a:off x="11036417" y="-630590"/>
            <a:ext cx="11061196" cy="3138614"/>
          </a:xfrm>
          <a:custGeom>
            <a:avLst/>
            <a:gdLst/>
            <a:ahLst/>
            <a:cxnLst/>
            <a:rect l="l" t="t" r="r" b="b"/>
            <a:pathLst>
              <a:path w="11061196" h="3138614">
                <a:moveTo>
                  <a:pt x="11061196" y="0"/>
                </a:moveTo>
                <a:lnTo>
                  <a:pt x="0" y="0"/>
                </a:lnTo>
                <a:lnTo>
                  <a:pt x="0" y="3138614"/>
                </a:lnTo>
                <a:lnTo>
                  <a:pt x="11061196" y="3138614"/>
                </a:lnTo>
                <a:lnTo>
                  <a:pt x="1106119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21651" y="326762"/>
            <a:ext cx="13813550" cy="1235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4050" b="1">
                <a:solidFill>
                  <a:srgbClr val="FFFFFF"/>
                </a:solidFill>
                <a:latin typeface="Libre Baskerville" panose="02000000000000000000" pitchFamily="2" charset="0"/>
                <a:ea typeface="DM Sans Bold"/>
                <a:cs typeface="DM Sans Bold"/>
                <a:sym typeface="DM Sans Bold"/>
              </a:rPr>
              <a:t>ORIENTATION AND NEW STUDENT PROGRAMS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32413" y="2727035"/>
            <a:ext cx="5114396" cy="651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DM Sans" pitchFamily="2" charset="0"/>
              </a:rPr>
              <a:t>Expanding the </a:t>
            </a:r>
            <a:r>
              <a:rPr lang="en-US" sz="2300" b="1">
                <a:latin typeface="DM Sans" pitchFamily="2" charset="0"/>
              </a:rPr>
              <a:t>Hawk Launch pathway</a:t>
            </a:r>
            <a:r>
              <a:rPr lang="en-US" sz="2300">
                <a:latin typeface="DM Sans" pitchFamily="2" charset="0"/>
              </a:rPr>
              <a:t> to sustain engagement </a:t>
            </a:r>
            <a:r>
              <a:rPr lang="en-US" sz="2300" b="1">
                <a:latin typeface="DM Sans" pitchFamily="2" charset="0"/>
              </a:rPr>
              <a:t>beyond orientation day.</a:t>
            </a: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endParaRPr lang="en-US" sz="2300" b="1">
              <a:latin typeface="DM Sans" pitchFamily="2" charset="0"/>
            </a:endParaRP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DM Sans" pitchFamily="2" charset="0"/>
              </a:rPr>
              <a:t>Strengthening </a:t>
            </a:r>
            <a:r>
              <a:rPr lang="en-US" sz="2300" b="1">
                <a:latin typeface="DM Sans" pitchFamily="2" charset="0"/>
              </a:rPr>
              <a:t>family and guest connections</a:t>
            </a:r>
            <a:r>
              <a:rPr lang="en-US" sz="2300">
                <a:latin typeface="DM Sans" pitchFamily="2" charset="0"/>
              </a:rPr>
              <a:t> through </a:t>
            </a:r>
            <a:r>
              <a:rPr lang="en-US" sz="2300" b="1">
                <a:latin typeface="DM Sans" pitchFamily="2" charset="0"/>
              </a:rPr>
              <a:t>Family Weekend, newsletters, and webinars.</a:t>
            </a: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endParaRPr lang="en-US" sz="2300" b="1">
              <a:latin typeface="DM Sans" pitchFamily="2" charset="0"/>
            </a:endParaRP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DM Sans" pitchFamily="2" charset="0"/>
              </a:rPr>
              <a:t>Leveraging </a:t>
            </a:r>
            <a:r>
              <a:rPr lang="en-US" sz="2300" b="1">
                <a:latin typeface="DM Sans" pitchFamily="2" charset="0"/>
              </a:rPr>
              <a:t>data integration</a:t>
            </a:r>
            <a:r>
              <a:rPr lang="en-US" sz="2300">
                <a:latin typeface="DM Sans" pitchFamily="2" charset="0"/>
              </a:rPr>
              <a:t> to demonstrate orientation’s impact on </a:t>
            </a:r>
            <a:r>
              <a:rPr lang="en-US" sz="2300" b="1">
                <a:latin typeface="DM Sans" pitchFamily="2" charset="0"/>
              </a:rPr>
              <a:t>student persistence.</a:t>
            </a: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endParaRPr lang="en-US" sz="2300" b="1">
              <a:latin typeface="DM Sans" pitchFamily="2" charset="0"/>
            </a:endParaRPr>
          </a:p>
          <a:p>
            <a:pPr marL="608311" lvl="1" indent="-342900">
              <a:lnSpc>
                <a:spcPts val="3442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DM Sans" pitchFamily="2" charset="0"/>
              </a:rPr>
              <a:t>Building </a:t>
            </a:r>
            <a:r>
              <a:rPr lang="en-US" sz="2300" b="1">
                <a:latin typeface="DM Sans" pitchFamily="2" charset="0"/>
              </a:rPr>
              <a:t>cross-campus partnerships</a:t>
            </a:r>
            <a:r>
              <a:rPr lang="en-US" sz="2300">
                <a:latin typeface="DM Sans" pitchFamily="2" charset="0"/>
              </a:rPr>
              <a:t> &amp; </a:t>
            </a:r>
            <a:r>
              <a:rPr lang="en-US" sz="2300" b="1">
                <a:latin typeface="DM Sans" pitchFamily="2" charset="0"/>
              </a:rPr>
              <a:t>sponsorships</a:t>
            </a:r>
            <a:r>
              <a:rPr lang="en-US" sz="2300">
                <a:latin typeface="DM Sans" pitchFamily="2" charset="0"/>
              </a:rPr>
              <a:t>.</a:t>
            </a:r>
            <a:endParaRPr lang="en-US" sz="2300">
              <a:solidFill>
                <a:srgbClr val="2D2926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316947" y="2803628"/>
            <a:ext cx="5078300" cy="601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00">
                <a:latin typeface="DM Sans" pitchFamily="2" charset="0"/>
              </a:rPr>
              <a:t>• Reestablished a </a:t>
            </a:r>
            <a:r>
              <a:rPr lang="en-US" sz="2300" b="1">
                <a:latin typeface="DM Sans" pitchFamily="2" charset="0"/>
              </a:rPr>
              <a:t>fully staffed, stable team</a:t>
            </a:r>
            <a:r>
              <a:rPr lang="en-US" sz="2300">
                <a:latin typeface="DM Sans" pitchFamily="2" charset="0"/>
              </a:rPr>
              <a:t> driving long-term consistency and growth.</a:t>
            </a:r>
          </a:p>
          <a:p>
            <a:br>
              <a:rPr lang="en-US" sz="2300">
                <a:latin typeface="DM Sans" pitchFamily="2" charset="0"/>
              </a:rPr>
            </a:br>
            <a:r>
              <a:rPr lang="en-US" sz="2300">
                <a:latin typeface="DM Sans" pitchFamily="2" charset="0"/>
              </a:rPr>
              <a:t>• Achieved </a:t>
            </a:r>
            <a:r>
              <a:rPr lang="en-US" sz="2300" b="1">
                <a:latin typeface="DM Sans" pitchFamily="2" charset="0"/>
              </a:rPr>
              <a:t>3,363 Launchpad completions</a:t>
            </a:r>
            <a:r>
              <a:rPr lang="en-US" sz="2300">
                <a:latin typeface="DM Sans" pitchFamily="2" charset="0"/>
              </a:rPr>
              <a:t>, </a:t>
            </a:r>
            <a:r>
              <a:rPr lang="en-US" sz="2300" b="1">
                <a:latin typeface="DM Sans" pitchFamily="2" charset="0"/>
              </a:rPr>
              <a:t>1,571 orientation attendees</a:t>
            </a:r>
            <a:r>
              <a:rPr lang="en-US" sz="2300">
                <a:latin typeface="DM Sans" pitchFamily="2" charset="0"/>
              </a:rPr>
              <a:t>, and </a:t>
            </a:r>
            <a:r>
              <a:rPr lang="en-US" sz="2300" b="1">
                <a:latin typeface="DM Sans" pitchFamily="2" charset="0"/>
              </a:rPr>
              <a:t>$13,400 in guest revenue.</a:t>
            </a:r>
          </a:p>
          <a:p>
            <a:br>
              <a:rPr lang="en-US" sz="2300">
                <a:latin typeface="DM Sans" pitchFamily="2" charset="0"/>
              </a:rPr>
            </a:br>
            <a:r>
              <a:rPr lang="en-US" sz="2300">
                <a:latin typeface="DM Sans" pitchFamily="2" charset="0"/>
              </a:rPr>
              <a:t>• Hosted </a:t>
            </a:r>
            <a:r>
              <a:rPr lang="en-US" sz="2300" b="1">
                <a:latin typeface="DM Sans" pitchFamily="2" charset="0"/>
              </a:rPr>
              <a:t>15+ year-round programs</a:t>
            </a:r>
            <a:r>
              <a:rPr lang="en-US" sz="2300">
                <a:latin typeface="DM Sans" pitchFamily="2" charset="0"/>
              </a:rPr>
              <a:t> engaging over </a:t>
            </a:r>
            <a:r>
              <a:rPr lang="en-US" sz="2300" b="1">
                <a:latin typeface="DM Sans" pitchFamily="2" charset="0"/>
              </a:rPr>
              <a:t>1,200 students</a:t>
            </a:r>
            <a:r>
              <a:rPr lang="en-US" sz="2300">
                <a:latin typeface="DM Sans" pitchFamily="2" charset="0"/>
              </a:rPr>
              <a:t> in key transition moments.</a:t>
            </a:r>
          </a:p>
          <a:p>
            <a:br>
              <a:rPr lang="en-US" sz="2300">
                <a:latin typeface="DM Sans" pitchFamily="2" charset="0"/>
              </a:rPr>
            </a:br>
            <a:r>
              <a:rPr lang="en-US" sz="2300">
                <a:latin typeface="DM Sans" pitchFamily="2" charset="0"/>
              </a:rPr>
              <a:t>• </a:t>
            </a:r>
            <a:r>
              <a:rPr lang="en-US" sz="2300" b="1">
                <a:latin typeface="DM Sans" pitchFamily="2" charset="0"/>
              </a:rPr>
              <a:t>Relaunched Family Weekend</a:t>
            </a:r>
            <a:r>
              <a:rPr lang="en-US" sz="2300">
                <a:latin typeface="DM Sans" pitchFamily="2" charset="0"/>
              </a:rPr>
              <a:t> and expanded </a:t>
            </a:r>
            <a:r>
              <a:rPr lang="en-US" sz="2300" b="1">
                <a:latin typeface="DM Sans" pitchFamily="2" charset="0"/>
              </a:rPr>
              <a:t>communication touchpoints</a:t>
            </a:r>
            <a:r>
              <a:rPr lang="en-US" sz="2300">
                <a:latin typeface="DM Sans" pitchFamily="2" charset="0"/>
              </a:rPr>
              <a:t> with families and guests.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716" y="2639105"/>
            <a:ext cx="8516148" cy="1666195"/>
            <a:chOff x="0" y="0"/>
            <a:chExt cx="2242936" cy="706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2936" cy="706463"/>
            </a:xfrm>
            <a:custGeom>
              <a:avLst/>
              <a:gdLst/>
              <a:ahLst/>
              <a:cxnLst/>
              <a:rect l="l" t="t" r="r" b="b"/>
              <a:pathLst>
                <a:path w="2242936" h="706463">
                  <a:moveTo>
                    <a:pt x="9091" y="0"/>
                  </a:moveTo>
                  <a:lnTo>
                    <a:pt x="2233845" y="0"/>
                  </a:lnTo>
                  <a:cubicBezTo>
                    <a:pt x="2238866" y="0"/>
                    <a:pt x="2242936" y="4070"/>
                    <a:pt x="2242936" y="9091"/>
                  </a:cubicBezTo>
                  <a:lnTo>
                    <a:pt x="2242936" y="697372"/>
                  </a:lnTo>
                  <a:cubicBezTo>
                    <a:pt x="2242936" y="702393"/>
                    <a:pt x="2238866" y="706463"/>
                    <a:pt x="2233845" y="706463"/>
                  </a:cubicBezTo>
                  <a:lnTo>
                    <a:pt x="9091" y="706463"/>
                  </a:lnTo>
                  <a:cubicBezTo>
                    <a:pt x="4070" y="706463"/>
                    <a:pt x="0" y="702393"/>
                    <a:pt x="0" y="697372"/>
                  </a:cubicBezTo>
                  <a:lnTo>
                    <a:pt x="0" y="9091"/>
                  </a:lnTo>
                  <a:cubicBezTo>
                    <a:pt x="0" y="4070"/>
                    <a:pt x="4070" y="0"/>
                    <a:pt x="90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42936" cy="75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5716" y="4447335"/>
            <a:ext cx="8516148" cy="3896565"/>
            <a:chOff x="0" y="0"/>
            <a:chExt cx="2242936" cy="1085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2936" cy="1085319"/>
            </a:xfrm>
            <a:custGeom>
              <a:avLst/>
              <a:gdLst/>
              <a:ahLst/>
              <a:cxnLst/>
              <a:rect l="l" t="t" r="r" b="b"/>
              <a:pathLst>
                <a:path w="2242936" h="1085319">
                  <a:moveTo>
                    <a:pt x="9091" y="0"/>
                  </a:moveTo>
                  <a:lnTo>
                    <a:pt x="2233845" y="0"/>
                  </a:lnTo>
                  <a:cubicBezTo>
                    <a:pt x="2238866" y="0"/>
                    <a:pt x="2242936" y="4070"/>
                    <a:pt x="2242936" y="9091"/>
                  </a:cubicBezTo>
                  <a:lnTo>
                    <a:pt x="2242936" y="1076228"/>
                  </a:lnTo>
                  <a:cubicBezTo>
                    <a:pt x="2242936" y="1078640"/>
                    <a:pt x="2241978" y="1080952"/>
                    <a:pt x="2240274" y="1082657"/>
                  </a:cubicBezTo>
                  <a:cubicBezTo>
                    <a:pt x="2238569" y="1084362"/>
                    <a:pt x="2236256" y="1085319"/>
                    <a:pt x="2233845" y="1085319"/>
                  </a:cubicBezTo>
                  <a:lnTo>
                    <a:pt x="9091" y="1085319"/>
                  </a:lnTo>
                  <a:cubicBezTo>
                    <a:pt x="4070" y="1085319"/>
                    <a:pt x="0" y="1081249"/>
                    <a:pt x="0" y="1076228"/>
                  </a:cubicBezTo>
                  <a:lnTo>
                    <a:pt x="0" y="9091"/>
                  </a:lnTo>
                  <a:cubicBezTo>
                    <a:pt x="0" y="4070"/>
                    <a:pt x="4070" y="0"/>
                    <a:pt x="90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42936" cy="1132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3766713"/>
            <a:ext cx="8516148" cy="4577187"/>
            <a:chOff x="0" y="-47625"/>
            <a:chExt cx="2242936" cy="9700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2936" cy="845048"/>
            </a:xfrm>
            <a:custGeom>
              <a:avLst/>
              <a:gdLst/>
              <a:ahLst/>
              <a:cxnLst/>
              <a:rect l="l" t="t" r="r" b="b"/>
              <a:pathLst>
                <a:path w="2242936" h="922442">
                  <a:moveTo>
                    <a:pt x="9091" y="0"/>
                  </a:moveTo>
                  <a:lnTo>
                    <a:pt x="2233845" y="0"/>
                  </a:lnTo>
                  <a:cubicBezTo>
                    <a:pt x="2238866" y="0"/>
                    <a:pt x="2242936" y="4070"/>
                    <a:pt x="2242936" y="9091"/>
                  </a:cubicBezTo>
                  <a:lnTo>
                    <a:pt x="2242936" y="913351"/>
                  </a:lnTo>
                  <a:cubicBezTo>
                    <a:pt x="2242936" y="915762"/>
                    <a:pt x="2241978" y="918075"/>
                    <a:pt x="2240274" y="919780"/>
                  </a:cubicBezTo>
                  <a:cubicBezTo>
                    <a:pt x="2238569" y="921484"/>
                    <a:pt x="2236256" y="922442"/>
                    <a:pt x="2233845" y="922442"/>
                  </a:cubicBezTo>
                  <a:lnTo>
                    <a:pt x="9091" y="922442"/>
                  </a:lnTo>
                  <a:cubicBezTo>
                    <a:pt x="4070" y="922442"/>
                    <a:pt x="0" y="918372"/>
                    <a:pt x="0" y="913351"/>
                  </a:cubicBezTo>
                  <a:lnTo>
                    <a:pt x="0" y="9091"/>
                  </a:lnTo>
                  <a:cubicBezTo>
                    <a:pt x="0" y="4070"/>
                    <a:pt x="4070" y="0"/>
                    <a:pt x="90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42936" cy="970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8150173"/>
            <a:ext cx="8839200" cy="1847288"/>
            <a:chOff x="0" y="0"/>
            <a:chExt cx="2242936" cy="560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2936" cy="560333"/>
            </a:xfrm>
            <a:custGeom>
              <a:avLst/>
              <a:gdLst/>
              <a:ahLst/>
              <a:cxnLst/>
              <a:rect l="l" t="t" r="r" b="b"/>
              <a:pathLst>
                <a:path w="2242936" h="560333">
                  <a:moveTo>
                    <a:pt x="9091" y="0"/>
                  </a:moveTo>
                  <a:lnTo>
                    <a:pt x="2233845" y="0"/>
                  </a:lnTo>
                  <a:cubicBezTo>
                    <a:pt x="2238866" y="0"/>
                    <a:pt x="2242936" y="4070"/>
                    <a:pt x="2242936" y="9091"/>
                  </a:cubicBezTo>
                  <a:lnTo>
                    <a:pt x="2242936" y="551242"/>
                  </a:lnTo>
                  <a:cubicBezTo>
                    <a:pt x="2242936" y="556263"/>
                    <a:pt x="2238866" y="560333"/>
                    <a:pt x="2233845" y="560333"/>
                  </a:cubicBezTo>
                  <a:lnTo>
                    <a:pt x="9091" y="560333"/>
                  </a:lnTo>
                  <a:cubicBezTo>
                    <a:pt x="4070" y="560333"/>
                    <a:pt x="0" y="556263"/>
                    <a:pt x="0" y="551242"/>
                  </a:cubicBezTo>
                  <a:lnTo>
                    <a:pt x="0" y="9091"/>
                  </a:lnTo>
                  <a:cubicBezTo>
                    <a:pt x="0" y="4070"/>
                    <a:pt x="4070" y="0"/>
                    <a:pt x="90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242936" cy="607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672729" y="289540"/>
            <a:ext cx="1985871" cy="3530438"/>
          </a:xfrm>
          <a:custGeom>
            <a:avLst/>
            <a:gdLst/>
            <a:ahLst/>
            <a:cxnLst/>
            <a:rect l="l" t="t" r="r" b="b"/>
            <a:pathLst>
              <a:path w="1985871" h="3530438">
                <a:moveTo>
                  <a:pt x="0" y="0"/>
                </a:moveTo>
                <a:lnTo>
                  <a:pt x="1985872" y="0"/>
                </a:lnTo>
                <a:lnTo>
                  <a:pt x="1985872" y="3530438"/>
                </a:lnTo>
                <a:lnTo>
                  <a:pt x="0" y="353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310205" y="289540"/>
            <a:ext cx="4349943" cy="3530438"/>
          </a:xfrm>
          <a:custGeom>
            <a:avLst/>
            <a:gdLst/>
            <a:ahLst/>
            <a:cxnLst/>
            <a:rect l="l" t="t" r="r" b="b"/>
            <a:pathLst>
              <a:path w="4349943" h="3530438">
                <a:moveTo>
                  <a:pt x="0" y="0"/>
                </a:moveTo>
                <a:lnTo>
                  <a:pt x="4349943" y="0"/>
                </a:lnTo>
                <a:lnTo>
                  <a:pt x="4349943" y="3530438"/>
                </a:lnTo>
                <a:lnTo>
                  <a:pt x="0" y="3530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30" r="-36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33905" y="2733714"/>
            <a:ext cx="837360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800">
                <a:solidFill>
                  <a:schemeClr val="bg1"/>
                </a:solidFill>
                <a:latin typeface="DM Sans" pitchFamily="2" charset="0"/>
              </a:rPr>
              <a:t>“Overall, [New Student Orientation was] a great experience. </a:t>
            </a:r>
            <a:r>
              <a:rPr lang="en-US" sz="2800" b="1">
                <a:solidFill>
                  <a:schemeClr val="bg1"/>
                </a:solidFill>
                <a:latin typeface="DM Sans" pitchFamily="2" charset="0"/>
              </a:rPr>
              <a:t>Really put into perspective how many resources we have available to us</a:t>
            </a:r>
            <a:r>
              <a:rPr lang="en-US" sz="2800">
                <a:solidFill>
                  <a:schemeClr val="bg1"/>
                </a:solidFill>
                <a:latin typeface="DM Sans" pitchFamily="2" charset="0"/>
              </a:rPr>
              <a:t>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868332"/>
            <a:ext cx="9465280" cy="185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11"/>
              </a:lnSpc>
              <a:spcBef>
                <a:spcPct val="0"/>
              </a:spcBef>
            </a:pPr>
            <a:r>
              <a:rPr lang="en-US" sz="8800">
                <a:solidFill>
                  <a:srgbClr val="C1D82F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Testimonials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-377210"/>
            <a:ext cx="10125633" cy="18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38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Libre Baskerville" panose="02000000000000000000" pitchFamily="2" charset="0"/>
                <a:ea typeface="Staatliches"/>
                <a:cs typeface="Staatliches"/>
                <a:sym typeface="Staatliches"/>
              </a:rPr>
              <a:t>Student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8261" y="4610100"/>
            <a:ext cx="8231058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2800">
                <a:latin typeface="DM Sans" pitchFamily="2" charset="0"/>
              </a:rPr>
              <a:t>“I found the Orientation Launchpad pre-orientation modules to be quite useful, and I cannot think of any improvements that need to be made. The aspects that were the most useful to me were the parts that told me more about the school. </a:t>
            </a:r>
            <a:r>
              <a:rPr lang="en-US" sz="2800" b="1">
                <a:latin typeface="DM Sans" pitchFamily="2" charset="0"/>
              </a:rPr>
              <a:t>I found that the modules were quite different from the actual orientation itself</a:t>
            </a:r>
            <a:r>
              <a:rPr lang="en-US" sz="2800">
                <a:latin typeface="DM Sans" pitchFamily="2" charset="0"/>
              </a:rPr>
              <a:t>, which was a pleasant surprise.”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8205" y="4000500"/>
            <a:ext cx="8257795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800">
                <a:latin typeface="DM Sans" pitchFamily="2" charset="0"/>
              </a:rPr>
              <a:t>“Despite there being several points where I already knew the information being presented, I did not feel bored. Throughout the entire [New Student Orientation] event, everyone made sure to keep the </a:t>
            </a:r>
            <a:r>
              <a:rPr lang="en-US" sz="2800" b="1">
                <a:latin typeface="DM Sans" pitchFamily="2" charset="0"/>
              </a:rPr>
              <a:t>encouraging and fun atmosphere </a:t>
            </a:r>
            <a:r>
              <a:rPr lang="en-US" sz="2800">
                <a:latin typeface="DM Sans" pitchFamily="2" charset="0"/>
              </a:rPr>
              <a:t>going, which no doubt helped the new students immensely for the coming semester. </a:t>
            </a:r>
            <a:r>
              <a:rPr lang="en-US" sz="2800" b="1">
                <a:latin typeface="DM Sans" pitchFamily="2" charset="0"/>
              </a:rPr>
              <a:t>By the end </a:t>
            </a:r>
            <a:r>
              <a:rPr lang="en-US" sz="2800">
                <a:latin typeface="DM Sans" pitchFamily="2" charset="0"/>
              </a:rPr>
              <a:t>of the event, </a:t>
            </a:r>
            <a:r>
              <a:rPr lang="en-US" sz="2800" b="1">
                <a:latin typeface="DM Sans" pitchFamily="2" charset="0"/>
              </a:rPr>
              <a:t>I felt better than I did before about being a full-time student at UHCL</a:t>
            </a:r>
            <a:r>
              <a:rPr lang="en-US" sz="2800">
                <a:latin typeface="DM Sans" pitchFamily="2" charset="0"/>
              </a:rPr>
              <a:t>.”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F60E3DE4-316C-5977-DEF1-DD649EC1BF31}"/>
              </a:ext>
            </a:extLst>
          </p:cNvPr>
          <p:cNvGrpSpPr/>
          <p:nvPr/>
        </p:nvGrpSpPr>
        <p:grpSpPr>
          <a:xfrm>
            <a:off x="467461" y="8593872"/>
            <a:ext cx="8516148" cy="1387271"/>
            <a:chOff x="0" y="0"/>
            <a:chExt cx="2242936" cy="560333"/>
          </a:xfrm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A73CF26-6631-4B03-A160-99C2B8122106}"/>
                </a:ext>
              </a:extLst>
            </p:cNvPr>
            <p:cNvSpPr/>
            <p:nvPr/>
          </p:nvSpPr>
          <p:spPr>
            <a:xfrm>
              <a:off x="0" y="0"/>
              <a:ext cx="2242936" cy="560333"/>
            </a:xfrm>
            <a:custGeom>
              <a:avLst/>
              <a:gdLst/>
              <a:ahLst/>
              <a:cxnLst/>
              <a:rect l="l" t="t" r="r" b="b"/>
              <a:pathLst>
                <a:path w="2242936" h="560333">
                  <a:moveTo>
                    <a:pt x="9091" y="0"/>
                  </a:moveTo>
                  <a:lnTo>
                    <a:pt x="2233845" y="0"/>
                  </a:lnTo>
                  <a:cubicBezTo>
                    <a:pt x="2238866" y="0"/>
                    <a:pt x="2242936" y="4070"/>
                    <a:pt x="2242936" y="9091"/>
                  </a:cubicBezTo>
                  <a:lnTo>
                    <a:pt x="2242936" y="551242"/>
                  </a:lnTo>
                  <a:cubicBezTo>
                    <a:pt x="2242936" y="556263"/>
                    <a:pt x="2238866" y="560333"/>
                    <a:pt x="2233845" y="560333"/>
                  </a:cubicBezTo>
                  <a:lnTo>
                    <a:pt x="9091" y="560333"/>
                  </a:lnTo>
                  <a:cubicBezTo>
                    <a:pt x="4070" y="560333"/>
                    <a:pt x="0" y="556263"/>
                    <a:pt x="0" y="551242"/>
                  </a:cubicBezTo>
                  <a:lnTo>
                    <a:pt x="0" y="9091"/>
                  </a:lnTo>
                  <a:cubicBezTo>
                    <a:pt x="0" y="4070"/>
                    <a:pt x="4070" y="0"/>
                    <a:pt x="90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5EB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E4FED5F0-32A2-82CC-E4DB-6020C49DA381}"/>
                </a:ext>
              </a:extLst>
            </p:cNvPr>
            <p:cNvSpPr txBox="1"/>
            <p:nvPr/>
          </p:nvSpPr>
          <p:spPr>
            <a:xfrm>
              <a:off x="0" y="-47625"/>
              <a:ext cx="2242936" cy="607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7" name="TextBox 17">
            <a:extLst>
              <a:ext uri="{FF2B5EF4-FFF2-40B4-BE49-F238E27FC236}">
                <a16:creationId xmlns:a16="http://schemas.microsoft.com/office/drawing/2014/main" id="{2027BA3E-A95D-C282-6CAD-ADA318CD87FC}"/>
              </a:ext>
            </a:extLst>
          </p:cNvPr>
          <p:cNvSpPr txBox="1"/>
          <p:nvPr/>
        </p:nvSpPr>
        <p:spPr>
          <a:xfrm>
            <a:off x="610006" y="8628477"/>
            <a:ext cx="837360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800">
                <a:solidFill>
                  <a:schemeClr val="bg1"/>
                </a:solidFill>
                <a:latin typeface="DM Sans" pitchFamily="2" charset="0"/>
              </a:rPr>
              <a:t>“Our leader and students did great! </a:t>
            </a:r>
            <a:r>
              <a:rPr lang="en-US" sz="2800" b="1">
                <a:solidFill>
                  <a:schemeClr val="bg1"/>
                </a:solidFill>
                <a:latin typeface="DM Sans" pitchFamily="2" charset="0"/>
              </a:rPr>
              <a:t>They kept me engaged</a:t>
            </a:r>
            <a:r>
              <a:rPr lang="en-US" sz="2800">
                <a:solidFill>
                  <a:schemeClr val="bg1"/>
                </a:solidFill>
                <a:latin typeface="DM Sans" pitchFamily="2" charset="0"/>
              </a:rPr>
              <a:t>, even on sections of the presentation that weren’t very interesting (but necessary!)”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F620B5FB-B43F-D302-EE34-D16FBBCBC100}"/>
              </a:ext>
            </a:extLst>
          </p:cNvPr>
          <p:cNvSpPr txBox="1"/>
          <p:nvPr/>
        </p:nvSpPr>
        <p:spPr>
          <a:xfrm>
            <a:off x="9291355" y="8238745"/>
            <a:ext cx="852918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800">
                <a:solidFill>
                  <a:schemeClr val="bg1"/>
                </a:solidFill>
                <a:latin typeface="DM Sans" pitchFamily="2" charset="0"/>
              </a:rPr>
              <a:t>“Everyone had great energy overall, and orientation DID </a:t>
            </a:r>
            <a:r>
              <a:rPr lang="en-US" sz="2800" b="1">
                <a:solidFill>
                  <a:schemeClr val="bg1"/>
                </a:solidFill>
                <a:latin typeface="DM Sans" pitchFamily="2" charset="0"/>
              </a:rPr>
              <a:t>make me excited to attend school again</a:t>
            </a:r>
            <a:r>
              <a:rPr lang="en-US" sz="2800">
                <a:solidFill>
                  <a:schemeClr val="bg1"/>
                </a:solidFill>
                <a:latin typeface="DM Sans" pitchFamily="2" charset="0"/>
              </a:rPr>
              <a:t>. I was nervous to be around a large group again since 2020, but the staff was very welcoming.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B7123E-61EA-7B0A-0A1F-05E93FAE0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/>
          <a:stretch>
            <a:fillRect/>
          </a:stretch>
        </p:blipFill>
        <p:spPr>
          <a:xfrm>
            <a:off x="11734800" y="289539"/>
            <a:ext cx="1447800" cy="3520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B3E45A9123A4A8A4A2C55A6DF9C54" ma:contentTypeVersion="9" ma:contentTypeDescription="Create a new document." ma:contentTypeScope="" ma:versionID="953534fcf95836c0854a5b123fb292d5">
  <xsd:schema xmlns:xsd="http://www.w3.org/2001/XMLSchema" xmlns:xs="http://www.w3.org/2001/XMLSchema" xmlns:p="http://schemas.microsoft.com/office/2006/metadata/properties" xmlns:ns2="2b0919f6-0a0c-4805-a059-102cc18601d6" targetNamespace="http://schemas.microsoft.com/office/2006/metadata/properties" ma:root="true" ma:fieldsID="5466b0c19f8d01bccd0c77e480d2a9a4" ns2:_="">
    <xsd:import namespace="2b0919f6-0a0c-4805-a059-102cc1860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919f6-0a0c-4805-a059-102cc1860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3DA91-AEE0-4C30-BA18-01B5543FCFE1}">
  <ds:schemaRefs>
    <ds:schemaRef ds:uri="054d4a37-4a3a-4567-a3c8-c2a6f146d65a"/>
    <ds:schemaRef ds:uri="e454c08e-d3be-4726-81bb-325c06d575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B94600-D55F-4347-90A5-B485E970CC3A}"/>
</file>

<file path=customXml/itemProps3.xml><?xml version="1.0" encoding="utf-8"?>
<ds:datastoreItem xmlns:ds="http://schemas.openxmlformats.org/officeDocument/2006/customXml" ds:itemID="{41AA1984-39D3-4CC1-9120-598C379CF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and New Student Programs</dc:title>
  <dc:creator>Hall, Tyler Lee</dc:creator>
  <cp:revision>1</cp:revision>
  <cp:lastPrinted>2025-10-14T15:07:01Z</cp:lastPrinted>
  <dcterms:created xsi:type="dcterms:W3CDTF">2006-08-16T00:00:00Z</dcterms:created>
  <dcterms:modified xsi:type="dcterms:W3CDTF">2025-10-31T14:25:43Z</dcterms:modified>
  <dc:identifier>DAGTNKZVfc8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0x0101000F1B3E45A9123A4A8A4A2C55A6DF9C54</vt:lpwstr>
  </property>
</Properties>
</file>