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62" r:id="rId5"/>
    <p:sldId id="263" r:id="rId6"/>
    <p:sldId id="264" r:id="rId7"/>
    <p:sldId id="259" r:id="rId8"/>
    <p:sldId id="260" r:id="rId9"/>
    <p:sldId id="261" r:id="rId10"/>
    <p:sldId id="265" r:id="rId11"/>
    <p:sldId id="266" r:id="rId12"/>
    <p:sldId id="267" r:id="rId13"/>
    <p:sldId id="268" r:id="rId14"/>
    <p:sldId id="269" r:id="rId15"/>
    <p:sldId id="270" r:id="rId16"/>
    <p:sldId id="271" r:id="rId17"/>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95B"/>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6905B-EE8C-4DF7-8F83-4CB01693F145}" v="449" dt="2025-09-30T19:52:22.1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2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y, Matthew A" userId="09d127fb-ace3-4ad8-b36a-06e221a2e3c1" providerId="ADAL" clId="{13954A24-8AFA-4FA6-B518-F39DC504885A}"/>
    <pc:docChg chg="undo custSel addSld delSld modSld modMainMaster">
      <pc:chgData name="Perry, Matthew A" userId="09d127fb-ace3-4ad8-b36a-06e221a2e3c1" providerId="ADAL" clId="{13954A24-8AFA-4FA6-B518-F39DC504885A}" dt="2025-09-30T19:52:30.932" v="2161" actId="2711"/>
      <pc:docMkLst>
        <pc:docMk/>
      </pc:docMkLst>
      <pc:sldChg chg="addSp delSp modSp del mod setBg">
        <pc:chgData name="Perry, Matthew A" userId="09d127fb-ace3-4ad8-b36a-06e221a2e3c1" providerId="ADAL" clId="{13954A24-8AFA-4FA6-B518-F39DC504885A}" dt="2025-09-23T21:05:45.261" v="164" actId="47"/>
        <pc:sldMkLst>
          <pc:docMk/>
          <pc:sldMk cId="0" sldId="256"/>
        </pc:sldMkLst>
      </pc:sldChg>
      <pc:sldChg chg="addSp delSp modSp del mod">
        <pc:chgData name="Perry, Matthew A" userId="09d127fb-ace3-4ad8-b36a-06e221a2e3c1" providerId="ADAL" clId="{13954A24-8AFA-4FA6-B518-F39DC504885A}" dt="2025-09-23T21:07:36.019" v="184" actId="47"/>
        <pc:sldMkLst>
          <pc:docMk/>
          <pc:sldMk cId="0" sldId="257"/>
        </pc:sldMkLst>
      </pc:sldChg>
      <pc:sldChg chg="delSp modSp del mod">
        <pc:chgData name="Perry, Matthew A" userId="09d127fb-ace3-4ad8-b36a-06e221a2e3c1" providerId="ADAL" clId="{13954A24-8AFA-4FA6-B518-F39DC504885A}" dt="2025-09-23T21:08:27.558" v="192" actId="47"/>
        <pc:sldMkLst>
          <pc:docMk/>
          <pc:sldMk cId="0" sldId="258"/>
        </pc:sldMkLst>
      </pc:sldChg>
      <pc:sldChg chg="addSp modSp mod">
        <pc:chgData name="Perry, Matthew A" userId="09d127fb-ace3-4ad8-b36a-06e221a2e3c1" providerId="ADAL" clId="{13954A24-8AFA-4FA6-B518-F39DC504885A}" dt="2025-09-30T19:50:34.103" v="2151" actId="20577"/>
        <pc:sldMkLst>
          <pc:docMk/>
          <pc:sldMk cId="0" sldId="259"/>
        </pc:sldMkLst>
        <pc:spChg chg="add mod">
          <ac:chgData name="Perry, Matthew A" userId="09d127fb-ace3-4ad8-b36a-06e221a2e3c1" providerId="ADAL" clId="{13954A24-8AFA-4FA6-B518-F39DC504885A}" dt="2025-09-30T19:50:34.103" v="2151" actId="20577"/>
          <ac:spMkLst>
            <pc:docMk/>
            <pc:sldMk cId="0" sldId="259"/>
            <ac:spMk id="9" creationId="{FF5F7499-ADB6-A358-A5D8-5DB914BDEFD7}"/>
          </ac:spMkLst>
        </pc:spChg>
        <pc:spChg chg="mod">
          <ac:chgData name="Perry, Matthew A" userId="09d127fb-ace3-4ad8-b36a-06e221a2e3c1" providerId="ADAL" clId="{13954A24-8AFA-4FA6-B518-F39DC504885A}" dt="2025-09-30T19:50:25.438" v="2147" actId="2711"/>
          <ac:spMkLst>
            <pc:docMk/>
            <pc:sldMk cId="0" sldId="259"/>
            <ac:spMk id="12" creationId="{00000000-0000-0000-0000-000000000000}"/>
          </ac:spMkLst>
        </pc:spChg>
        <pc:spChg chg="mod">
          <ac:chgData name="Perry, Matthew A" userId="09d127fb-ace3-4ad8-b36a-06e221a2e3c1" providerId="ADAL" clId="{13954A24-8AFA-4FA6-B518-F39DC504885A}" dt="2025-09-30T19:50:12.294" v="2145" actId="2711"/>
          <ac:spMkLst>
            <pc:docMk/>
            <pc:sldMk cId="0" sldId="259"/>
            <ac:spMk id="17" creationId="{16CE273C-BB69-DB5F-3876-D7CCD4F4D9B6}"/>
          </ac:spMkLst>
        </pc:spChg>
      </pc:sldChg>
      <pc:sldChg chg="addSp delSp modSp mod">
        <pc:chgData name="Perry, Matthew A" userId="09d127fb-ace3-4ad8-b36a-06e221a2e3c1" providerId="ADAL" clId="{13954A24-8AFA-4FA6-B518-F39DC504885A}" dt="2025-09-30T19:50:50.281" v="2152" actId="2711"/>
        <pc:sldMkLst>
          <pc:docMk/>
          <pc:sldMk cId="0" sldId="260"/>
        </pc:sldMkLst>
        <pc:spChg chg="add mod">
          <ac:chgData name="Perry, Matthew A" userId="09d127fb-ace3-4ad8-b36a-06e221a2e3c1" providerId="ADAL" clId="{13954A24-8AFA-4FA6-B518-F39DC504885A}" dt="2025-09-30T19:48:04.770" v="2138" actId="207"/>
          <ac:spMkLst>
            <pc:docMk/>
            <pc:sldMk cId="0" sldId="260"/>
            <ac:spMk id="3" creationId="{152D0E16-800A-71DA-E36F-D8FE41579E67}"/>
          </ac:spMkLst>
        </pc:spChg>
        <pc:spChg chg="add mod">
          <ac:chgData name="Perry, Matthew A" userId="09d127fb-ace3-4ad8-b36a-06e221a2e3c1" providerId="ADAL" clId="{13954A24-8AFA-4FA6-B518-F39DC504885A}" dt="2025-09-30T19:48:04.770" v="2138" actId="207"/>
          <ac:spMkLst>
            <pc:docMk/>
            <pc:sldMk cId="0" sldId="260"/>
            <ac:spMk id="4" creationId="{7956F9CD-B327-B326-C07A-912F47771D60}"/>
          </ac:spMkLst>
        </pc:spChg>
        <pc:spChg chg="add mod">
          <ac:chgData name="Perry, Matthew A" userId="09d127fb-ace3-4ad8-b36a-06e221a2e3c1" providerId="ADAL" clId="{13954A24-8AFA-4FA6-B518-F39DC504885A}" dt="2025-09-30T19:48:04.770" v="2138" actId="207"/>
          <ac:spMkLst>
            <pc:docMk/>
            <pc:sldMk cId="0" sldId="260"/>
            <ac:spMk id="6" creationId="{BB9BEAE9-A352-8F6A-6F7C-B174D497B082}"/>
          </ac:spMkLst>
        </pc:spChg>
        <pc:spChg chg="add mod">
          <ac:chgData name="Perry, Matthew A" userId="09d127fb-ace3-4ad8-b36a-06e221a2e3c1" providerId="ADAL" clId="{13954A24-8AFA-4FA6-B518-F39DC504885A}" dt="2025-09-30T19:48:04.770" v="2138" actId="207"/>
          <ac:spMkLst>
            <pc:docMk/>
            <pc:sldMk cId="0" sldId="260"/>
            <ac:spMk id="8" creationId="{BF4A384A-5456-0A6C-0FEA-C04DD5D47AAD}"/>
          </ac:spMkLst>
        </pc:spChg>
        <pc:spChg chg="mod">
          <ac:chgData name="Perry, Matthew A" userId="09d127fb-ace3-4ad8-b36a-06e221a2e3c1" providerId="ADAL" clId="{13954A24-8AFA-4FA6-B518-F39DC504885A}" dt="2025-09-30T19:50:50.281" v="2152" actId="2711"/>
          <ac:spMkLst>
            <pc:docMk/>
            <pc:sldMk cId="0" sldId="260"/>
            <ac:spMk id="9" creationId="{BD90F0EA-4ED2-5184-C757-19DDA85B9518}"/>
          </ac:spMkLst>
        </pc:spChg>
        <pc:spChg chg="add mod">
          <ac:chgData name="Perry, Matthew A" userId="09d127fb-ace3-4ad8-b36a-06e221a2e3c1" providerId="ADAL" clId="{13954A24-8AFA-4FA6-B518-F39DC504885A}" dt="2025-09-30T19:48:04.770" v="2138" actId="207"/>
          <ac:spMkLst>
            <pc:docMk/>
            <pc:sldMk cId="0" sldId="260"/>
            <ac:spMk id="10" creationId="{F2B90F76-7E3B-DADC-4B32-941CAC479163}"/>
          </ac:spMkLst>
        </pc:spChg>
        <pc:spChg chg="add mod">
          <ac:chgData name="Perry, Matthew A" userId="09d127fb-ace3-4ad8-b36a-06e221a2e3c1" providerId="ADAL" clId="{13954A24-8AFA-4FA6-B518-F39DC504885A}" dt="2025-09-30T19:48:04.770" v="2138" actId="207"/>
          <ac:spMkLst>
            <pc:docMk/>
            <pc:sldMk cId="0" sldId="260"/>
            <ac:spMk id="11" creationId="{CE0D9355-1EFF-CB80-38A3-1C629070C73A}"/>
          </ac:spMkLst>
        </pc:spChg>
        <pc:spChg chg="add mod ord">
          <ac:chgData name="Perry, Matthew A" userId="09d127fb-ace3-4ad8-b36a-06e221a2e3c1" providerId="ADAL" clId="{13954A24-8AFA-4FA6-B518-F39DC504885A}" dt="2025-09-30T19:48:04.770" v="2138" actId="207"/>
          <ac:spMkLst>
            <pc:docMk/>
            <pc:sldMk cId="0" sldId="260"/>
            <ac:spMk id="12" creationId="{B1344F6B-4F0A-E7BF-31B4-1A216141085B}"/>
          </ac:spMkLst>
        </pc:spChg>
        <pc:graphicFrameChg chg="add del mod modGraphic">
          <ac:chgData name="Perry, Matthew A" userId="09d127fb-ace3-4ad8-b36a-06e221a2e3c1" providerId="ADAL" clId="{13954A24-8AFA-4FA6-B518-F39DC504885A}" dt="2025-09-30T19:38:24.359" v="1373" actId="478"/>
          <ac:graphicFrameMkLst>
            <pc:docMk/>
            <pc:sldMk cId="0" sldId="260"/>
            <ac:graphicFrameMk id="7" creationId="{F2193AD7-7F2C-6CFE-1453-6904F0A1801D}"/>
          </ac:graphicFrameMkLst>
        </pc:graphicFrameChg>
        <pc:picChg chg="mod">
          <ac:chgData name="Perry, Matthew A" userId="09d127fb-ace3-4ad8-b36a-06e221a2e3c1" providerId="ADAL" clId="{13954A24-8AFA-4FA6-B518-F39DC504885A}" dt="2025-09-30T19:40:24.352" v="1381" actId="1076"/>
          <ac:picMkLst>
            <pc:docMk/>
            <pc:sldMk cId="0" sldId="260"/>
            <ac:picMk id="5" creationId="{00000000-0000-0000-0000-000000000000}"/>
          </ac:picMkLst>
        </pc:picChg>
        <pc:cxnChg chg="add mod">
          <ac:chgData name="Perry, Matthew A" userId="09d127fb-ace3-4ad8-b36a-06e221a2e3c1" providerId="ADAL" clId="{13954A24-8AFA-4FA6-B518-F39DC504885A}" dt="2025-09-30T19:42:08.692" v="1952" actId="13822"/>
          <ac:cxnSpMkLst>
            <pc:docMk/>
            <pc:sldMk cId="0" sldId="260"/>
            <ac:cxnSpMk id="14" creationId="{F2C549F4-5D98-C4EC-5D7C-5E4EE612FA7B}"/>
          </ac:cxnSpMkLst>
        </pc:cxnChg>
        <pc:cxnChg chg="add mod">
          <ac:chgData name="Perry, Matthew A" userId="09d127fb-ace3-4ad8-b36a-06e221a2e3c1" providerId="ADAL" clId="{13954A24-8AFA-4FA6-B518-F39DC504885A}" dt="2025-09-30T19:42:50.172" v="1954" actId="13822"/>
          <ac:cxnSpMkLst>
            <pc:docMk/>
            <pc:sldMk cId="0" sldId="260"/>
            <ac:cxnSpMk id="16" creationId="{E9E4E115-90FE-83AE-9A48-FEFC647EFA11}"/>
          </ac:cxnSpMkLst>
        </pc:cxnChg>
        <pc:cxnChg chg="add mod">
          <ac:chgData name="Perry, Matthew A" userId="09d127fb-ace3-4ad8-b36a-06e221a2e3c1" providerId="ADAL" clId="{13954A24-8AFA-4FA6-B518-F39DC504885A}" dt="2025-09-30T19:43:03.609" v="1956" actId="13822"/>
          <ac:cxnSpMkLst>
            <pc:docMk/>
            <pc:sldMk cId="0" sldId="260"/>
            <ac:cxnSpMk id="18" creationId="{5DA018E1-8D13-45C1-64F8-6132D97E526E}"/>
          </ac:cxnSpMkLst>
        </pc:cxnChg>
        <pc:cxnChg chg="add mod">
          <ac:chgData name="Perry, Matthew A" userId="09d127fb-ace3-4ad8-b36a-06e221a2e3c1" providerId="ADAL" clId="{13954A24-8AFA-4FA6-B518-F39DC504885A}" dt="2025-09-30T19:43:16.252" v="1958" actId="13822"/>
          <ac:cxnSpMkLst>
            <pc:docMk/>
            <pc:sldMk cId="0" sldId="260"/>
            <ac:cxnSpMk id="20" creationId="{4C378A00-95AE-A2D3-51FD-DCCCF085034C}"/>
          </ac:cxnSpMkLst>
        </pc:cxnChg>
        <pc:cxnChg chg="add mod">
          <ac:chgData name="Perry, Matthew A" userId="09d127fb-ace3-4ad8-b36a-06e221a2e3c1" providerId="ADAL" clId="{13954A24-8AFA-4FA6-B518-F39DC504885A}" dt="2025-09-30T19:43:36.369" v="1960" actId="13822"/>
          <ac:cxnSpMkLst>
            <pc:docMk/>
            <pc:sldMk cId="0" sldId="260"/>
            <ac:cxnSpMk id="22" creationId="{C0F8857C-642A-8E51-DB9C-E5732D284218}"/>
          </ac:cxnSpMkLst>
        </pc:cxnChg>
        <pc:cxnChg chg="add mod ord">
          <ac:chgData name="Perry, Matthew A" userId="09d127fb-ace3-4ad8-b36a-06e221a2e3c1" providerId="ADAL" clId="{13954A24-8AFA-4FA6-B518-F39DC504885A}" dt="2025-09-30T19:48:14.231" v="2139" actId="14100"/>
          <ac:cxnSpMkLst>
            <pc:docMk/>
            <pc:sldMk cId="0" sldId="260"/>
            <ac:cxnSpMk id="24" creationId="{81C92132-CAD0-D461-2C8D-497CB4D66CB0}"/>
          </ac:cxnSpMkLst>
        </pc:cxnChg>
        <pc:cxnChg chg="add mod">
          <ac:chgData name="Perry, Matthew A" userId="09d127fb-ace3-4ad8-b36a-06e221a2e3c1" providerId="ADAL" clId="{13954A24-8AFA-4FA6-B518-F39DC504885A}" dt="2025-09-30T19:44:31.908" v="1970" actId="13822"/>
          <ac:cxnSpMkLst>
            <pc:docMk/>
            <pc:sldMk cId="0" sldId="260"/>
            <ac:cxnSpMk id="27" creationId="{8F97C184-0102-EA37-0347-16950C1955D3}"/>
          </ac:cxnSpMkLst>
        </pc:cxnChg>
        <pc:cxnChg chg="add mod">
          <ac:chgData name="Perry, Matthew A" userId="09d127fb-ace3-4ad8-b36a-06e221a2e3c1" providerId="ADAL" clId="{13954A24-8AFA-4FA6-B518-F39DC504885A}" dt="2025-09-30T19:46:11.636" v="2023" actId="1076"/>
          <ac:cxnSpMkLst>
            <pc:docMk/>
            <pc:sldMk cId="0" sldId="260"/>
            <ac:cxnSpMk id="29" creationId="{E79983B6-0EBB-DEDF-BAA3-046E0C9A0558}"/>
          </ac:cxnSpMkLst>
        </pc:cxnChg>
        <pc:cxnChg chg="add mod">
          <ac:chgData name="Perry, Matthew A" userId="09d127fb-ace3-4ad8-b36a-06e221a2e3c1" providerId="ADAL" clId="{13954A24-8AFA-4FA6-B518-F39DC504885A}" dt="2025-09-30T19:45:01.934" v="2014" actId="1035"/>
          <ac:cxnSpMkLst>
            <pc:docMk/>
            <pc:sldMk cId="0" sldId="260"/>
            <ac:cxnSpMk id="30" creationId="{C8583784-0D4D-DA2E-9C59-0F174ED44259}"/>
          </ac:cxnSpMkLst>
        </pc:cxnChg>
      </pc:sldChg>
      <pc:sldChg chg="addSp delSp modSp mod">
        <pc:chgData name="Perry, Matthew A" userId="09d127fb-ace3-4ad8-b36a-06e221a2e3c1" providerId="ADAL" clId="{13954A24-8AFA-4FA6-B518-F39DC504885A}" dt="2025-09-30T19:51:01.983" v="2153" actId="2711"/>
        <pc:sldMkLst>
          <pc:docMk/>
          <pc:sldMk cId="0" sldId="261"/>
        </pc:sldMkLst>
        <pc:spChg chg="mod">
          <ac:chgData name="Perry, Matthew A" userId="09d127fb-ace3-4ad8-b36a-06e221a2e3c1" providerId="ADAL" clId="{13954A24-8AFA-4FA6-B518-F39DC504885A}" dt="2025-09-30T19:51:01.983" v="2153" actId="2711"/>
          <ac:spMkLst>
            <pc:docMk/>
            <pc:sldMk cId="0" sldId="261"/>
            <ac:spMk id="18" creationId="{09043E9B-E94C-7478-32A6-C62CA42BF986}"/>
          </ac:spMkLst>
        </pc:spChg>
        <pc:graphicFrameChg chg="add mod modGraphic">
          <ac:chgData name="Perry, Matthew A" userId="09d127fb-ace3-4ad8-b36a-06e221a2e3c1" providerId="ADAL" clId="{13954A24-8AFA-4FA6-B518-F39DC504885A}" dt="2025-09-30T19:51:01.983" v="2153" actId="2711"/>
          <ac:graphicFrameMkLst>
            <pc:docMk/>
            <pc:sldMk cId="0" sldId="261"/>
            <ac:graphicFrameMk id="2" creationId="{1B89C857-F21A-D8FD-576D-038EE1E9F11B}"/>
          </ac:graphicFrameMkLst>
        </pc:graphicFrameChg>
        <pc:picChg chg="mod">
          <ac:chgData name="Perry, Matthew A" userId="09d127fb-ace3-4ad8-b36a-06e221a2e3c1" providerId="ADAL" clId="{13954A24-8AFA-4FA6-B518-F39DC504885A}" dt="2025-09-30T19:51:01.983" v="2153" actId="2711"/>
          <ac:picMkLst>
            <pc:docMk/>
            <pc:sldMk cId="0" sldId="261"/>
            <ac:picMk id="3" creationId="{D849C81C-9293-E0A8-71E2-DA0D0853B698}"/>
          </ac:picMkLst>
        </pc:picChg>
        <pc:picChg chg="mod">
          <ac:chgData name="Perry, Matthew A" userId="09d127fb-ace3-4ad8-b36a-06e221a2e3c1" providerId="ADAL" clId="{13954A24-8AFA-4FA6-B518-F39DC504885A}" dt="2025-09-30T19:51:01.983" v="2153" actId="2711"/>
          <ac:picMkLst>
            <pc:docMk/>
            <pc:sldMk cId="0" sldId="261"/>
            <ac:picMk id="14" creationId="{C1EF417D-05C1-E058-9756-374C1601FFB5}"/>
          </ac:picMkLst>
        </pc:picChg>
      </pc:sldChg>
      <pc:sldChg chg="del">
        <pc:chgData name="Perry, Matthew A" userId="09d127fb-ace3-4ad8-b36a-06e221a2e3c1" providerId="ADAL" clId="{13954A24-8AFA-4FA6-B518-F39DC504885A}" dt="2025-09-23T21:03:21.625" v="135" actId="47"/>
        <pc:sldMkLst>
          <pc:docMk/>
          <pc:sldMk cId="0" sldId="262"/>
        </pc:sldMkLst>
      </pc:sldChg>
      <pc:sldChg chg="addSp delSp modSp add mod">
        <pc:chgData name="Perry, Matthew A" userId="09d127fb-ace3-4ad8-b36a-06e221a2e3c1" providerId="ADAL" clId="{13954A24-8AFA-4FA6-B518-F39DC504885A}" dt="2025-09-23T21:05:41.606" v="163" actId="1076"/>
        <pc:sldMkLst>
          <pc:docMk/>
          <pc:sldMk cId="436377316" sldId="262"/>
        </pc:sldMkLst>
        <pc:spChg chg="add mod">
          <ac:chgData name="Perry, Matthew A" userId="09d127fb-ace3-4ad8-b36a-06e221a2e3c1" providerId="ADAL" clId="{13954A24-8AFA-4FA6-B518-F39DC504885A}" dt="2025-09-23T21:05:41.606" v="163" actId="1076"/>
          <ac:spMkLst>
            <pc:docMk/>
            <pc:sldMk cId="436377316" sldId="262"/>
            <ac:spMk id="13" creationId="{00000000-0000-0000-0000-000000000000}"/>
          </ac:spMkLst>
        </pc:spChg>
        <pc:spChg chg="add mod">
          <ac:chgData name="Perry, Matthew A" userId="09d127fb-ace3-4ad8-b36a-06e221a2e3c1" providerId="ADAL" clId="{13954A24-8AFA-4FA6-B518-F39DC504885A}" dt="2025-09-23T21:05:41.606" v="163" actId="1076"/>
          <ac:spMkLst>
            <pc:docMk/>
            <pc:sldMk cId="436377316" sldId="262"/>
            <ac:spMk id="15" creationId="{42A0405B-0D2B-205C-7AAC-02D0B9D254A5}"/>
          </ac:spMkLst>
        </pc:spChg>
      </pc:sldChg>
      <pc:sldChg chg="del">
        <pc:chgData name="Perry, Matthew A" userId="09d127fb-ace3-4ad8-b36a-06e221a2e3c1" providerId="ADAL" clId="{13954A24-8AFA-4FA6-B518-F39DC504885A}" dt="2025-09-23T21:03:22.737" v="136" actId="47"/>
        <pc:sldMkLst>
          <pc:docMk/>
          <pc:sldMk cId="0" sldId="263"/>
        </pc:sldMkLst>
      </pc:sldChg>
      <pc:sldChg chg="addSp delSp modSp add mod">
        <pc:chgData name="Perry, Matthew A" userId="09d127fb-ace3-4ad8-b36a-06e221a2e3c1" providerId="ADAL" clId="{13954A24-8AFA-4FA6-B518-F39DC504885A}" dt="2025-09-30T19:49:44.656" v="2141" actId="2711"/>
        <pc:sldMkLst>
          <pc:docMk/>
          <pc:sldMk cId="1368162456" sldId="263"/>
        </pc:sldMkLst>
        <pc:spChg chg="add mod">
          <ac:chgData name="Perry, Matthew A" userId="09d127fb-ace3-4ad8-b36a-06e221a2e3c1" providerId="ADAL" clId="{13954A24-8AFA-4FA6-B518-F39DC504885A}" dt="2025-09-30T19:49:44.656" v="2141" actId="2711"/>
          <ac:spMkLst>
            <pc:docMk/>
            <pc:sldMk cId="1368162456" sldId="263"/>
            <ac:spMk id="8" creationId="{00000000-0000-0000-0000-000000000000}"/>
          </ac:spMkLst>
        </pc:spChg>
        <pc:spChg chg="add mod">
          <ac:chgData name="Perry, Matthew A" userId="09d127fb-ace3-4ad8-b36a-06e221a2e3c1" providerId="ADAL" clId="{13954A24-8AFA-4FA6-B518-F39DC504885A}" dt="2025-09-30T19:49:33.392" v="2140" actId="2711"/>
          <ac:spMkLst>
            <pc:docMk/>
            <pc:sldMk cId="1368162456" sldId="263"/>
            <ac:spMk id="14" creationId="{00000000-0000-0000-0000-000000000000}"/>
          </ac:spMkLst>
        </pc:spChg>
        <pc:picChg chg="mod ord">
          <ac:chgData name="Perry, Matthew A" userId="09d127fb-ace3-4ad8-b36a-06e221a2e3c1" providerId="ADAL" clId="{13954A24-8AFA-4FA6-B518-F39DC504885A}" dt="2025-09-23T21:07:07.792" v="178" actId="166"/>
          <ac:picMkLst>
            <pc:docMk/>
            <pc:sldMk cId="1368162456" sldId="263"/>
            <ac:picMk id="2" creationId="{C6E129D1-CA68-15EC-88D9-E9CB117463BE}"/>
          </ac:picMkLst>
        </pc:picChg>
        <pc:picChg chg="add del mod">
          <ac:chgData name="Perry, Matthew A" userId="09d127fb-ace3-4ad8-b36a-06e221a2e3c1" providerId="ADAL" clId="{13954A24-8AFA-4FA6-B518-F39DC504885A}" dt="2025-09-30T19:24:12.514" v="1018" actId="1076"/>
          <ac:picMkLst>
            <pc:docMk/>
            <pc:sldMk cId="1368162456" sldId="263"/>
            <ac:picMk id="5" creationId="{CE04E2F7-0A27-6124-DB0A-AABBB393246A}"/>
          </ac:picMkLst>
        </pc:picChg>
        <pc:picChg chg="add mod">
          <ac:chgData name="Perry, Matthew A" userId="09d127fb-ace3-4ad8-b36a-06e221a2e3c1" providerId="ADAL" clId="{13954A24-8AFA-4FA6-B518-F39DC504885A}" dt="2025-09-23T21:07:13.174" v="179" actId="1076"/>
          <ac:picMkLst>
            <pc:docMk/>
            <pc:sldMk cId="1368162456" sldId="263"/>
            <ac:picMk id="12" creationId="{16FCF01D-F391-6768-993B-F92E0380EBA6}"/>
          </ac:picMkLst>
        </pc:picChg>
      </pc:sldChg>
      <pc:sldChg chg="addSp delSp modSp add mod">
        <pc:chgData name="Perry, Matthew A" userId="09d127fb-ace3-4ad8-b36a-06e221a2e3c1" providerId="ADAL" clId="{13954A24-8AFA-4FA6-B518-F39DC504885A}" dt="2025-09-30T19:49:59.208" v="2144" actId="2711"/>
        <pc:sldMkLst>
          <pc:docMk/>
          <pc:sldMk cId="4089399514" sldId="264"/>
        </pc:sldMkLst>
        <pc:spChg chg="add mod">
          <ac:chgData name="Perry, Matthew A" userId="09d127fb-ace3-4ad8-b36a-06e221a2e3c1" providerId="ADAL" clId="{13954A24-8AFA-4FA6-B518-F39DC504885A}" dt="2025-09-30T19:49:59.208" v="2144" actId="2711"/>
          <ac:spMkLst>
            <pc:docMk/>
            <pc:sldMk cId="4089399514" sldId="264"/>
            <ac:spMk id="20" creationId="{D70D49E5-A135-FB43-CE6E-28B16F785804}"/>
          </ac:spMkLst>
        </pc:spChg>
        <pc:graphicFrameChg chg="add mod">
          <ac:chgData name="Perry, Matthew A" userId="09d127fb-ace3-4ad8-b36a-06e221a2e3c1" providerId="ADAL" clId="{13954A24-8AFA-4FA6-B518-F39DC504885A}" dt="2025-09-23T21:08:24.219" v="191"/>
          <ac:graphicFrameMkLst>
            <pc:docMk/>
            <pc:sldMk cId="4089399514" sldId="264"/>
            <ac:graphicFrameMk id="15" creationId="{DA69E417-C101-063C-A2BE-EDFE694B9D80}"/>
          </ac:graphicFrameMkLst>
        </pc:graphicFrameChg>
        <pc:picChg chg="mod">
          <ac:chgData name="Perry, Matthew A" userId="09d127fb-ace3-4ad8-b36a-06e221a2e3c1" providerId="ADAL" clId="{13954A24-8AFA-4FA6-B518-F39DC504885A}" dt="2025-09-30T19:49:53.179" v="2143" actId="1076"/>
          <ac:picMkLst>
            <pc:docMk/>
            <pc:sldMk cId="4089399514" sldId="264"/>
            <ac:picMk id="14" creationId="{8D2AD78F-B660-B2BD-6017-29FF7341C241}"/>
          </ac:picMkLst>
        </pc:picChg>
      </pc:sldChg>
      <pc:sldChg chg="addSp delSp modSp add mod">
        <pc:chgData name="Perry, Matthew A" userId="09d127fb-ace3-4ad8-b36a-06e221a2e3c1" providerId="ADAL" clId="{13954A24-8AFA-4FA6-B518-F39DC504885A}" dt="2025-09-30T19:51:22.818" v="2155" actId="27636"/>
        <pc:sldMkLst>
          <pc:docMk/>
          <pc:sldMk cId="1410985951" sldId="265"/>
        </pc:sldMkLst>
        <pc:spChg chg="mod">
          <ac:chgData name="Perry, Matthew A" userId="09d127fb-ace3-4ad8-b36a-06e221a2e3c1" providerId="ADAL" clId="{13954A24-8AFA-4FA6-B518-F39DC504885A}" dt="2025-09-30T19:51:22.818" v="2155" actId="27636"/>
          <ac:spMkLst>
            <pc:docMk/>
            <pc:sldMk cId="1410985951" sldId="265"/>
            <ac:spMk id="2" creationId="{B2B566DC-2E7B-6248-237C-74E9AA32F04D}"/>
          </ac:spMkLst>
        </pc:spChg>
        <pc:spChg chg="mod">
          <ac:chgData name="Perry, Matthew A" userId="09d127fb-ace3-4ad8-b36a-06e221a2e3c1" providerId="ADAL" clId="{13954A24-8AFA-4FA6-B518-F39DC504885A}" dt="2025-09-30T19:51:22.818" v="2155" actId="27636"/>
          <ac:spMkLst>
            <pc:docMk/>
            <pc:sldMk cId="1410985951" sldId="265"/>
            <ac:spMk id="3" creationId="{EB6352DD-AACE-87DD-DFC5-6847BF1EFD00}"/>
          </ac:spMkLst>
        </pc:spChg>
        <pc:spChg chg="mod">
          <ac:chgData name="Perry, Matthew A" userId="09d127fb-ace3-4ad8-b36a-06e221a2e3c1" providerId="ADAL" clId="{13954A24-8AFA-4FA6-B518-F39DC504885A}" dt="2025-09-30T19:51:22.818" v="2155" actId="27636"/>
          <ac:spMkLst>
            <pc:docMk/>
            <pc:sldMk cId="1410985951" sldId="265"/>
            <ac:spMk id="4" creationId="{55F82013-641D-4FD6-A1E6-EB187145ED36}"/>
          </ac:spMkLst>
        </pc:spChg>
        <pc:spChg chg="mod">
          <ac:chgData name="Perry, Matthew A" userId="09d127fb-ace3-4ad8-b36a-06e221a2e3c1" providerId="ADAL" clId="{13954A24-8AFA-4FA6-B518-F39DC504885A}" dt="2025-09-30T19:51:22.818" v="2155" actId="27636"/>
          <ac:spMkLst>
            <pc:docMk/>
            <pc:sldMk cId="1410985951" sldId="265"/>
            <ac:spMk id="5" creationId="{7071EFA2-5D2F-5D40-2A50-2B491AA21480}"/>
          </ac:spMkLst>
        </pc:spChg>
        <pc:spChg chg="mod">
          <ac:chgData name="Perry, Matthew A" userId="09d127fb-ace3-4ad8-b36a-06e221a2e3c1" providerId="ADAL" clId="{13954A24-8AFA-4FA6-B518-F39DC504885A}" dt="2025-09-30T19:51:22.818" v="2155" actId="27636"/>
          <ac:spMkLst>
            <pc:docMk/>
            <pc:sldMk cId="1410985951" sldId="265"/>
            <ac:spMk id="6" creationId="{D88528BB-F4F8-1706-A1C7-BE0DD402B589}"/>
          </ac:spMkLst>
        </pc:spChg>
        <pc:spChg chg="mod">
          <ac:chgData name="Perry, Matthew A" userId="09d127fb-ace3-4ad8-b36a-06e221a2e3c1" providerId="ADAL" clId="{13954A24-8AFA-4FA6-B518-F39DC504885A}" dt="2025-09-30T19:51:22.818" v="2155" actId="27636"/>
          <ac:spMkLst>
            <pc:docMk/>
            <pc:sldMk cId="1410985951" sldId="265"/>
            <ac:spMk id="7" creationId="{2F8E59F8-C373-5FA9-941B-A52355C2F4CB}"/>
          </ac:spMkLst>
        </pc:spChg>
        <pc:spChg chg="add mod">
          <ac:chgData name="Perry, Matthew A" userId="09d127fb-ace3-4ad8-b36a-06e221a2e3c1" providerId="ADAL" clId="{13954A24-8AFA-4FA6-B518-F39DC504885A}" dt="2025-09-30T19:51:22.818" v="2155" actId="27636"/>
          <ac:spMkLst>
            <pc:docMk/>
            <pc:sldMk cId="1410985951" sldId="265"/>
            <ac:spMk id="9" creationId="{8BACC1E3-D3F9-772A-C941-C9D4E75FEB9E}"/>
          </ac:spMkLst>
        </pc:spChg>
        <pc:spChg chg="add mod">
          <ac:chgData name="Perry, Matthew A" userId="09d127fb-ace3-4ad8-b36a-06e221a2e3c1" providerId="ADAL" clId="{13954A24-8AFA-4FA6-B518-F39DC504885A}" dt="2025-09-30T19:51:22.818" v="2155" actId="27636"/>
          <ac:spMkLst>
            <pc:docMk/>
            <pc:sldMk cId="1410985951" sldId="265"/>
            <ac:spMk id="11" creationId="{C8380730-3DC1-96AF-1D00-1688E417777A}"/>
          </ac:spMkLst>
        </pc:spChg>
        <pc:picChg chg="mod">
          <ac:chgData name="Perry, Matthew A" userId="09d127fb-ace3-4ad8-b36a-06e221a2e3c1" providerId="ADAL" clId="{13954A24-8AFA-4FA6-B518-F39DC504885A}" dt="2025-09-30T19:51:22.818" v="2155" actId="27636"/>
          <ac:picMkLst>
            <pc:docMk/>
            <pc:sldMk cId="1410985951" sldId="265"/>
            <ac:picMk id="14" creationId="{ECA29D4C-B6AC-A030-D3E8-61CFAF52826A}"/>
          </ac:picMkLst>
        </pc:picChg>
        <pc:picChg chg="add mod">
          <ac:chgData name="Perry, Matthew A" userId="09d127fb-ace3-4ad8-b36a-06e221a2e3c1" providerId="ADAL" clId="{13954A24-8AFA-4FA6-B518-F39DC504885A}" dt="2025-09-30T19:51:22.818" v="2155" actId="27636"/>
          <ac:picMkLst>
            <pc:docMk/>
            <pc:sldMk cId="1410985951" sldId="265"/>
            <ac:picMk id="17" creationId="{1B3471F2-642E-385F-F1BA-62C1D9DBAA41}"/>
          </ac:picMkLst>
        </pc:picChg>
      </pc:sldChg>
      <pc:sldChg chg="addSp delSp modSp add mod">
        <pc:chgData name="Perry, Matthew A" userId="09d127fb-ace3-4ad8-b36a-06e221a2e3c1" providerId="ADAL" clId="{13954A24-8AFA-4FA6-B518-F39DC504885A}" dt="2025-09-30T19:51:36.645" v="2156" actId="2711"/>
        <pc:sldMkLst>
          <pc:docMk/>
          <pc:sldMk cId="1101965828" sldId="266"/>
        </pc:sldMkLst>
        <pc:spChg chg="add mod">
          <ac:chgData name="Perry, Matthew A" userId="09d127fb-ace3-4ad8-b36a-06e221a2e3c1" providerId="ADAL" clId="{13954A24-8AFA-4FA6-B518-F39DC504885A}" dt="2025-09-30T19:51:36.645" v="2156" actId="2711"/>
          <ac:spMkLst>
            <pc:docMk/>
            <pc:sldMk cId="1101965828" sldId="266"/>
            <ac:spMk id="3" creationId="{6032DB29-4D47-5178-1A1C-1D92537AD80A}"/>
          </ac:spMkLst>
        </pc:spChg>
        <pc:spChg chg="add mod">
          <ac:chgData name="Perry, Matthew A" userId="09d127fb-ace3-4ad8-b36a-06e221a2e3c1" providerId="ADAL" clId="{13954A24-8AFA-4FA6-B518-F39DC504885A}" dt="2025-09-30T19:51:36.645" v="2156" actId="2711"/>
          <ac:spMkLst>
            <pc:docMk/>
            <pc:sldMk cId="1101965828" sldId="266"/>
            <ac:spMk id="6" creationId="{CAA2F84E-299C-5DD9-4106-2E50643053F5}"/>
          </ac:spMkLst>
        </pc:spChg>
      </pc:sldChg>
      <pc:sldChg chg="addSp delSp modSp add mod">
        <pc:chgData name="Perry, Matthew A" userId="09d127fb-ace3-4ad8-b36a-06e221a2e3c1" providerId="ADAL" clId="{13954A24-8AFA-4FA6-B518-F39DC504885A}" dt="2025-09-30T19:51:47.028" v="2157" actId="2711"/>
        <pc:sldMkLst>
          <pc:docMk/>
          <pc:sldMk cId="406967994" sldId="267"/>
        </pc:sldMkLst>
        <pc:spChg chg="add mod">
          <ac:chgData name="Perry, Matthew A" userId="09d127fb-ace3-4ad8-b36a-06e221a2e3c1" providerId="ADAL" clId="{13954A24-8AFA-4FA6-B518-F39DC504885A}" dt="2025-09-30T19:51:47.028" v="2157" actId="2711"/>
          <ac:spMkLst>
            <pc:docMk/>
            <pc:sldMk cId="406967994" sldId="267"/>
            <ac:spMk id="2" creationId="{CB35926B-55CA-5E7C-CAEB-FC4CC713D3BF}"/>
          </ac:spMkLst>
        </pc:spChg>
        <pc:graphicFrameChg chg="add mod">
          <ac:chgData name="Perry, Matthew A" userId="09d127fb-ace3-4ad8-b36a-06e221a2e3c1" providerId="ADAL" clId="{13954A24-8AFA-4FA6-B518-F39DC504885A}" dt="2025-09-30T19:51:47.028" v="2157" actId="2711"/>
          <ac:graphicFrameMkLst>
            <pc:docMk/>
            <pc:sldMk cId="406967994" sldId="267"/>
            <ac:graphicFrameMk id="4" creationId="{69D8673F-A660-00E2-60FD-E07F7F6E396C}"/>
          </ac:graphicFrameMkLst>
        </pc:graphicFrameChg>
        <pc:picChg chg="mod">
          <ac:chgData name="Perry, Matthew A" userId="09d127fb-ace3-4ad8-b36a-06e221a2e3c1" providerId="ADAL" clId="{13954A24-8AFA-4FA6-B518-F39DC504885A}" dt="2025-09-30T19:51:47.028" v="2157" actId="2711"/>
          <ac:picMkLst>
            <pc:docMk/>
            <pc:sldMk cId="406967994" sldId="267"/>
            <ac:picMk id="3" creationId="{6B372ABC-6FC7-1C39-616F-A31ED018F6CE}"/>
          </ac:picMkLst>
        </pc:picChg>
        <pc:picChg chg="mod">
          <ac:chgData name="Perry, Matthew A" userId="09d127fb-ace3-4ad8-b36a-06e221a2e3c1" providerId="ADAL" clId="{13954A24-8AFA-4FA6-B518-F39DC504885A}" dt="2025-09-30T19:51:47.028" v="2157" actId="2711"/>
          <ac:picMkLst>
            <pc:docMk/>
            <pc:sldMk cId="406967994" sldId="267"/>
            <ac:picMk id="14" creationId="{6B1E8805-5DAE-F92F-89C9-D638AABDFEB0}"/>
          </ac:picMkLst>
        </pc:picChg>
      </pc:sldChg>
      <pc:sldChg chg="addSp delSp modSp add mod">
        <pc:chgData name="Perry, Matthew A" userId="09d127fb-ace3-4ad8-b36a-06e221a2e3c1" providerId="ADAL" clId="{13954A24-8AFA-4FA6-B518-F39DC504885A}" dt="2025-09-30T19:51:59.527" v="2158" actId="2711"/>
        <pc:sldMkLst>
          <pc:docMk/>
          <pc:sldMk cId="1317251075" sldId="268"/>
        </pc:sldMkLst>
        <pc:spChg chg="mod">
          <ac:chgData name="Perry, Matthew A" userId="09d127fb-ace3-4ad8-b36a-06e221a2e3c1" providerId="ADAL" clId="{13954A24-8AFA-4FA6-B518-F39DC504885A}" dt="2025-09-30T19:51:59.527" v="2158" actId="2711"/>
          <ac:spMkLst>
            <pc:docMk/>
            <pc:sldMk cId="1317251075" sldId="268"/>
            <ac:spMk id="2" creationId="{440C888B-8A0A-482C-973C-CEE7F7A1B8E7}"/>
          </ac:spMkLst>
        </pc:spChg>
        <pc:spChg chg="mod">
          <ac:chgData name="Perry, Matthew A" userId="09d127fb-ace3-4ad8-b36a-06e221a2e3c1" providerId="ADAL" clId="{13954A24-8AFA-4FA6-B518-F39DC504885A}" dt="2025-09-30T19:51:59.527" v="2158" actId="2711"/>
          <ac:spMkLst>
            <pc:docMk/>
            <pc:sldMk cId="1317251075" sldId="268"/>
            <ac:spMk id="3" creationId="{AD08081C-9B02-19C4-D000-0DA0ADD0ED30}"/>
          </ac:spMkLst>
        </pc:spChg>
        <pc:spChg chg="mod">
          <ac:chgData name="Perry, Matthew A" userId="09d127fb-ace3-4ad8-b36a-06e221a2e3c1" providerId="ADAL" clId="{13954A24-8AFA-4FA6-B518-F39DC504885A}" dt="2025-09-30T19:51:59.527" v="2158" actId="2711"/>
          <ac:spMkLst>
            <pc:docMk/>
            <pc:sldMk cId="1317251075" sldId="268"/>
            <ac:spMk id="4" creationId="{C3F8F3E4-1D43-110D-ADC2-04E71B6D62FE}"/>
          </ac:spMkLst>
        </pc:spChg>
        <pc:spChg chg="mod">
          <ac:chgData name="Perry, Matthew A" userId="09d127fb-ace3-4ad8-b36a-06e221a2e3c1" providerId="ADAL" clId="{13954A24-8AFA-4FA6-B518-F39DC504885A}" dt="2025-09-30T19:51:59.527" v="2158" actId="2711"/>
          <ac:spMkLst>
            <pc:docMk/>
            <pc:sldMk cId="1317251075" sldId="268"/>
            <ac:spMk id="5" creationId="{02AA1258-6AFD-BC57-EA16-CD30C12812C4}"/>
          </ac:spMkLst>
        </pc:spChg>
        <pc:spChg chg="mod">
          <ac:chgData name="Perry, Matthew A" userId="09d127fb-ace3-4ad8-b36a-06e221a2e3c1" providerId="ADAL" clId="{13954A24-8AFA-4FA6-B518-F39DC504885A}" dt="2025-09-30T19:51:59.527" v="2158" actId="2711"/>
          <ac:spMkLst>
            <pc:docMk/>
            <pc:sldMk cId="1317251075" sldId="268"/>
            <ac:spMk id="6" creationId="{679A39A8-3EE3-18BE-DA2C-C212F095F6C8}"/>
          </ac:spMkLst>
        </pc:spChg>
        <pc:spChg chg="mod">
          <ac:chgData name="Perry, Matthew A" userId="09d127fb-ace3-4ad8-b36a-06e221a2e3c1" providerId="ADAL" clId="{13954A24-8AFA-4FA6-B518-F39DC504885A}" dt="2025-09-30T19:51:59.527" v="2158" actId="2711"/>
          <ac:spMkLst>
            <pc:docMk/>
            <pc:sldMk cId="1317251075" sldId="268"/>
            <ac:spMk id="7" creationId="{3E4E14AC-0273-5B15-786B-2042F3CE8EC5}"/>
          </ac:spMkLst>
        </pc:spChg>
        <pc:spChg chg="add mod">
          <ac:chgData name="Perry, Matthew A" userId="09d127fb-ace3-4ad8-b36a-06e221a2e3c1" providerId="ADAL" clId="{13954A24-8AFA-4FA6-B518-F39DC504885A}" dt="2025-09-30T19:51:59.527" v="2158" actId="2711"/>
          <ac:spMkLst>
            <pc:docMk/>
            <pc:sldMk cId="1317251075" sldId="268"/>
            <ac:spMk id="13" creationId="{986643D0-C232-3D35-0178-2592B48C0C30}"/>
          </ac:spMkLst>
        </pc:spChg>
        <pc:graphicFrameChg chg="mod">
          <ac:chgData name="Perry, Matthew A" userId="09d127fb-ace3-4ad8-b36a-06e221a2e3c1" providerId="ADAL" clId="{13954A24-8AFA-4FA6-B518-F39DC504885A}" dt="2025-09-23T21:19:10.320" v="598"/>
          <ac:graphicFrameMkLst>
            <pc:docMk/>
            <pc:sldMk cId="1317251075" sldId="268"/>
            <ac:graphicFrameMk id="8" creationId="{D077645C-371D-CD1C-FA0F-80F3200B0926}"/>
          </ac:graphicFrameMkLst>
        </pc:graphicFrameChg>
        <pc:graphicFrameChg chg="add mod modGraphic">
          <ac:chgData name="Perry, Matthew A" userId="09d127fb-ace3-4ad8-b36a-06e221a2e3c1" providerId="ADAL" clId="{13954A24-8AFA-4FA6-B518-F39DC504885A}" dt="2025-09-30T19:51:59.527" v="2158" actId="2711"/>
          <ac:graphicFrameMkLst>
            <pc:docMk/>
            <pc:sldMk cId="1317251075" sldId="268"/>
            <ac:graphicFrameMk id="15" creationId="{1CC04BED-7415-2A5B-453A-37D8B5263779}"/>
          </ac:graphicFrameMkLst>
        </pc:graphicFrameChg>
        <pc:picChg chg="mod">
          <ac:chgData name="Perry, Matthew A" userId="09d127fb-ace3-4ad8-b36a-06e221a2e3c1" providerId="ADAL" clId="{13954A24-8AFA-4FA6-B518-F39DC504885A}" dt="2025-09-30T19:51:59.527" v="2158" actId="2711"/>
          <ac:picMkLst>
            <pc:docMk/>
            <pc:sldMk cId="1317251075" sldId="268"/>
            <ac:picMk id="10" creationId="{60ED9611-5C9F-9971-94C9-53644558CA1C}"/>
          </ac:picMkLst>
        </pc:picChg>
        <pc:picChg chg="mod">
          <ac:chgData name="Perry, Matthew A" userId="09d127fb-ace3-4ad8-b36a-06e221a2e3c1" providerId="ADAL" clId="{13954A24-8AFA-4FA6-B518-F39DC504885A}" dt="2025-09-30T19:51:59.527" v="2158" actId="2711"/>
          <ac:picMkLst>
            <pc:docMk/>
            <pc:sldMk cId="1317251075" sldId="268"/>
            <ac:picMk id="14" creationId="{66C8A2F5-00D8-88F1-3F67-7E4E63AD83E9}"/>
          </ac:picMkLst>
        </pc:picChg>
      </pc:sldChg>
      <pc:sldChg chg="addSp delSp modSp add mod">
        <pc:chgData name="Perry, Matthew A" userId="09d127fb-ace3-4ad8-b36a-06e221a2e3c1" providerId="ADAL" clId="{13954A24-8AFA-4FA6-B518-F39DC504885A}" dt="2025-09-30T19:52:10.211" v="2159" actId="2711"/>
        <pc:sldMkLst>
          <pc:docMk/>
          <pc:sldMk cId="2632515320" sldId="269"/>
        </pc:sldMkLst>
        <pc:spChg chg="mod">
          <ac:chgData name="Perry, Matthew A" userId="09d127fb-ace3-4ad8-b36a-06e221a2e3c1" providerId="ADAL" clId="{13954A24-8AFA-4FA6-B518-F39DC504885A}" dt="2025-09-30T19:52:10.211" v="2159" actId="2711"/>
          <ac:spMkLst>
            <pc:docMk/>
            <pc:sldMk cId="2632515320" sldId="269"/>
            <ac:spMk id="3" creationId="{13BA716C-1AD3-22A2-65C6-63301EA1A5C3}"/>
          </ac:spMkLst>
        </pc:spChg>
        <pc:spChg chg="add mod">
          <ac:chgData name="Perry, Matthew A" userId="09d127fb-ace3-4ad8-b36a-06e221a2e3c1" providerId="ADAL" clId="{13954A24-8AFA-4FA6-B518-F39DC504885A}" dt="2025-09-30T19:52:10.211" v="2159" actId="2711"/>
          <ac:spMkLst>
            <pc:docMk/>
            <pc:sldMk cId="2632515320" sldId="269"/>
            <ac:spMk id="4" creationId="{24439A2A-401E-8AD0-FF17-B97A4E6DBC8C}"/>
          </ac:spMkLst>
        </pc:spChg>
        <pc:spChg chg="add mod">
          <ac:chgData name="Perry, Matthew A" userId="09d127fb-ace3-4ad8-b36a-06e221a2e3c1" providerId="ADAL" clId="{13954A24-8AFA-4FA6-B518-F39DC504885A}" dt="2025-09-30T19:52:10.211" v="2159" actId="2711"/>
          <ac:spMkLst>
            <pc:docMk/>
            <pc:sldMk cId="2632515320" sldId="269"/>
            <ac:spMk id="6" creationId="{92BC5ED4-A37D-DFC9-40B7-1B81792E97CB}"/>
          </ac:spMkLst>
        </pc:spChg>
      </pc:sldChg>
      <pc:sldChg chg="addSp delSp modSp add mod">
        <pc:chgData name="Perry, Matthew A" userId="09d127fb-ace3-4ad8-b36a-06e221a2e3c1" providerId="ADAL" clId="{13954A24-8AFA-4FA6-B518-F39DC504885A}" dt="2025-09-30T19:52:22.101" v="2160" actId="2711"/>
        <pc:sldMkLst>
          <pc:docMk/>
          <pc:sldMk cId="1306745946" sldId="270"/>
        </pc:sldMkLst>
        <pc:spChg chg="add mod">
          <ac:chgData name="Perry, Matthew A" userId="09d127fb-ace3-4ad8-b36a-06e221a2e3c1" providerId="ADAL" clId="{13954A24-8AFA-4FA6-B518-F39DC504885A}" dt="2025-09-30T19:52:22.101" v="2160" actId="2711"/>
          <ac:spMkLst>
            <pc:docMk/>
            <pc:sldMk cId="1306745946" sldId="270"/>
            <ac:spMk id="6" creationId="{F681FFF1-C985-7AF7-92CB-409A2A4F01B8}"/>
          </ac:spMkLst>
        </pc:spChg>
        <pc:graphicFrameChg chg="add mod modGraphic">
          <ac:chgData name="Perry, Matthew A" userId="09d127fb-ace3-4ad8-b36a-06e221a2e3c1" providerId="ADAL" clId="{13954A24-8AFA-4FA6-B518-F39DC504885A}" dt="2025-09-30T19:52:22.101" v="2160" actId="2711"/>
          <ac:graphicFrameMkLst>
            <pc:docMk/>
            <pc:sldMk cId="1306745946" sldId="270"/>
            <ac:graphicFrameMk id="7" creationId="{7E84381A-4995-914F-777B-11BD562621AB}"/>
          </ac:graphicFrameMkLst>
        </pc:graphicFrameChg>
        <pc:picChg chg="mod">
          <ac:chgData name="Perry, Matthew A" userId="09d127fb-ace3-4ad8-b36a-06e221a2e3c1" providerId="ADAL" clId="{13954A24-8AFA-4FA6-B518-F39DC504885A}" dt="2025-09-30T19:52:22.101" v="2160" actId="2711"/>
          <ac:picMkLst>
            <pc:docMk/>
            <pc:sldMk cId="1306745946" sldId="270"/>
            <ac:picMk id="3" creationId="{832EA451-A35D-29F0-F8E4-0BE26E45987A}"/>
          </ac:picMkLst>
        </pc:picChg>
        <pc:picChg chg="mod">
          <ac:chgData name="Perry, Matthew A" userId="09d127fb-ace3-4ad8-b36a-06e221a2e3c1" providerId="ADAL" clId="{13954A24-8AFA-4FA6-B518-F39DC504885A}" dt="2025-09-30T19:52:22.101" v="2160" actId="2711"/>
          <ac:picMkLst>
            <pc:docMk/>
            <pc:sldMk cId="1306745946" sldId="270"/>
            <ac:picMk id="14" creationId="{175EBF0C-E112-20CC-30C0-E1C4FB88670C}"/>
          </ac:picMkLst>
        </pc:picChg>
      </pc:sldChg>
      <pc:sldChg chg="addSp delSp modSp add mod">
        <pc:chgData name="Perry, Matthew A" userId="09d127fb-ace3-4ad8-b36a-06e221a2e3c1" providerId="ADAL" clId="{13954A24-8AFA-4FA6-B518-F39DC504885A}" dt="2025-09-30T19:52:30.932" v="2161" actId="2711"/>
        <pc:sldMkLst>
          <pc:docMk/>
          <pc:sldMk cId="337548506" sldId="271"/>
        </pc:sldMkLst>
        <pc:spChg chg="add mod">
          <ac:chgData name="Perry, Matthew A" userId="09d127fb-ace3-4ad8-b36a-06e221a2e3c1" providerId="ADAL" clId="{13954A24-8AFA-4FA6-B518-F39DC504885A}" dt="2025-09-30T19:52:30.932" v="2161" actId="2711"/>
          <ac:spMkLst>
            <pc:docMk/>
            <pc:sldMk cId="337548506" sldId="271"/>
            <ac:spMk id="5" creationId="{EC084BDB-417A-2F84-941F-CF444D9B48E8}"/>
          </ac:spMkLst>
        </pc:spChg>
        <pc:spChg chg="add mod">
          <ac:chgData name="Perry, Matthew A" userId="09d127fb-ace3-4ad8-b36a-06e221a2e3c1" providerId="ADAL" clId="{13954A24-8AFA-4FA6-B518-F39DC504885A}" dt="2025-09-30T19:52:30.932" v="2161" actId="2711"/>
          <ac:spMkLst>
            <pc:docMk/>
            <pc:sldMk cId="337548506" sldId="271"/>
            <ac:spMk id="8" creationId="{290458C1-5DC2-4AD0-E7C8-A78880670287}"/>
          </ac:spMkLst>
        </pc:spChg>
        <pc:picChg chg="mod">
          <ac:chgData name="Perry, Matthew A" userId="09d127fb-ace3-4ad8-b36a-06e221a2e3c1" providerId="ADAL" clId="{13954A24-8AFA-4FA6-B518-F39DC504885A}" dt="2025-09-23T21:41:09.690" v="947" actId="1037"/>
          <ac:picMkLst>
            <pc:docMk/>
            <pc:sldMk cId="337548506" sldId="271"/>
            <ac:picMk id="14" creationId="{083D208B-C9D6-987B-DB56-8DB402394666}"/>
          </ac:picMkLst>
        </pc:picChg>
      </pc:sldChg>
      <pc:sldMasterChg chg="setBg modSldLayout">
        <pc:chgData name="Perry, Matthew A" userId="09d127fb-ace3-4ad8-b36a-06e221a2e3c1" providerId="ADAL" clId="{13954A24-8AFA-4FA6-B518-F39DC504885A}" dt="2025-09-23T21:04:53.570" v="154"/>
        <pc:sldMasterMkLst>
          <pc:docMk/>
          <pc:sldMasterMk cId="0" sldId="2147483648"/>
        </pc:sldMasterMkLst>
        <pc:sldLayoutChg chg="setBg">
          <pc:chgData name="Perry, Matthew A" userId="09d127fb-ace3-4ad8-b36a-06e221a2e3c1" providerId="ADAL" clId="{13954A24-8AFA-4FA6-B518-F39DC504885A}" dt="2025-09-23T21:04:53.570" v="154"/>
          <pc:sldLayoutMkLst>
            <pc:docMk/>
            <pc:sldMasterMk cId="0" sldId="2147483648"/>
            <pc:sldLayoutMk cId="0" sldId="2147483661"/>
          </pc:sldLayoutMkLst>
        </pc:sldLayoutChg>
        <pc:sldLayoutChg chg="setBg">
          <pc:chgData name="Perry, Matthew A" userId="09d127fb-ace3-4ad8-b36a-06e221a2e3c1" providerId="ADAL" clId="{13954A24-8AFA-4FA6-B518-F39DC504885A}" dt="2025-09-23T21:04:53.570" v="154"/>
          <pc:sldLayoutMkLst>
            <pc:docMk/>
            <pc:sldMasterMk cId="0" sldId="2147483648"/>
            <pc:sldLayoutMk cId="0" sldId="2147483662"/>
          </pc:sldLayoutMkLst>
        </pc:sldLayoutChg>
        <pc:sldLayoutChg chg="setBg">
          <pc:chgData name="Perry, Matthew A" userId="09d127fb-ace3-4ad8-b36a-06e221a2e3c1" providerId="ADAL" clId="{13954A24-8AFA-4FA6-B518-F39DC504885A}" dt="2025-09-23T21:04:53.570" v="154"/>
          <pc:sldLayoutMkLst>
            <pc:docMk/>
            <pc:sldMasterMk cId="0" sldId="2147483648"/>
            <pc:sldLayoutMk cId="0" sldId="2147483663"/>
          </pc:sldLayoutMkLst>
        </pc:sldLayoutChg>
        <pc:sldLayoutChg chg="setBg">
          <pc:chgData name="Perry, Matthew A" userId="09d127fb-ace3-4ad8-b36a-06e221a2e3c1" providerId="ADAL" clId="{13954A24-8AFA-4FA6-B518-F39DC504885A}" dt="2025-09-23T21:04:53.570" v="154"/>
          <pc:sldLayoutMkLst>
            <pc:docMk/>
            <pc:sldMasterMk cId="0" sldId="2147483648"/>
            <pc:sldLayoutMk cId="0" sldId="2147483664"/>
          </pc:sldLayoutMkLst>
        </pc:sldLayoutChg>
        <pc:sldLayoutChg chg="setBg">
          <pc:chgData name="Perry, Matthew A" userId="09d127fb-ace3-4ad8-b36a-06e221a2e3c1" providerId="ADAL" clId="{13954A24-8AFA-4FA6-B518-F39DC504885A}" dt="2025-09-23T21:04:53.570" v="154"/>
          <pc:sldLayoutMkLst>
            <pc:docMk/>
            <pc:sldMasterMk cId="0" sldId="2147483648"/>
            <pc:sldLayoutMk cId="0" sldId="2147483665"/>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2800">
                <a:solidFill>
                  <a:schemeClr val="bg1"/>
                </a:solidFill>
              </a:rPr>
              <a:t>Top Services – FY25</a:t>
            </a:r>
          </a:p>
        </c:rich>
      </c:tx>
      <c:overlay val="0"/>
    </c:title>
    <c:autoTitleDeleted val="0"/>
    <c:plotArea>
      <c:layout/>
      <c:barChart>
        <c:barDir val="col"/>
        <c:grouping val="clustered"/>
        <c:varyColors val="1"/>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2800">
                <a:solidFill>
                  <a:schemeClr val="bg1"/>
                </a:solidFill>
              </a:defRPr>
            </a:pPr>
            <a:endParaRPr lang="en-US"/>
          </a:p>
        </c:txPr>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txPr>
          <a:bodyPr/>
          <a:lstStyle/>
          <a:p>
            <a:pPr>
              <a:defRPr sz="2800">
                <a:solidFill>
                  <a:schemeClr val="bg1"/>
                </a:solidFill>
              </a:defRPr>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2800">
                <a:solidFill>
                  <a:schemeClr val="bg1"/>
                </a:solidFill>
              </a:rPr>
              <a:t>Top Services – FY25</a:t>
            </a:r>
          </a:p>
        </c:rich>
      </c:tx>
      <c:overlay val="0"/>
    </c:title>
    <c:autoTitleDeleted val="0"/>
    <c:plotArea>
      <c:layout/>
      <c:barChart>
        <c:barDir val="col"/>
        <c:grouping val="clustered"/>
        <c:varyColors val="1"/>
        <c:ser>
          <c:idx val="0"/>
          <c:order val="0"/>
          <c:tx>
            <c:strRef>
              <c:f>Sheet1!$B$1</c:f>
              <c:strCache>
                <c:ptCount val="1"/>
                <c:pt idx="0">
                  <c:v>Visits</c:v>
                </c:pt>
              </c:strCache>
            </c:strRef>
          </c:tx>
          <c:invertIfNegative val="1"/>
          <c:cat>
            <c:strRef>
              <c:f>Sheet1!$A$2:$A$4</c:f>
              <c:strCache>
                <c:ptCount val="3"/>
                <c:pt idx="0">
                  <c:v>Primary Care</c:v>
                </c:pt>
                <c:pt idx="1">
                  <c:v>Labs</c:v>
                </c:pt>
                <c:pt idx="2">
                  <c:v>Walk-in</c:v>
                </c:pt>
              </c:strCache>
            </c:strRef>
          </c:cat>
          <c:val>
            <c:numRef>
              <c:f>Sheet1!$B$2:$B$4</c:f>
              <c:numCache>
                <c:formatCode>General</c:formatCode>
                <c:ptCount val="3"/>
                <c:pt idx="0">
                  <c:v>315</c:v>
                </c:pt>
                <c:pt idx="1">
                  <c:v>307</c:v>
                </c:pt>
                <c:pt idx="2">
                  <c:v>231</c:v>
                </c:pt>
              </c:numCache>
            </c:numRef>
          </c:val>
          <c:extLst>
            <c:ext xmlns:c16="http://schemas.microsoft.com/office/drawing/2014/chart" uri="{C3380CC4-5D6E-409C-BE32-E72D297353CC}">
              <c16:uniqueId val="{00000000-A021-4F68-9874-63E6819D3AA4}"/>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2800">
                <a:solidFill>
                  <a:schemeClr val="bg1"/>
                </a:solidFill>
              </a:defRPr>
            </a:pPr>
            <a:endParaRPr lang="en-US"/>
          </a:p>
        </c:txPr>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txPr>
          <a:bodyPr/>
          <a:lstStyle/>
          <a:p>
            <a:pPr>
              <a:defRPr sz="2800">
                <a:solidFill>
                  <a:schemeClr val="bg1"/>
                </a:solidFill>
              </a:defRPr>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2800">
                <a:solidFill>
                  <a:schemeClr val="bg1"/>
                </a:solidFill>
              </a:rPr>
              <a:t>Top Services – FY25</a:t>
            </a:r>
          </a:p>
        </c:rich>
      </c:tx>
      <c:overlay val="0"/>
    </c:title>
    <c:autoTitleDeleted val="0"/>
    <c:plotArea>
      <c:layout/>
      <c:barChart>
        <c:barDir val="col"/>
        <c:grouping val="clustered"/>
        <c:varyColors val="1"/>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2800">
                <a:solidFill>
                  <a:schemeClr val="bg1"/>
                </a:solidFill>
              </a:defRPr>
            </a:pPr>
            <a:endParaRPr lang="en-US"/>
          </a:p>
        </c:txPr>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txPr>
          <a:bodyPr/>
          <a:lstStyle/>
          <a:p>
            <a:pPr>
              <a:defRPr sz="2800">
                <a:solidFill>
                  <a:schemeClr val="bg1"/>
                </a:solidFill>
              </a:defRPr>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2800">
                <a:solidFill>
                  <a:schemeClr val="bg1"/>
                </a:solidFill>
              </a:rPr>
              <a:t>Top Services – FY25</a:t>
            </a:r>
          </a:p>
        </c:rich>
      </c:tx>
      <c:overlay val="0"/>
    </c:title>
    <c:autoTitleDeleted val="0"/>
    <c:plotArea>
      <c:layout/>
      <c:barChart>
        <c:barDir val="col"/>
        <c:grouping val="clustered"/>
        <c:varyColors val="1"/>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2800">
                <a:solidFill>
                  <a:schemeClr val="bg1"/>
                </a:solidFill>
              </a:defRPr>
            </a:pPr>
            <a:endParaRPr lang="en-US"/>
          </a:p>
        </c:txPr>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txPr>
          <a:bodyPr/>
          <a:lstStyle/>
          <a:p>
            <a:pPr>
              <a:defRPr sz="2800">
                <a:solidFill>
                  <a:schemeClr val="bg1"/>
                </a:solidFill>
              </a:defRPr>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24274-A9CB-439F-A513-308B022F900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1DFF787-EE5B-4018-BA3C-88BB88AECB14}">
      <dgm:prSet/>
      <dgm:spPr/>
      <dgm:t>
        <a:bodyPr/>
        <a:lstStyle/>
        <a:p>
          <a:pPr>
            <a:lnSpc>
              <a:spcPct val="100000"/>
            </a:lnSpc>
            <a:defRPr cap="all"/>
          </a:pPr>
          <a:r>
            <a:rPr lang="en-US" b="0" i="0" dirty="0">
              <a:solidFill>
                <a:schemeClr val="bg1"/>
              </a:solidFill>
            </a:rPr>
            <a:t>On-site NP &amp; physician (Mon–Fri 8–5).</a:t>
          </a:r>
          <a:endParaRPr lang="en-US" dirty="0">
            <a:solidFill>
              <a:schemeClr val="bg1"/>
            </a:solidFill>
          </a:endParaRPr>
        </a:p>
      </dgm:t>
    </dgm:pt>
    <dgm:pt modelId="{51F061F1-78F7-4FAE-A88E-CDDD47550DB0}" type="parTrans" cxnId="{B2672209-0407-4E39-96FF-7B03DB9E26F4}">
      <dgm:prSet/>
      <dgm:spPr/>
      <dgm:t>
        <a:bodyPr/>
        <a:lstStyle/>
        <a:p>
          <a:endParaRPr lang="en-US"/>
        </a:p>
      </dgm:t>
    </dgm:pt>
    <dgm:pt modelId="{529501DF-4F68-4DC0-A9CA-0AB05655E56B}" type="sibTrans" cxnId="{B2672209-0407-4E39-96FF-7B03DB9E26F4}">
      <dgm:prSet/>
      <dgm:spPr/>
      <dgm:t>
        <a:bodyPr/>
        <a:lstStyle/>
        <a:p>
          <a:endParaRPr lang="en-US"/>
        </a:p>
      </dgm:t>
    </dgm:pt>
    <dgm:pt modelId="{50F0B7EB-C34C-4747-974A-C75F89F12923}">
      <dgm:prSet/>
      <dgm:spPr/>
      <dgm:t>
        <a:bodyPr/>
        <a:lstStyle/>
        <a:p>
          <a:pPr>
            <a:lnSpc>
              <a:spcPct val="100000"/>
            </a:lnSpc>
            <a:defRPr cap="all"/>
          </a:pPr>
          <a:r>
            <a:rPr lang="en-US" b="0" i="0" dirty="0">
              <a:solidFill>
                <a:schemeClr val="bg1"/>
              </a:solidFill>
            </a:rPr>
            <a:t>Free nursing assessments and OTC meds.</a:t>
          </a:r>
          <a:endParaRPr lang="en-US" dirty="0">
            <a:solidFill>
              <a:schemeClr val="bg1"/>
            </a:solidFill>
          </a:endParaRPr>
        </a:p>
      </dgm:t>
    </dgm:pt>
    <dgm:pt modelId="{C11695EA-7961-436E-9214-8B88B8B0C337}" type="parTrans" cxnId="{371E2473-BF9B-46D2-AA63-95BC442F353B}">
      <dgm:prSet/>
      <dgm:spPr/>
      <dgm:t>
        <a:bodyPr/>
        <a:lstStyle/>
        <a:p>
          <a:endParaRPr lang="en-US"/>
        </a:p>
      </dgm:t>
    </dgm:pt>
    <dgm:pt modelId="{261ECA5A-91B2-49B7-A914-1AD0325DE01F}" type="sibTrans" cxnId="{371E2473-BF9B-46D2-AA63-95BC442F353B}">
      <dgm:prSet/>
      <dgm:spPr/>
      <dgm:t>
        <a:bodyPr/>
        <a:lstStyle/>
        <a:p>
          <a:endParaRPr lang="en-US"/>
        </a:p>
      </dgm:t>
    </dgm:pt>
    <dgm:pt modelId="{ACC7E66A-9DBB-4D4C-8166-387FAC021879}">
      <dgm:prSet/>
      <dgm:spPr/>
      <dgm:t>
        <a:bodyPr/>
        <a:lstStyle/>
        <a:p>
          <a:pPr>
            <a:lnSpc>
              <a:spcPct val="100000"/>
            </a:lnSpc>
            <a:defRPr cap="all"/>
          </a:pPr>
          <a:r>
            <a:rPr lang="en-US" b="0" i="0" dirty="0">
              <a:solidFill>
                <a:schemeClr val="bg1"/>
              </a:solidFill>
            </a:rPr>
            <a:t>Preventive care: exams, screenings, gynecology</a:t>
          </a:r>
          <a:r>
            <a:rPr lang="en-US" b="0" i="0" dirty="0"/>
            <a:t>.</a:t>
          </a:r>
          <a:endParaRPr lang="en-US" dirty="0"/>
        </a:p>
      </dgm:t>
    </dgm:pt>
    <dgm:pt modelId="{9CD68879-7089-4A97-BEF5-636AD65997D9}" type="parTrans" cxnId="{71641DA6-1A55-4393-8C78-FAF0BDD27293}">
      <dgm:prSet/>
      <dgm:spPr/>
      <dgm:t>
        <a:bodyPr/>
        <a:lstStyle/>
        <a:p>
          <a:endParaRPr lang="en-US"/>
        </a:p>
      </dgm:t>
    </dgm:pt>
    <dgm:pt modelId="{8E31D005-5FB4-469E-B063-AD37C105A4A6}" type="sibTrans" cxnId="{71641DA6-1A55-4393-8C78-FAF0BDD27293}">
      <dgm:prSet/>
      <dgm:spPr/>
      <dgm:t>
        <a:bodyPr/>
        <a:lstStyle/>
        <a:p>
          <a:endParaRPr lang="en-US"/>
        </a:p>
      </dgm:t>
    </dgm:pt>
    <dgm:pt modelId="{D5EE15CD-6A29-4B4F-935B-DA1EEAAB5B6D}">
      <dgm:prSet/>
      <dgm:spPr/>
      <dgm:t>
        <a:bodyPr/>
        <a:lstStyle/>
        <a:p>
          <a:pPr>
            <a:lnSpc>
              <a:spcPct val="100000"/>
            </a:lnSpc>
            <a:defRPr cap="all"/>
          </a:pPr>
          <a:r>
            <a:rPr lang="en-US" b="0" i="0" dirty="0">
              <a:solidFill>
                <a:schemeClr val="bg1"/>
              </a:solidFill>
            </a:rPr>
            <a:t>Campus-wide outreach and vaccination campaigns</a:t>
          </a:r>
          <a:r>
            <a:rPr lang="en-US" b="0" i="0" dirty="0"/>
            <a:t>.</a:t>
          </a:r>
          <a:endParaRPr lang="en-US" dirty="0"/>
        </a:p>
      </dgm:t>
    </dgm:pt>
    <dgm:pt modelId="{F2C5B5FD-AFEB-41CC-9ACD-56D47AC8F087}" type="parTrans" cxnId="{AF6F1B04-CB2A-47B4-8541-CD8A8267CD6E}">
      <dgm:prSet/>
      <dgm:spPr/>
      <dgm:t>
        <a:bodyPr/>
        <a:lstStyle/>
        <a:p>
          <a:endParaRPr lang="en-US"/>
        </a:p>
      </dgm:t>
    </dgm:pt>
    <dgm:pt modelId="{3B718C98-06C0-412D-9E0A-0868A644D2AB}" type="sibTrans" cxnId="{AF6F1B04-CB2A-47B4-8541-CD8A8267CD6E}">
      <dgm:prSet/>
      <dgm:spPr/>
      <dgm:t>
        <a:bodyPr/>
        <a:lstStyle/>
        <a:p>
          <a:endParaRPr lang="en-US"/>
        </a:p>
      </dgm:t>
    </dgm:pt>
    <dgm:pt modelId="{68C9C41B-C2B0-4B86-AAC9-4F521D7DC65A}" type="pres">
      <dgm:prSet presAssocID="{7ED24274-A9CB-439F-A513-308B022F9005}" presName="root" presStyleCnt="0">
        <dgm:presLayoutVars>
          <dgm:dir/>
          <dgm:resizeHandles val="exact"/>
        </dgm:presLayoutVars>
      </dgm:prSet>
      <dgm:spPr/>
    </dgm:pt>
    <dgm:pt modelId="{FE98509B-59E1-4134-AF0A-A6BFC3F79A9F}" type="pres">
      <dgm:prSet presAssocID="{01DFF787-EE5B-4018-BA3C-88BB88AECB14}" presName="compNode" presStyleCnt="0"/>
      <dgm:spPr/>
    </dgm:pt>
    <dgm:pt modelId="{6515FCC0-92BE-47D4-B58B-C9BF63215854}" type="pres">
      <dgm:prSet presAssocID="{01DFF787-EE5B-4018-BA3C-88BB88AECB14}" presName="iconBgRect" presStyleLbl="bgShp" presStyleIdx="0" presStyleCnt="4"/>
      <dgm:spPr/>
    </dgm:pt>
    <dgm:pt modelId="{BFF5BF9F-C98D-41CB-BDFC-DE977D5B11E9}" type="pres">
      <dgm:prSet presAssocID="{01DFF787-EE5B-4018-BA3C-88BB88AECB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
        </a:ext>
      </dgm:extLst>
    </dgm:pt>
    <dgm:pt modelId="{37516B5C-9A4C-466E-8931-ED73B5B45614}" type="pres">
      <dgm:prSet presAssocID="{01DFF787-EE5B-4018-BA3C-88BB88AECB14}" presName="spaceRect" presStyleCnt="0"/>
      <dgm:spPr/>
    </dgm:pt>
    <dgm:pt modelId="{D8B27128-5C29-4C82-A7DB-C4433EE8EC4A}" type="pres">
      <dgm:prSet presAssocID="{01DFF787-EE5B-4018-BA3C-88BB88AECB14}" presName="textRect" presStyleLbl="revTx" presStyleIdx="0" presStyleCnt="4">
        <dgm:presLayoutVars>
          <dgm:chMax val="1"/>
          <dgm:chPref val="1"/>
        </dgm:presLayoutVars>
      </dgm:prSet>
      <dgm:spPr/>
    </dgm:pt>
    <dgm:pt modelId="{4E14E014-AA38-4C2B-A95C-3464075D67A6}" type="pres">
      <dgm:prSet presAssocID="{529501DF-4F68-4DC0-A9CA-0AB05655E56B}" presName="sibTrans" presStyleCnt="0"/>
      <dgm:spPr/>
    </dgm:pt>
    <dgm:pt modelId="{499672A9-45BA-4C73-95CF-8063344C84EA}" type="pres">
      <dgm:prSet presAssocID="{50F0B7EB-C34C-4747-974A-C75F89F12923}" presName="compNode" presStyleCnt="0"/>
      <dgm:spPr/>
    </dgm:pt>
    <dgm:pt modelId="{A8240F15-7172-467E-9D39-112A0EFAF485}" type="pres">
      <dgm:prSet presAssocID="{50F0B7EB-C34C-4747-974A-C75F89F12923}" presName="iconBgRect" presStyleLbl="bgShp" presStyleIdx="1" presStyleCnt="4" custLinFactNeighborX="1647" custLinFactNeighborY="-1020"/>
      <dgm:spPr/>
    </dgm:pt>
    <dgm:pt modelId="{F59FCF81-B05D-40D1-AB78-6A4C65D96A5C}" type="pres">
      <dgm:prSet presAssocID="{50F0B7EB-C34C-4747-974A-C75F89F1292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F5C78A0-8095-4AA1-909A-E1BC57EB67AD}" type="pres">
      <dgm:prSet presAssocID="{50F0B7EB-C34C-4747-974A-C75F89F12923}" presName="spaceRect" presStyleCnt="0"/>
      <dgm:spPr/>
    </dgm:pt>
    <dgm:pt modelId="{013EFC92-D062-4C23-809E-43A705E5A842}" type="pres">
      <dgm:prSet presAssocID="{50F0B7EB-C34C-4747-974A-C75F89F12923}" presName="textRect" presStyleLbl="revTx" presStyleIdx="1" presStyleCnt="4">
        <dgm:presLayoutVars>
          <dgm:chMax val="1"/>
          <dgm:chPref val="1"/>
        </dgm:presLayoutVars>
      </dgm:prSet>
      <dgm:spPr/>
    </dgm:pt>
    <dgm:pt modelId="{AA398E39-5C89-45B5-8CCF-FE0F0FA89E14}" type="pres">
      <dgm:prSet presAssocID="{261ECA5A-91B2-49B7-A914-1AD0325DE01F}" presName="sibTrans" presStyleCnt="0"/>
      <dgm:spPr/>
    </dgm:pt>
    <dgm:pt modelId="{79579CA4-2D42-48F7-A9A1-DF0856FEDAEE}" type="pres">
      <dgm:prSet presAssocID="{ACC7E66A-9DBB-4D4C-8166-387FAC021879}" presName="compNode" presStyleCnt="0"/>
      <dgm:spPr/>
    </dgm:pt>
    <dgm:pt modelId="{75745B3D-D0AB-4FF4-9655-98378411546F}" type="pres">
      <dgm:prSet presAssocID="{ACC7E66A-9DBB-4D4C-8166-387FAC021879}" presName="iconBgRect" presStyleLbl="bgShp" presStyleIdx="2" presStyleCnt="4"/>
      <dgm:spPr/>
    </dgm:pt>
    <dgm:pt modelId="{8CA4C6B9-3F66-4727-8ABD-78EEDA577BCF}" type="pres">
      <dgm:prSet presAssocID="{ACC7E66A-9DBB-4D4C-8166-387FAC0218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C3CD165-DFC2-43CF-817F-16947F60D7A6}" type="pres">
      <dgm:prSet presAssocID="{ACC7E66A-9DBB-4D4C-8166-387FAC021879}" presName="spaceRect" presStyleCnt="0"/>
      <dgm:spPr/>
    </dgm:pt>
    <dgm:pt modelId="{8D9545FF-C206-489A-82F2-DB1ECB84887E}" type="pres">
      <dgm:prSet presAssocID="{ACC7E66A-9DBB-4D4C-8166-387FAC021879}" presName="textRect" presStyleLbl="revTx" presStyleIdx="2" presStyleCnt="4">
        <dgm:presLayoutVars>
          <dgm:chMax val="1"/>
          <dgm:chPref val="1"/>
        </dgm:presLayoutVars>
      </dgm:prSet>
      <dgm:spPr/>
    </dgm:pt>
    <dgm:pt modelId="{EC5D7913-A72C-4431-8E22-CA6C4A1E084A}" type="pres">
      <dgm:prSet presAssocID="{8E31D005-5FB4-469E-B063-AD37C105A4A6}" presName="sibTrans" presStyleCnt="0"/>
      <dgm:spPr/>
    </dgm:pt>
    <dgm:pt modelId="{91CFDB9D-DEDB-4616-AF63-4B7CEBE6543D}" type="pres">
      <dgm:prSet presAssocID="{D5EE15CD-6A29-4B4F-935B-DA1EEAAB5B6D}" presName="compNode" presStyleCnt="0"/>
      <dgm:spPr/>
    </dgm:pt>
    <dgm:pt modelId="{AEFACD1B-6008-4E0A-B053-489CD5A6673C}" type="pres">
      <dgm:prSet presAssocID="{D5EE15CD-6A29-4B4F-935B-DA1EEAAB5B6D}" presName="iconBgRect" presStyleLbl="bgShp" presStyleIdx="3" presStyleCnt="4"/>
      <dgm:spPr/>
    </dgm:pt>
    <dgm:pt modelId="{29319ED9-EE47-41EA-948E-AD2759862E31}" type="pres">
      <dgm:prSet presAssocID="{D5EE15CD-6A29-4B4F-935B-DA1EEAAB5B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4DC49E81-FB30-4903-B829-FB0DE155B788}" type="pres">
      <dgm:prSet presAssocID="{D5EE15CD-6A29-4B4F-935B-DA1EEAAB5B6D}" presName="spaceRect" presStyleCnt="0"/>
      <dgm:spPr/>
    </dgm:pt>
    <dgm:pt modelId="{562CFC63-70D6-42A5-9016-8A17183D7751}" type="pres">
      <dgm:prSet presAssocID="{D5EE15CD-6A29-4B4F-935B-DA1EEAAB5B6D}" presName="textRect" presStyleLbl="revTx" presStyleIdx="3" presStyleCnt="4">
        <dgm:presLayoutVars>
          <dgm:chMax val="1"/>
          <dgm:chPref val="1"/>
        </dgm:presLayoutVars>
      </dgm:prSet>
      <dgm:spPr/>
    </dgm:pt>
  </dgm:ptLst>
  <dgm:cxnLst>
    <dgm:cxn modelId="{AF6F1B04-CB2A-47B4-8541-CD8A8267CD6E}" srcId="{7ED24274-A9CB-439F-A513-308B022F9005}" destId="{D5EE15CD-6A29-4B4F-935B-DA1EEAAB5B6D}" srcOrd="3" destOrd="0" parTransId="{F2C5B5FD-AFEB-41CC-9ACD-56D47AC8F087}" sibTransId="{3B718C98-06C0-412D-9E0A-0868A644D2AB}"/>
    <dgm:cxn modelId="{B2672209-0407-4E39-96FF-7B03DB9E26F4}" srcId="{7ED24274-A9CB-439F-A513-308B022F9005}" destId="{01DFF787-EE5B-4018-BA3C-88BB88AECB14}" srcOrd="0" destOrd="0" parTransId="{51F061F1-78F7-4FAE-A88E-CDDD47550DB0}" sibTransId="{529501DF-4F68-4DC0-A9CA-0AB05655E56B}"/>
    <dgm:cxn modelId="{D982FC35-04F8-4F13-B64E-FCD4D6E79F6A}" type="presOf" srcId="{D5EE15CD-6A29-4B4F-935B-DA1EEAAB5B6D}" destId="{562CFC63-70D6-42A5-9016-8A17183D7751}" srcOrd="0" destOrd="0" presId="urn:microsoft.com/office/officeart/2018/5/layout/IconCircleLabelList"/>
    <dgm:cxn modelId="{B9A27B3A-0DA1-440A-82A3-56A02B8B67EE}" type="presOf" srcId="{50F0B7EB-C34C-4747-974A-C75F89F12923}" destId="{013EFC92-D062-4C23-809E-43A705E5A842}" srcOrd="0" destOrd="0" presId="urn:microsoft.com/office/officeart/2018/5/layout/IconCircleLabelList"/>
    <dgm:cxn modelId="{371E2473-BF9B-46D2-AA63-95BC442F353B}" srcId="{7ED24274-A9CB-439F-A513-308B022F9005}" destId="{50F0B7EB-C34C-4747-974A-C75F89F12923}" srcOrd="1" destOrd="0" parTransId="{C11695EA-7961-436E-9214-8B88B8B0C337}" sibTransId="{261ECA5A-91B2-49B7-A914-1AD0325DE01F}"/>
    <dgm:cxn modelId="{9FC58E84-CE8E-4438-A87F-6C2F333656DE}" type="presOf" srcId="{7ED24274-A9CB-439F-A513-308B022F9005}" destId="{68C9C41B-C2B0-4B86-AAC9-4F521D7DC65A}" srcOrd="0" destOrd="0" presId="urn:microsoft.com/office/officeart/2018/5/layout/IconCircleLabelList"/>
    <dgm:cxn modelId="{46F3F593-5AFB-45A5-8C72-192C4E191E4A}" type="presOf" srcId="{01DFF787-EE5B-4018-BA3C-88BB88AECB14}" destId="{D8B27128-5C29-4C82-A7DB-C4433EE8EC4A}" srcOrd="0" destOrd="0" presId="urn:microsoft.com/office/officeart/2018/5/layout/IconCircleLabelList"/>
    <dgm:cxn modelId="{71641DA6-1A55-4393-8C78-FAF0BDD27293}" srcId="{7ED24274-A9CB-439F-A513-308B022F9005}" destId="{ACC7E66A-9DBB-4D4C-8166-387FAC021879}" srcOrd="2" destOrd="0" parTransId="{9CD68879-7089-4A97-BEF5-636AD65997D9}" sibTransId="{8E31D005-5FB4-469E-B063-AD37C105A4A6}"/>
    <dgm:cxn modelId="{54FB3CE6-155E-4C6D-AD5F-E9341F7AB2F0}" type="presOf" srcId="{ACC7E66A-9DBB-4D4C-8166-387FAC021879}" destId="{8D9545FF-C206-489A-82F2-DB1ECB84887E}" srcOrd="0" destOrd="0" presId="urn:microsoft.com/office/officeart/2018/5/layout/IconCircleLabelList"/>
    <dgm:cxn modelId="{5CC6F6CC-4E59-443E-A0B3-7661F58FFE0A}" type="presParOf" srcId="{68C9C41B-C2B0-4B86-AAC9-4F521D7DC65A}" destId="{FE98509B-59E1-4134-AF0A-A6BFC3F79A9F}" srcOrd="0" destOrd="0" presId="urn:microsoft.com/office/officeart/2018/5/layout/IconCircleLabelList"/>
    <dgm:cxn modelId="{2AF5033C-4D7D-425F-B53F-FA3EF0E5568A}" type="presParOf" srcId="{FE98509B-59E1-4134-AF0A-A6BFC3F79A9F}" destId="{6515FCC0-92BE-47D4-B58B-C9BF63215854}" srcOrd="0" destOrd="0" presId="urn:microsoft.com/office/officeart/2018/5/layout/IconCircleLabelList"/>
    <dgm:cxn modelId="{DF2FBA85-6ABB-4667-B33D-5D6657768C40}" type="presParOf" srcId="{FE98509B-59E1-4134-AF0A-A6BFC3F79A9F}" destId="{BFF5BF9F-C98D-41CB-BDFC-DE977D5B11E9}" srcOrd="1" destOrd="0" presId="urn:microsoft.com/office/officeart/2018/5/layout/IconCircleLabelList"/>
    <dgm:cxn modelId="{FCD73349-D6FF-4E89-8712-1B26F1F62B8F}" type="presParOf" srcId="{FE98509B-59E1-4134-AF0A-A6BFC3F79A9F}" destId="{37516B5C-9A4C-466E-8931-ED73B5B45614}" srcOrd="2" destOrd="0" presId="urn:microsoft.com/office/officeart/2018/5/layout/IconCircleLabelList"/>
    <dgm:cxn modelId="{59104873-5F56-4A9B-8512-EB246C501086}" type="presParOf" srcId="{FE98509B-59E1-4134-AF0A-A6BFC3F79A9F}" destId="{D8B27128-5C29-4C82-A7DB-C4433EE8EC4A}" srcOrd="3" destOrd="0" presId="urn:microsoft.com/office/officeart/2018/5/layout/IconCircleLabelList"/>
    <dgm:cxn modelId="{9F61EABE-DA15-4BB6-9339-467950BA4C11}" type="presParOf" srcId="{68C9C41B-C2B0-4B86-AAC9-4F521D7DC65A}" destId="{4E14E014-AA38-4C2B-A95C-3464075D67A6}" srcOrd="1" destOrd="0" presId="urn:microsoft.com/office/officeart/2018/5/layout/IconCircleLabelList"/>
    <dgm:cxn modelId="{DB6535BE-2DAC-4139-A12A-29E3C19242B5}" type="presParOf" srcId="{68C9C41B-C2B0-4B86-AAC9-4F521D7DC65A}" destId="{499672A9-45BA-4C73-95CF-8063344C84EA}" srcOrd="2" destOrd="0" presId="urn:microsoft.com/office/officeart/2018/5/layout/IconCircleLabelList"/>
    <dgm:cxn modelId="{CF31C320-57CE-48B0-9F33-48D565F942C8}" type="presParOf" srcId="{499672A9-45BA-4C73-95CF-8063344C84EA}" destId="{A8240F15-7172-467E-9D39-112A0EFAF485}" srcOrd="0" destOrd="0" presId="urn:microsoft.com/office/officeart/2018/5/layout/IconCircleLabelList"/>
    <dgm:cxn modelId="{516BCA19-E834-4E9A-8620-7E9CC8FFF5EC}" type="presParOf" srcId="{499672A9-45BA-4C73-95CF-8063344C84EA}" destId="{F59FCF81-B05D-40D1-AB78-6A4C65D96A5C}" srcOrd="1" destOrd="0" presId="urn:microsoft.com/office/officeart/2018/5/layout/IconCircleLabelList"/>
    <dgm:cxn modelId="{357388A8-B70A-40AF-BB9B-EA80D5B9AF96}" type="presParOf" srcId="{499672A9-45BA-4C73-95CF-8063344C84EA}" destId="{1F5C78A0-8095-4AA1-909A-E1BC57EB67AD}" srcOrd="2" destOrd="0" presId="urn:microsoft.com/office/officeart/2018/5/layout/IconCircleLabelList"/>
    <dgm:cxn modelId="{B612CBE9-53BD-4043-8E39-A2F8836BABFE}" type="presParOf" srcId="{499672A9-45BA-4C73-95CF-8063344C84EA}" destId="{013EFC92-D062-4C23-809E-43A705E5A842}" srcOrd="3" destOrd="0" presId="urn:microsoft.com/office/officeart/2018/5/layout/IconCircleLabelList"/>
    <dgm:cxn modelId="{5524C0E9-486A-4B7F-9FE1-403AF6420585}" type="presParOf" srcId="{68C9C41B-C2B0-4B86-AAC9-4F521D7DC65A}" destId="{AA398E39-5C89-45B5-8CCF-FE0F0FA89E14}" srcOrd="3" destOrd="0" presId="urn:microsoft.com/office/officeart/2018/5/layout/IconCircleLabelList"/>
    <dgm:cxn modelId="{204F060D-5735-494E-8AA4-3F712AA3B4AE}" type="presParOf" srcId="{68C9C41B-C2B0-4B86-AAC9-4F521D7DC65A}" destId="{79579CA4-2D42-48F7-A9A1-DF0856FEDAEE}" srcOrd="4" destOrd="0" presId="urn:microsoft.com/office/officeart/2018/5/layout/IconCircleLabelList"/>
    <dgm:cxn modelId="{A81E634D-C51A-4912-ABA4-B9842B88D32E}" type="presParOf" srcId="{79579CA4-2D42-48F7-A9A1-DF0856FEDAEE}" destId="{75745B3D-D0AB-4FF4-9655-98378411546F}" srcOrd="0" destOrd="0" presId="urn:microsoft.com/office/officeart/2018/5/layout/IconCircleLabelList"/>
    <dgm:cxn modelId="{BB54CF07-08C6-4BC8-824D-E4D4C97DF6E2}" type="presParOf" srcId="{79579CA4-2D42-48F7-A9A1-DF0856FEDAEE}" destId="{8CA4C6B9-3F66-4727-8ABD-78EEDA577BCF}" srcOrd="1" destOrd="0" presId="urn:microsoft.com/office/officeart/2018/5/layout/IconCircleLabelList"/>
    <dgm:cxn modelId="{47758162-4848-4665-A02D-D98483AC43F4}" type="presParOf" srcId="{79579CA4-2D42-48F7-A9A1-DF0856FEDAEE}" destId="{7C3CD165-DFC2-43CF-817F-16947F60D7A6}" srcOrd="2" destOrd="0" presId="urn:microsoft.com/office/officeart/2018/5/layout/IconCircleLabelList"/>
    <dgm:cxn modelId="{1A3B6C17-4F95-4003-B239-C67BEF9BF9B7}" type="presParOf" srcId="{79579CA4-2D42-48F7-A9A1-DF0856FEDAEE}" destId="{8D9545FF-C206-489A-82F2-DB1ECB84887E}" srcOrd="3" destOrd="0" presId="urn:microsoft.com/office/officeart/2018/5/layout/IconCircleLabelList"/>
    <dgm:cxn modelId="{3538CC67-76ED-43B5-A496-63E5A35406C3}" type="presParOf" srcId="{68C9C41B-C2B0-4B86-AAC9-4F521D7DC65A}" destId="{EC5D7913-A72C-4431-8E22-CA6C4A1E084A}" srcOrd="5" destOrd="0" presId="urn:microsoft.com/office/officeart/2018/5/layout/IconCircleLabelList"/>
    <dgm:cxn modelId="{F3C854D4-D37F-410D-B352-0C96BC18EF8B}" type="presParOf" srcId="{68C9C41B-C2B0-4B86-AAC9-4F521D7DC65A}" destId="{91CFDB9D-DEDB-4616-AF63-4B7CEBE6543D}" srcOrd="6" destOrd="0" presId="urn:microsoft.com/office/officeart/2018/5/layout/IconCircleLabelList"/>
    <dgm:cxn modelId="{5E38D776-1D52-465E-81AB-5DFFE4429E7C}" type="presParOf" srcId="{91CFDB9D-DEDB-4616-AF63-4B7CEBE6543D}" destId="{AEFACD1B-6008-4E0A-B053-489CD5A6673C}" srcOrd="0" destOrd="0" presId="urn:microsoft.com/office/officeart/2018/5/layout/IconCircleLabelList"/>
    <dgm:cxn modelId="{0E89E6CF-41A6-44F0-A351-F2F393C7878A}" type="presParOf" srcId="{91CFDB9D-DEDB-4616-AF63-4B7CEBE6543D}" destId="{29319ED9-EE47-41EA-948E-AD2759862E31}" srcOrd="1" destOrd="0" presId="urn:microsoft.com/office/officeart/2018/5/layout/IconCircleLabelList"/>
    <dgm:cxn modelId="{8F81F388-EC1A-40E4-9187-396167AC0220}" type="presParOf" srcId="{91CFDB9D-DEDB-4616-AF63-4B7CEBE6543D}" destId="{4DC49E81-FB30-4903-B829-FB0DE155B788}" srcOrd="2" destOrd="0" presId="urn:microsoft.com/office/officeart/2018/5/layout/IconCircleLabelList"/>
    <dgm:cxn modelId="{30ED96F6-EBAD-4432-BE75-6657DF4BD3B5}" type="presParOf" srcId="{91CFDB9D-DEDB-4616-AF63-4B7CEBE6543D}" destId="{562CFC63-70D6-42A5-9016-8A17183D7751}"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6B04B-A4B2-4E0D-B39E-538A7C8AAA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FB8E35-3F7C-440C-AE22-BB11740B6B85}">
      <dgm:prSet/>
      <dgm:spPr/>
      <dgm:t>
        <a:bodyPr/>
        <a:lstStyle/>
        <a:p>
          <a:pPr>
            <a:lnSpc>
              <a:spcPct val="100000"/>
            </a:lnSpc>
          </a:pPr>
          <a:r>
            <a:rPr lang="en-US" dirty="0"/>
            <a:t>Student Fees cover essential care, meds, screenings</a:t>
          </a:r>
        </a:p>
      </dgm:t>
    </dgm:pt>
    <dgm:pt modelId="{E65C0505-9D6F-4536-B16C-4971FF7F9863}" type="parTrans" cxnId="{84546338-E243-4B87-B018-6FA6CF37267A}">
      <dgm:prSet/>
      <dgm:spPr/>
      <dgm:t>
        <a:bodyPr/>
        <a:lstStyle/>
        <a:p>
          <a:endParaRPr lang="en-US"/>
        </a:p>
      </dgm:t>
    </dgm:pt>
    <dgm:pt modelId="{424DA664-1D01-4A3A-807C-40F8D96C082A}" type="sibTrans" cxnId="{84546338-E243-4B87-B018-6FA6CF37267A}">
      <dgm:prSet/>
      <dgm:spPr/>
      <dgm:t>
        <a:bodyPr/>
        <a:lstStyle/>
        <a:p>
          <a:endParaRPr lang="en-US"/>
        </a:p>
      </dgm:t>
    </dgm:pt>
    <dgm:pt modelId="{E2BE5D26-B1C7-4450-97E6-CEABFEDC1A6D}">
      <dgm:prSet/>
      <dgm:spPr/>
      <dgm:t>
        <a:bodyPr/>
        <a:lstStyle/>
        <a:p>
          <a:pPr>
            <a:lnSpc>
              <a:spcPct val="100000"/>
            </a:lnSpc>
          </a:pPr>
          <a:r>
            <a:rPr lang="en-US" b="0" i="0"/>
            <a:t>One-time funds: Supplies, exams/testing.</a:t>
          </a:r>
          <a:endParaRPr lang="en-US"/>
        </a:p>
      </dgm:t>
    </dgm:pt>
    <dgm:pt modelId="{495A45F1-804F-4E5E-9A71-D0200CE79136}" type="parTrans" cxnId="{1D280A3A-D675-468A-A524-EC6608FFC80E}">
      <dgm:prSet/>
      <dgm:spPr/>
      <dgm:t>
        <a:bodyPr/>
        <a:lstStyle/>
        <a:p>
          <a:endParaRPr lang="en-US"/>
        </a:p>
      </dgm:t>
    </dgm:pt>
    <dgm:pt modelId="{F98796B8-8DB1-453E-82B5-B63E449B0FC2}" type="sibTrans" cxnId="{1D280A3A-D675-468A-A524-EC6608FFC80E}">
      <dgm:prSet/>
      <dgm:spPr/>
      <dgm:t>
        <a:bodyPr/>
        <a:lstStyle/>
        <a:p>
          <a:endParaRPr lang="en-US"/>
        </a:p>
      </dgm:t>
    </dgm:pt>
    <dgm:pt modelId="{3529023E-D2A9-44E3-B4A9-CFD3B6454658}">
      <dgm:prSet/>
      <dgm:spPr/>
      <dgm:t>
        <a:bodyPr/>
        <a:lstStyle/>
        <a:p>
          <a:pPr>
            <a:lnSpc>
              <a:spcPct val="100000"/>
            </a:lnSpc>
          </a:pPr>
          <a:r>
            <a:rPr lang="en-US" b="0" i="0" dirty="0"/>
            <a:t>Point N Click (PnC) fees maintain patient scheduling/EHR platform.</a:t>
          </a:r>
          <a:endParaRPr lang="en-US" dirty="0"/>
        </a:p>
      </dgm:t>
    </dgm:pt>
    <dgm:pt modelId="{F72EB95C-F339-492E-8F83-5231E1903410}" type="parTrans" cxnId="{69529602-6A1C-4B91-B1D1-F152BD322882}">
      <dgm:prSet/>
      <dgm:spPr/>
      <dgm:t>
        <a:bodyPr/>
        <a:lstStyle/>
        <a:p>
          <a:endParaRPr lang="en-US"/>
        </a:p>
      </dgm:t>
    </dgm:pt>
    <dgm:pt modelId="{8EF49C5B-44EC-4251-9BB7-1508C50C7AA7}" type="sibTrans" cxnId="{69529602-6A1C-4B91-B1D1-F152BD322882}">
      <dgm:prSet/>
      <dgm:spPr/>
      <dgm:t>
        <a:bodyPr/>
        <a:lstStyle/>
        <a:p>
          <a:endParaRPr lang="en-US"/>
        </a:p>
      </dgm:t>
    </dgm:pt>
    <dgm:pt modelId="{A320312B-B78E-4E76-8A79-B715612BC337}">
      <dgm:prSet/>
      <dgm:spPr/>
      <dgm:t>
        <a:bodyPr/>
        <a:lstStyle/>
        <a:p>
          <a:pPr>
            <a:lnSpc>
              <a:spcPct val="100000"/>
            </a:lnSpc>
          </a:pPr>
          <a:r>
            <a:rPr lang="en-US" b="0" i="0" dirty="0"/>
            <a:t>Future: </a:t>
          </a:r>
        </a:p>
        <a:p>
          <a:pPr>
            <a:lnSpc>
              <a:spcPct val="100000"/>
            </a:lnSpc>
          </a:pPr>
          <a:r>
            <a:rPr lang="en-US" b="0" i="0" dirty="0"/>
            <a:t>$24k psychiatry, </a:t>
          </a:r>
        </a:p>
        <a:p>
          <a:pPr>
            <a:lnSpc>
              <a:spcPct val="100000"/>
            </a:lnSpc>
          </a:pPr>
          <a:r>
            <a:rPr lang="en-US" b="0" i="0" dirty="0"/>
            <a:t>$22k+ PnC costs.</a:t>
          </a:r>
          <a:endParaRPr lang="en-US" dirty="0"/>
        </a:p>
      </dgm:t>
    </dgm:pt>
    <dgm:pt modelId="{278FCB59-540F-4AE9-9116-C3E37E8EB9F6}" type="parTrans" cxnId="{E852DD0A-E0A7-4677-8E7D-66B0B8062C61}">
      <dgm:prSet/>
      <dgm:spPr/>
      <dgm:t>
        <a:bodyPr/>
        <a:lstStyle/>
        <a:p>
          <a:endParaRPr lang="en-US"/>
        </a:p>
      </dgm:t>
    </dgm:pt>
    <dgm:pt modelId="{FADC768C-E042-48A5-8068-F4DB146D90D1}" type="sibTrans" cxnId="{E852DD0A-E0A7-4677-8E7D-66B0B8062C61}">
      <dgm:prSet/>
      <dgm:spPr/>
      <dgm:t>
        <a:bodyPr/>
        <a:lstStyle/>
        <a:p>
          <a:endParaRPr lang="en-US"/>
        </a:p>
      </dgm:t>
    </dgm:pt>
    <dgm:pt modelId="{FCEA547B-A1FD-41C1-8BE7-A76582402B7C}" type="pres">
      <dgm:prSet presAssocID="{BF16B04B-A4B2-4E0D-B39E-538A7C8AAAC6}" presName="root" presStyleCnt="0">
        <dgm:presLayoutVars>
          <dgm:dir/>
          <dgm:resizeHandles val="exact"/>
        </dgm:presLayoutVars>
      </dgm:prSet>
      <dgm:spPr/>
    </dgm:pt>
    <dgm:pt modelId="{9B71A033-5C98-4F52-8BB9-CB506BCD9E96}" type="pres">
      <dgm:prSet presAssocID="{6EFB8E35-3F7C-440C-AE22-BB11740B6B85}" presName="compNode" presStyleCnt="0"/>
      <dgm:spPr/>
    </dgm:pt>
    <dgm:pt modelId="{1546FD70-9FFF-47DD-AB66-F4CE2CC171D4}" type="pres">
      <dgm:prSet presAssocID="{6EFB8E35-3F7C-440C-AE22-BB11740B6B85}" presName="bgRect" presStyleLbl="bgShp" presStyleIdx="0" presStyleCnt="4"/>
      <dgm:spPr>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36F9D292-A1C2-450D-BA14-9C1BEC3F306F}" type="pres">
      <dgm:prSet presAssocID="{6EFB8E35-3F7C-440C-AE22-BB11740B6B8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39040EF-12AB-49F7-9061-29CE9AC0394B}" type="pres">
      <dgm:prSet presAssocID="{6EFB8E35-3F7C-440C-AE22-BB11740B6B85}" presName="spaceRect" presStyleCnt="0"/>
      <dgm:spPr/>
    </dgm:pt>
    <dgm:pt modelId="{E7A232BC-C9E7-4CDF-89AF-110E0FA4C661}" type="pres">
      <dgm:prSet presAssocID="{6EFB8E35-3F7C-440C-AE22-BB11740B6B85}" presName="parTx" presStyleLbl="revTx" presStyleIdx="0" presStyleCnt="4">
        <dgm:presLayoutVars>
          <dgm:chMax val="0"/>
          <dgm:chPref val="0"/>
        </dgm:presLayoutVars>
      </dgm:prSet>
      <dgm:spPr/>
    </dgm:pt>
    <dgm:pt modelId="{6BE5B5AC-76CA-4956-8124-66DBDFB5589C}" type="pres">
      <dgm:prSet presAssocID="{424DA664-1D01-4A3A-807C-40F8D96C082A}" presName="sibTrans" presStyleCnt="0"/>
      <dgm:spPr/>
    </dgm:pt>
    <dgm:pt modelId="{51C6E3A9-0CBA-43B1-A190-138277F547E6}" type="pres">
      <dgm:prSet presAssocID="{E2BE5D26-B1C7-4450-97E6-CEABFEDC1A6D}" presName="compNode" presStyleCnt="0"/>
      <dgm:spPr/>
    </dgm:pt>
    <dgm:pt modelId="{4A5064D5-1E7B-4D43-B8C7-CC8E1BAE2901}" type="pres">
      <dgm:prSet presAssocID="{E2BE5D26-B1C7-4450-97E6-CEABFEDC1A6D}" presName="bgRect" presStyleLbl="bgShp" presStyleIdx="1" presStyleCnt="4"/>
      <dgm:spPr>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D3321006-C943-4D54-8712-4642385C7AD8}" type="pres">
      <dgm:prSet presAssocID="{E2BE5D26-B1C7-4450-97E6-CEABFEDC1A6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AAA24D29-35BA-4CBB-81BF-2416A24CFC89}" type="pres">
      <dgm:prSet presAssocID="{E2BE5D26-B1C7-4450-97E6-CEABFEDC1A6D}" presName="spaceRect" presStyleCnt="0"/>
      <dgm:spPr/>
    </dgm:pt>
    <dgm:pt modelId="{7CF936C9-42D3-49DC-A80C-50E09953467A}" type="pres">
      <dgm:prSet presAssocID="{E2BE5D26-B1C7-4450-97E6-CEABFEDC1A6D}" presName="parTx" presStyleLbl="revTx" presStyleIdx="1" presStyleCnt="4">
        <dgm:presLayoutVars>
          <dgm:chMax val="0"/>
          <dgm:chPref val="0"/>
        </dgm:presLayoutVars>
      </dgm:prSet>
      <dgm:spPr/>
    </dgm:pt>
    <dgm:pt modelId="{CD569EDA-BCB5-4BA1-B17F-37A48ED8F40A}" type="pres">
      <dgm:prSet presAssocID="{F98796B8-8DB1-453E-82B5-B63E449B0FC2}" presName="sibTrans" presStyleCnt="0"/>
      <dgm:spPr/>
    </dgm:pt>
    <dgm:pt modelId="{D1EEA7E1-AD1E-4726-8888-82FB177D440F}" type="pres">
      <dgm:prSet presAssocID="{3529023E-D2A9-44E3-B4A9-CFD3B6454658}" presName="compNode" presStyleCnt="0"/>
      <dgm:spPr/>
    </dgm:pt>
    <dgm:pt modelId="{9A8B96EA-A96D-4130-A0D0-4DE6AA8A4899}" type="pres">
      <dgm:prSet presAssocID="{3529023E-D2A9-44E3-B4A9-CFD3B6454658}" presName="bgRect" presStyleLbl="bgShp" presStyleIdx="2" presStyleCnt="4"/>
      <dgm:spPr>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1782E2D0-9833-4D52-8C3D-2EA90CF44174}" type="pres">
      <dgm:prSet presAssocID="{3529023E-D2A9-44E3-B4A9-CFD3B64546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6811198F-1A8A-4DF3-ADF8-0D920972872A}" type="pres">
      <dgm:prSet presAssocID="{3529023E-D2A9-44E3-B4A9-CFD3B6454658}" presName="spaceRect" presStyleCnt="0"/>
      <dgm:spPr/>
    </dgm:pt>
    <dgm:pt modelId="{0D8A8ECA-A756-4380-B080-BFB3DE0E2745}" type="pres">
      <dgm:prSet presAssocID="{3529023E-D2A9-44E3-B4A9-CFD3B6454658}" presName="parTx" presStyleLbl="revTx" presStyleIdx="2" presStyleCnt="4">
        <dgm:presLayoutVars>
          <dgm:chMax val="0"/>
          <dgm:chPref val="0"/>
        </dgm:presLayoutVars>
      </dgm:prSet>
      <dgm:spPr/>
    </dgm:pt>
    <dgm:pt modelId="{BB6E4AED-E8E1-4340-B89F-E1F7270ADF3B}" type="pres">
      <dgm:prSet presAssocID="{8EF49C5B-44EC-4251-9BB7-1508C50C7AA7}" presName="sibTrans" presStyleCnt="0"/>
      <dgm:spPr/>
    </dgm:pt>
    <dgm:pt modelId="{DB3F0615-57AB-4009-8AFF-FA93269F27F9}" type="pres">
      <dgm:prSet presAssocID="{A320312B-B78E-4E76-8A79-B715612BC337}" presName="compNode" presStyleCnt="0"/>
      <dgm:spPr/>
    </dgm:pt>
    <dgm:pt modelId="{6C320960-D1B5-4F62-814A-3F8699F28957}" type="pres">
      <dgm:prSet presAssocID="{A320312B-B78E-4E76-8A79-B715612BC337}" presName="bgRect" presStyleLbl="bgShp" presStyleIdx="3" presStyleCnt="4"/>
      <dgm:spPr>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80518A9A-FD2B-4BCC-B29F-C9EFF1553B1D}" type="pres">
      <dgm:prSet presAssocID="{A320312B-B78E-4E76-8A79-B715612BC3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ud"/>
        </a:ext>
      </dgm:extLst>
    </dgm:pt>
    <dgm:pt modelId="{49035584-EFC3-4042-8004-7BEF625DC85C}" type="pres">
      <dgm:prSet presAssocID="{A320312B-B78E-4E76-8A79-B715612BC337}" presName="spaceRect" presStyleCnt="0"/>
      <dgm:spPr/>
    </dgm:pt>
    <dgm:pt modelId="{09A832D6-4F74-4BED-8E52-89F0B7C3BD69}" type="pres">
      <dgm:prSet presAssocID="{A320312B-B78E-4E76-8A79-B715612BC337}" presName="parTx" presStyleLbl="revTx" presStyleIdx="3" presStyleCnt="4">
        <dgm:presLayoutVars>
          <dgm:chMax val="0"/>
          <dgm:chPref val="0"/>
        </dgm:presLayoutVars>
      </dgm:prSet>
      <dgm:spPr/>
    </dgm:pt>
  </dgm:ptLst>
  <dgm:cxnLst>
    <dgm:cxn modelId="{69529602-6A1C-4B91-B1D1-F152BD322882}" srcId="{BF16B04B-A4B2-4E0D-B39E-538A7C8AAAC6}" destId="{3529023E-D2A9-44E3-B4A9-CFD3B6454658}" srcOrd="2" destOrd="0" parTransId="{F72EB95C-F339-492E-8F83-5231E1903410}" sibTransId="{8EF49C5B-44EC-4251-9BB7-1508C50C7AA7}"/>
    <dgm:cxn modelId="{E852DD0A-E0A7-4677-8E7D-66B0B8062C61}" srcId="{BF16B04B-A4B2-4E0D-B39E-538A7C8AAAC6}" destId="{A320312B-B78E-4E76-8A79-B715612BC337}" srcOrd="3" destOrd="0" parTransId="{278FCB59-540F-4AE9-9116-C3E37E8EB9F6}" sibTransId="{FADC768C-E042-48A5-8068-F4DB146D90D1}"/>
    <dgm:cxn modelId="{97730010-835B-40B9-9F94-F18617242C55}" type="presOf" srcId="{6EFB8E35-3F7C-440C-AE22-BB11740B6B85}" destId="{E7A232BC-C9E7-4CDF-89AF-110E0FA4C661}" srcOrd="0" destOrd="0" presId="urn:microsoft.com/office/officeart/2018/2/layout/IconVerticalSolidList"/>
    <dgm:cxn modelId="{A817D216-C1CF-4027-99B7-4D985B6DDC13}" type="presOf" srcId="{BF16B04B-A4B2-4E0D-B39E-538A7C8AAAC6}" destId="{FCEA547B-A1FD-41C1-8BE7-A76582402B7C}" srcOrd="0" destOrd="0" presId="urn:microsoft.com/office/officeart/2018/2/layout/IconVerticalSolidList"/>
    <dgm:cxn modelId="{483A061E-5A3C-4484-B6FF-A0CFE2FF0536}" type="presOf" srcId="{A320312B-B78E-4E76-8A79-B715612BC337}" destId="{09A832D6-4F74-4BED-8E52-89F0B7C3BD69}" srcOrd="0" destOrd="0" presId="urn:microsoft.com/office/officeart/2018/2/layout/IconVerticalSolidList"/>
    <dgm:cxn modelId="{3D306F1E-D997-4BA2-B75E-0E567A239875}" type="presOf" srcId="{E2BE5D26-B1C7-4450-97E6-CEABFEDC1A6D}" destId="{7CF936C9-42D3-49DC-A80C-50E09953467A}" srcOrd="0" destOrd="0" presId="urn:microsoft.com/office/officeart/2018/2/layout/IconVerticalSolidList"/>
    <dgm:cxn modelId="{CAF19F36-C678-4350-822A-939330A259D1}" type="presOf" srcId="{3529023E-D2A9-44E3-B4A9-CFD3B6454658}" destId="{0D8A8ECA-A756-4380-B080-BFB3DE0E2745}" srcOrd="0" destOrd="0" presId="urn:microsoft.com/office/officeart/2018/2/layout/IconVerticalSolidList"/>
    <dgm:cxn modelId="{84546338-E243-4B87-B018-6FA6CF37267A}" srcId="{BF16B04B-A4B2-4E0D-B39E-538A7C8AAAC6}" destId="{6EFB8E35-3F7C-440C-AE22-BB11740B6B85}" srcOrd="0" destOrd="0" parTransId="{E65C0505-9D6F-4536-B16C-4971FF7F9863}" sibTransId="{424DA664-1D01-4A3A-807C-40F8D96C082A}"/>
    <dgm:cxn modelId="{1D280A3A-D675-468A-A524-EC6608FFC80E}" srcId="{BF16B04B-A4B2-4E0D-B39E-538A7C8AAAC6}" destId="{E2BE5D26-B1C7-4450-97E6-CEABFEDC1A6D}" srcOrd="1" destOrd="0" parTransId="{495A45F1-804F-4E5E-9A71-D0200CE79136}" sibTransId="{F98796B8-8DB1-453E-82B5-B63E449B0FC2}"/>
    <dgm:cxn modelId="{295A249F-FC87-4B9C-81A0-271FE0638AB9}" type="presParOf" srcId="{FCEA547B-A1FD-41C1-8BE7-A76582402B7C}" destId="{9B71A033-5C98-4F52-8BB9-CB506BCD9E96}" srcOrd="0" destOrd="0" presId="urn:microsoft.com/office/officeart/2018/2/layout/IconVerticalSolidList"/>
    <dgm:cxn modelId="{3B0781F6-E7AB-4F69-88F6-4504661ECF43}" type="presParOf" srcId="{9B71A033-5C98-4F52-8BB9-CB506BCD9E96}" destId="{1546FD70-9FFF-47DD-AB66-F4CE2CC171D4}" srcOrd="0" destOrd="0" presId="urn:microsoft.com/office/officeart/2018/2/layout/IconVerticalSolidList"/>
    <dgm:cxn modelId="{25F043EB-527B-4B64-B3CC-702776EBFFF5}" type="presParOf" srcId="{9B71A033-5C98-4F52-8BB9-CB506BCD9E96}" destId="{36F9D292-A1C2-450D-BA14-9C1BEC3F306F}" srcOrd="1" destOrd="0" presId="urn:microsoft.com/office/officeart/2018/2/layout/IconVerticalSolidList"/>
    <dgm:cxn modelId="{732D6A88-1E97-456B-AD38-30F197A630EB}" type="presParOf" srcId="{9B71A033-5C98-4F52-8BB9-CB506BCD9E96}" destId="{739040EF-12AB-49F7-9061-29CE9AC0394B}" srcOrd="2" destOrd="0" presId="urn:microsoft.com/office/officeart/2018/2/layout/IconVerticalSolidList"/>
    <dgm:cxn modelId="{FC04C372-C4A2-4F85-902E-8A8E884225F2}" type="presParOf" srcId="{9B71A033-5C98-4F52-8BB9-CB506BCD9E96}" destId="{E7A232BC-C9E7-4CDF-89AF-110E0FA4C661}" srcOrd="3" destOrd="0" presId="urn:microsoft.com/office/officeart/2018/2/layout/IconVerticalSolidList"/>
    <dgm:cxn modelId="{DEEE7979-01AD-4CA4-A1AB-294293856E3C}" type="presParOf" srcId="{FCEA547B-A1FD-41C1-8BE7-A76582402B7C}" destId="{6BE5B5AC-76CA-4956-8124-66DBDFB5589C}" srcOrd="1" destOrd="0" presId="urn:microsoft.com/office/officeart/2018/2/layout/IconVerticalSolidList"/>
    <dgm:cxn modelId="{D11F7EC9-D8D4-49D1-8501-36B10268041D}" type="presParOf" srcId="{FCEA547B-A1FD-41C1-8BE7-A76582402B7C}" destId="{51C6E3A9-0CBA-43B1-A190-138277F547E6}" srcOrd="2" destOrd="0" presId="urn:microsoft.com/office/officeart/2018/2/layout/IconVerticalSolidList"/>
    <dgm:cxn modelId="{DDACBDE6-D60B-4CF9-8310-0493C048F746}" type="presParOf" srcId="{51C6E3A9-0CBA-43B1-A190-138277F547E6}" destId="{4A5064D5-1E7B-4D43-B8C7-CC8E1BAE2901}" srcOrd="0" destOrd="0" presId="urn:microsoft.com/office/officeart/2018/2/layout/IconVerticalSolidList"/>
    <dgm:cxn modelId="{9DC8FC3F-9B7D-47BA-87AA-02EC6A62F86E}" type="presParOf" srcId="{51C6E3A9-0CBA-43B1-A190-138277F547E6}" destId="{D3321006-C943-4D54-8712-4642385C7AD8}" srcOrd="1" destOrd="0" presId="urn:microsoft.com/office/officeart/2018/2/layout/IconVerticalSolidList"/>
    <dgm:cxn modelId="{E63B3BF8-6882-4531-9FE6-F1C864C316B7}" type="presParOf" srcId="{51C6E3A9-0CBA-43B1-A190-138277F547E6}" destId="{AAA24D29-35BA-4CBB-81BF-2416A24CFC89}" srcOrd="2" destOrd="0" presId="urn:microsoft.com/office/officeart/2018/2/layout/IconVerticalSolidList"/>
    <dgm:cxn modelId="{DFFD8E6E-E6D6-4A34-ADE9-D4392E762E80}" type="presParOf" srcId="{51C6E3A9-0CBA-43B1-A190-138277F547E6}" destId="{7CF936C9-42D3-49DC-A80C-50E09953467A}" srcOrd="3" destOrd="0" presId="urn:microsoft.com/office/officeart/2018/2/layout/IconVerticalSolidList"/>
    <dgm:cxn modelId="{F4193E86-435E-4DCE-8FF1-508408D8525E}" type="presParOf" srcId="{FCEA547B-A1FD-41C1-8BE7-A76582402B7C}" destId="{CD569EDA-BCB5-4BA1-B17F-37A48ED8F40A}" srcOrd="3" destOrd="0" presId="urn:microsoft.com/office/officeart/2018/2/layout/IconVerticalSolidList"/>
    <dgm:cxn modelId="{4189BEB1-1C2B-4989-AB7F-B19C1CE81902}" type="presParOf" srcId="{FCEA547B-A1FD-41C1-8BE7-A76582402B7C}" destId="{D1EEA7E1-AD1E-4726-8888-82FB177D440F}" srcOrd="4" destOrd="0" presId="urn:microsoft.com/office/officeart/2018/2/layout/IconVerticalSolidList"/>
    <dgm:cxn modelId="{D0F94166-453F-4F66-81CC-292DDDFE2249}" type="presParOf" srcId="{D1EEA7E1-AD1E-4726-8888-82FB177D440F}" destId="{9A8B96EA-A96D-4130-A0D0-4DE6AA8A4899}" srcOrd="0" destOrd="0" presId="urn:microsoft.com/office/officeart/2018/2/layout/IconVerticalSolidList"/>
    <dgm:cxn modelId="{EF0A1109-CD75-44A4-B0C4-0A527162BFD5}" type="presParOf" srcId="{D1EEA7E1-AD1E-4726-8888-82FB177D440F}" destId="{1782E2D0-9833-4D52-8C3D-2EA90CF44174}" srcOrd="1" destOrd="0" presId="urn:microsoft.com/office/officeart/2018/2/layout/IconVerticalSolidList"/>
    <dgm:cxn modelId="{0D91E402-87A1-4197-844A-0274743A730E}" type="presParOf" srcId="{D1EEA7E1-AD1E-4726-8888-82FB177D440F}" destId="{6811198F-1A8A-4DF3-ADF8-0D920972872A}" srcOrd="2" destOrd="0" presId="urn:microsoft.com/office/officeart/2018/2/layout/IconVerticalSolidList"/>
    <dgm:cxn modelId="{9AA757F4-F8BE-4476-8CC3-D0DA5AF26ED0}" type="presParOf" srcId="{D1EEA7E1-AD1E-4726-8888-82FB177D440F}" destId="{0D8A8ECA-A756-4380-B080-BFB3DE0E2745}" srcOrd="3" destOrd="0" presId="urn:microsoft.com/office/officeart/2018/2/layout/IconVerticalSolidList"/>
    <dgm:cxn modelId="{D1548468-3562-476A-A1D5-7DD106251C20}" type="presParOf" srcId="{FCEA547B-A1FD-41C1-8BE7-A76582402B7C}" destId="{BB6E4AED-E8E1-4340-B89F-E1F7270ADF3B}" srcOrd="5" destOrd="0" presId="urn:microsoft.com/office/officeart/2018/2/layout/IconVerticalSolidList"/>
    <dgm:cxn modelId="{948A6F90-5775-4326-9AB7-42C7FF2ACAB6}" type="presParOf" srcId="{FCEA547B-A1FD-41C1-8BE7-A76582402B7C}" destId="{DB3F0615-57AB-4009-8AFF-FA93269F27F9}" srcOrd="6" destOrd="0" presId="urn:microsoft.com/office/officeart/2018/2/layout/IconVerticalSolidList"/>
    <dgm:cxn modelId="{F2E2CBC1-5077-4453-8A6D-639537443853}" type="presParOf" srcId="{DB3F0615-57AB-4009-8AFF-FA93269F27F9}" destId="{6C320960-D1B5-4F62-814A-3F8699F28957}" srcOrd="0" destOrd="0" presId="urn:microsoft.com/office/officeart/2018/2/layout/IconVerticalSolidList"/>
    <dgm:cxn modelId="{22D22882-2113-4E04-85DB-39B8A2E05765}" type="presParOf" srcId="{DB3F0615-57AB-4009-8AFF-FA93269F27F9}" destId="{80518A9A-FD2B-4BCC-B29F-C9EFF1553B1D}" srcOrd="1" destOrd="0" presId="urn:microsoft.com/office/officeart/2018/2/layout/IconVerticalSolidList"/>
    <dgm:cxn modelId="{31AE2BE3-AD04-4B7E-BCFE-DD33AD95BF32}" type="presParOf" srcId="{DB3F0615-57AB-4009-8AFF-FA93269F27F9}" destId="{49035584-EFC3-4042-8004-7BEF625DC85C}" srcOrd="2" destOrd="0" presId="urn:microsoft.com/office/officeart/2018/2/layout/IconVerticalSolidList"/>
    <dgm:cxn modelId="{0F335120-5D92-4202-A419-F3140152D1B0}" type="presParOf" srcId="{DB3F0615-57AB-4009-8AFF-FA93269F27F9}" destId="{09A832D6-4F74-4BED-8E52-89F0B7C3BD6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83214-5AED-482B-83D4-54904BB1E69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8EE4B3-8D4A-47E7-B86A-F6CBADA47588}">
      <dgm:prSet/>
      <dgm:spPr/>
      <dgm:t>
        <a:bodyPr/>
        <a:lstStyle/>
        <a:p>
          <a:pPr>
            <a:lnSpc>
              <a:spcPct val="100000"/>
            </a:lnSpc>
          </a:pPr>
          <a:r>
            <a:rPr lang="en-US" b="0" i="0" dirty="0"/>
            <a:t>Psychiatry now part of Health Services, offering evaluations and medication management.</a:t>
          </a:r>
          <a:br>
            <a:rPr lang="en-US" b="0" i="0" dirty="0"/>
          </a:br>
          <a:endParaRPr lang="en-US" dirty="0"/>
        </a:p>
      </dgm:t>
    </dgm:pt>
    <dgm:pt modelId="{12164ACB-0603-46C8-8B1D-CA0EFBF1254E}" type="parTrans" cxnId="{8E547C79-DE01-4F7F-8B1A-DA4E6020FE93}">
      <dgm:prSet/>
      <dgm:spPr/>
      <dgm:t>
        <a:bodyPr/>
        <a:lstStyle/>
        <a:p>
          <a:endParaRPr lang="en-US"/>
        </a:p>
      </dgm:t>
    </dgm:pt>
    <dgm:pt modelId="{5D8FB716-3297-4EAD-87F7-F47877BA6B39}" type="sibTrans" cxnId="{8E547C79-DE01-4F7F-8B1A-DA4E6020FE93}">
      <dgm:prSet/>
      <dgm:spPr/>
      <dgm:t>
        <a:bodyPr/>
        <a:lstStyle/>
        <a:p>
          <a:endParaRPr lang="en-US"/>
        </a:p>
      </dgm:t>
    </dgm:pt>
    <dgm:pt modelId="{D215B97A-7CAD-4295-89BC-6D99CED61365}">
      <dgm:prSet/>
      <dgm:spPr>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nSpc>
              <a:spcPct val="100000"/>
            </a:lnSpc>
          </a:pPr>
          <a:r>
            <a:rPr lang="en-US" b="0" i="0" dirty="0"/>
            <a:t>More preventive screenings (BP, cholesterol, cervical) expand wellness options.</a:t>
          </a:r>
          <a:br>
            <a:rPr lang="en-US" b="0" i="0" dirty="0"/>
          </a:br>
          <a:endParaRPr lang="en-US" dirty="0"/>
        </a:p>
      </dgm:t>
    </dgm:pt>
    <dgm:pt modelId="{31C8D040-C650-479B-89C0-4B0500B0D27E}" type="parTrans" cxnId="{2A9F9830-E419-4E55-82DE-7E0FB6D4A96F}">
      <dgm:prSet/>
      <dgm:spPr/>
      <dgm:t>
        <a:bodyPr/>
        <a:lstStyle/>
        <a:p>
          <a:endParaRPr lang="en-US"/>
        </a:p>
      </dgm:t>
    </dgm:pt>
    <dgm:pt modelId="{322C0AC0-60FA-4002-AB97-4AE02CB419B9}" type="sibTrans" cxnId="{2A9F9830-E419-4E55-82DE-7E0FB6D4A96F}">
      <dgm:prSet/>
      <dgm:spPr/>
      <dgm:t>
        <a:bodyPr/>
        <a:lstStyle/>
        <a:p>
          <a:endParaRPr lang="en-US"/>
        </a:p>
      </dgm:t>
    </dgm:pt>
    <dgm:pt modelId="{2C1357B7-C8CD-448B-B24B-0AE65A8AF1E5}">
      <dgm:prSet/>
      <dgm:spPr/>
      <dgm:t>
        <a:bodyPr/>
        <a:lstStyle/>
        <a:p>
          <a:pPr>
            <a:lnSpc>
              <a:spcPct val="100000"/>
            </a:lnSpc>
          </a:pPr>
          <a:r>
            <a:rPr lang="en-US" b="0" i="0"/>
            <a:t>Continued STI awareness/testing and free A1C at blood drives.</a:t>
          </a:r>
          <a:endParaRPr lang="en-US"/>
        </a:p>
      </dgm:t>
    </dgm:pt>
    <dgm:pt modelId="{B81C95B0-D010-42E4-A0F8-AE8BF316AA9B}" type="parTrans" cxnId="{87301B35-A044-45FD-B2BE-ADE6F5D3DE32}">
      <dgm:prSet/>
      <dgm:spPr/>
      <dgm:t>
        <a:bodyPr/>
        <a:lstStyle/>
        <a:p>
          <a:endParaRPr lang="en-US"/>
        </a:p>
      </dgm:t>
    </dgm:pt>
    <dgm:pt modelId="{73F451E4-C84B-45FB-A469-78AD22F9E3B4}" type="sibTrans" cxnId="{87301B35-A044-45FD-B2BE-ADE6F5D3DE32}">
      <dgm:prSet/>
      <dgm:spPr/>
      <dgm:t>
        <a:bodyPr/>
        <a:lstStyle/>
        <a:p>
          <a:endParaRPr lang="en-US"/>
        </a:p>
      </dgm:t>
    </dgm:pt>
    <dgm:pt modelId="{089E735F-24E0-42A3-9E10-1747D71F13C7}">
      <dgm:prSet/>
      <dgm:spPr/>
      <dgm:t>
        <a:bodyPr/>
        <a:lstStyle/>
        <a:p>
          <a:pPr>
            <a:lnSpc>
              <a:spcPct val="100000"/>
            </a:lnSpc>
          </a:pPr>
          <a:r>
            <a:rPr lang="en-US" b="0" i="0"/>
            <a:t>New outreach via social media and tabling increases awareness.</a:t>
          </a:r>
          <a:endParaRPr lang="en-US"/>
        </a:p>
      </dgm:t>
    </dgm:pt>
    <dgm:pt modelId="{7AE6D5B3-501D-40C5-B2BD-96C9FD6171A0}" type="parTrans" cxnId="{20BDFB7C-EE0B-403D-8CF3-29340BE1972F}">
      <dgm:prSet/>
      <dgm:spPr/>
      <dgm:t>
        <a:bodyPr/>
        <a:lstStyle/>
        <a:p>
          <a:endParaRPr lang="en-US"/>
        </a:p>
      </dgm:t>
    </dgm:pt>
    <dgm:pt modelId="{52A78CB2-B55E-429F-885F-10853D46CE97}" type="sibTrans" cxnId="{20BDFB7C-EE0B-403D-8CF3-29340BE1972F}">
      <dgm:prSet/>
      <dgm:spPr/>
      <dgm:t>
        <a:bodyPr/>
        <a:lstStyle/>
        <a:p>
          <a:endParaRPr lang="en-US"/>
        </a:p>
      </dgm:t>
    </dgm:pt>
    <dgm:pt modelId="{E73250FD-E156-4444-A3B7-D3B421BE0738}" type="pres">
      <dgm:prSet presAssocID="{8BC83214-5AED-482B-83D4-54904BB1E69A}" presName="root" presStyleCnt="0">
        <dgm:presLayoutVars>
          <dgm:dir/>
          <dgm:resizeHandles val="exact"/>
        </dgm:presLayoutVars>
      </dgm:prSet>
      <dgm:spPr/>
    </dgm:pt>
    <dgm:pt modelId="{B541D7AE-1ADD-4283-AA68-1F4BFF141546}" type="pres">
      <dgm:prSet presAssocID="{A88EE4B3-8D4A-47E7-B86A-F6CBADA47588}" presName="compNode" presStyleCnt="0"/>
      <dgm:spPr/>
    </dgm:pt>
    <dgm:pt modelId="{CCFBD332-44C1-4425-B3EC-D5B4C1550F9C}" type="pres">
      <dgm:prSet presAssocID="{A88EE4B3-8D4A-47E7-B86A-F6CBADA47588}" presName="bgRect" presStyleLbl="bgShp" presStyleIdx="0" presStyleCnt="4"/>
      <dgm:spPr>
        <a:gradFill rotWithShape="0">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963C2F5E-B10F-4BB3-952C-41094643F354}" type="pres">
      <dgm:prSet presAssocID="{A88EE4B3-8D4A-47E7-B86A-F6CBADA4758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401442EF-2F04-45E7-9B7F-A348C325A0BE}" type="pres">
      <dgm:prSet presAssocID="{A88EE4B3-8D4A-47E7-B86A-F6CBADA47588}" presName="spaceRect" presStyleCnt="0"/>
      <dgm:spPr/>
    </dgm:pt>
    <dgm:pt modelId="{A11D813B-65DC-4833-9847-717F20581D1B}" type="pres">
      <dgm:prSet presAssocID="{A88EE4B3-8D4A-47E7-B86A-F6CBADA47588}" presName="parTx" presStyleLbl="revTx" presStyleIdx="0" presStyleCnt="4">
        <dgm:presLayoutVars>
          <dgm:chMax val="0"/>
          <dgm:chPref val="0"/>
        </dgm:presLayoutVars>
      </dgm:prSet>
      <dgm:spPr/>
    </dgm:pt>
    <dgm:pt modelId="{4BC429FD-6DBC-4098-8161-56FF4B9A46CC}" type="pres">
      <dgm:prSet presAssocID="{5D8FB716-3297-4EAD-87F7-F47877BA6B39}" presName="sibTrans" presStyleCnt="0"/>
      <dgm:spPr/>
    </dgm:pt>
    <dgm:pt modelId="{30F6E1BA-26E5-44F8-A293-5DE1D2C0AAD2}" type="pres">
      <dgm:prSet presAssocID="{D215B97A-7CAD-4295-89BC-6D99CED61365}" presName="compNode" presStyleCnt="0"/>
      <dgm:spPr/>
    </dgm:pt>
    <dgm:pt modelId="{5485F012-8E10-402B-B884-85657F85450F}" type="pres">
      <dgm:prSet presAssocID="{D215B97A-7CAD-4295-89BC-6D99CED61365}" presName="bgRect" presStyleLbl="bgShp" presStyleIdx="1" presStyleCnt="4"/>
      <dgm:spPr>
        <a:gradFill rotWithShape="0">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2D3DCA92-3BAD-4000-8A5D-8EBCFB3C7670}" type="pres">
      <dgm:prSet presAssocID="{D215B97A-7CAD-4295-89BC-6D99CED613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Organ"/>
        </a:ext>
      </dgm:extLst>
    </dgm:pt>
    <dgm:pt modelId="{C59FE8B5-7CFA-460E-8812-42B10F24ADCE}" type="pres">
      <dgm:prSet presAssocID="{D215B97A-7CAD-4295-89BC-6D99CED61365}" presName="spaceRect" presStyleCnt="0"/>
      <dgm:spPr/>
    </dgm:pt>
    <dgm:pt modelId="{850F5B90-09A7-40C7-985A-112791DE157E}" type="pres">
      <dgm:prSet presAssocID="{D215B97A-7CAD-4295-89BC-6D99CED61365}" presName="parTx" presStyleLbl="revTx" presStyleIdx="1" presStyleCnt="4">
        <dgm:presLayoutVars>
          <dgm:chMax val="0"/>
          <dgm:chPref val="0"/>
        </dgm:presLayoutVars>
      </dgm:prSet>
      <dgm:spPr/>
    </dgm:pt>
    <dgm:pt modelId="{87A49740-AD60-4C56-883F-6CD866F96EC3}" type="pres">
      <dgm:prSet presAssocID="{322C0AC0-60FA-4002-AB97-4AE02CB419B9}" presName="sibTrans" presStyleCnt="0"/>
      <dgm:spPr/>
    </dgm:pt>
    <dgm:pt modelId="{9EEA5491-FA0C-4B0F-BB60-F16F3B3C4B09}" type="pres">
      <dgm:prSet presAssocID="{2C1357B7-C8CD-448B-B24B-0AE65A8AF1E5}" presName="compNode" presStyleCnt="0"/>
      <dgm:spPr/>
    </dgm:pt>
    <dgm:pt modelId="{4286E739-87AC-426F-ADFB-FF0A02B59AD3}" type="pres">
      <dgm:prSet presAssocID="{2C1357B7-C8CD-448B-B24B-0AE65A8AF1E5}" presName="bgRect" presStyleLbl="bgShp" presStyleIdx="2" presStyleCnt="4"/>
      <dgm:spPr>
        <a:gradFill rotWithShape="0">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476CC0D1-3449-4811-927A-B714F8EDAB07}" type="pres">
      <dgm:prSet presAssocID="{2C1357B7-C8CD-448B-B24B-0AE65A8AF1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edle"/>
        </a:ext>
      </dgm:extLst>
    </dgm:pt>
    <dgm:pt modelId="{7B04E58A-AF4E-421A-A747-D8BDCF934127}" type="pres">
      <dgm:prSet presAssocID="{2C1357B7-C8CD-448B-B24B-0AE65A8AF1E5}" presName="spaceRect" presStyleCnt="0"/>
      <dgm:spPr/>
    </dgm:pt>
    <dgm:pt modelId="{00CCAC36-0E29-4009-90B1-AB4EB2B3AF37}" type="pres">
      <dgm:prSet presAssocID="{2C1357B7-C8CD-448B-B24B-0AE65A8AF1E5}" presName="parTx" presStyleLbl="revTx" presStyleIdx="2" presStyleCnt="4">
        <dgm:presLayoutVars>
          <dgm:chMax val="0"/>
          <dgm:chPref val="0"/>
        </dgm:presLayoutVars>
      </dgm:prSet>
      <dgm:spPr/>
    </dgm:pt>
    <dgm:pt modelId="{4510BB02-5DEA-4D68-8E89-518E1D7DB0D4}" type="pres">
      <dgm:prSet presAssocID="{73F451E4-C84B-45FB-A469-78AD22F9E3B4}" presName="sibTrans" presStyleCnt="0"/>
      <dgm:spPr/>
    </dgm:pt>
    <dgm:pt modelId="{7B21E8A1-75CA-4876-A4EE-37283CA2DFDF}" type="pres">
      <dgm:prSet presAssocID="{089E735F-24E0-42A3-9E10-1747D71F13C7}" presName="compNode" presStyleCnt="0"/>
      <dgm:spPr/>
    </dgm:pt>
    <dgm:pt modelId="{99D9E1ED-BFA3-426F-914D-B5CAFFD5350A}" type="pres">
      <dgm:prSet presAssocID="{089E735F-24E0-42A3-9E10-1747D71F13C7}" presName="bgRect" presStyleLbl="bgShp" presStyleIdx="3" presStyleCnt="4"/>
      <dgm:spPr>
        <a:gradFill rotWithShape="0">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3B37190A-7CAB-4441-BBE4-055EDA337FB1}" type="pres">
      <dgm:prSet presAssocID="{089E735F-24E0-42A3-9E10-1747D71F13C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gaphone"/>
        </a:ext>
      </dgm:extLst>
    </dgm:pt>
    <dgm:pt modelId="{148C89D1-6B4D-4342-A846-BAD5FE4052B2}" type="pres">
      <dgm:prSet presAssocID="{089E735F-24E0-42A3-9E10-1747D71F13C7}" presName="spaceRect" presStyleCnt="0"/>
      <dgm:spPr/>
    </dgm:pt>
    <dgm:pt modelId="{81C7A9F0-C017-43B5-8C95-2770F307258E}" type="pres">
      <dgm:prSet presAssocID="{089E735F-24E0-42A3-9E10-1747D71F13C7}" presName="parTx" presStyleLbl="revTx" presStyleIdx="3" presStyleCnt="4">
        <dgm:presLayoutVars>
          <dgm:chMax val="0"/>
          <dgm:chPref val="0"/>
        </dgm:presLayoutVars>
      </dgm:prSet>
      <dgm:spPr/>
    </dgm:pt>
  </dgm:ptLst>
  <dgm:cxnLst>
    <dgm:cxn modelId="{41B05F10-D5F3-4BC1-B401-9CC0BA20ABD5}" type="presOf" srcId="{A88EE4B3-8D4A-47E7-B86A-F6CBADA47588}" destId="{A11D813B-65DC-4833-9847-717F20581D1B}" srcOrd="0" destOrd="0" presId="urn:microsoft.com/office/officeart/2018/2/layout/IconVerticalSolidList"/>
    <dgm:cxn modelId="{8F4FFB14-685D-409E-A2F0-2B5813429DAA}" type="presOf" srcId="{D215B97A-7CAD-4295-89BC-6D99CED61365}" destId="{850F5B90-09A7-40C7-985A-112791DE157E}" srcOrd="0" destOrd="0" presId="urn:microsoft.com/office/officeart/2018/2/layout/IconVerticalSolidList"/>
    <dgm:cxn modelId="{2A9F9830-E419-4E55-82DE-7E0FB6D4A96F}" srcId="{8BC83214-5AED-482B-83D4-54904BB1E69A}" destId="{D215B97A-7CAD-4295-89BC-6D99CED61365}" srcOrd="1" destOrd="0" parTransId="{31C8D040-C650-479B-89C0-4B0500B0D27E}" sibTransId="{322C0AC0-60FA-4002-AB97-4AE02CB419B9}"/>
    <dgm:cxn modelId="{87301B35-A044-45FD-B2BE-ADE6F5D3DE32}" srcId="{8BC83214-5AED-482B-83D4-54904BB1E69A}" destId="{2C1357B7-C8CD-448B-B24B-0AE65A8AF1E5}" srcOrd="2" destOrd="0" parTransId="{B81C95B0-D010-42E4-A0F8-AE8BF316AA9B}" sibTransId="{73F451E4-C84B-45FB-A469-78AD22F9E3B4}"/>
    <dgm:cxn modelId="{CB4C0A41-7912-4509-8319-B0FDE21D6023}" type="presOf" srcId="{8BC83214-5AED-482B-83D4-54904BB1E69A}" destId="{E73250FD-E156-4444-A3B7-D3B421BE0738}" srcOrd="0" destOrd="0" presId="urn:microsoft.com/office/officeart/2018/2/layout/IconVerticalSolidList"/>
    <dgm:cxn modelId="{8E547C79-DE01-4F7F-8B1A-DA4E6020FE93}" srcId="{8BC83214-5AED-482B-83D4-54904BB1E69A}" destId="{A88EE4B3-8D4A-47E7-B86A-F6CBADA47588}" srcOrd="0" destOrd="0" parTransId="{12164ACB-0603-46C8-8B1D-CA0EFBF1254E}" sibTransId="{5D8FB716-3297-4EAD-87F7-F47877BA6B39}"/>
    <dgm:cxn modelId="{20BDFB7C-EE0B-403D-8CF3-29340BE1972F}" srcId="{8BC83214-5AED-482B-83D4-54904BB1E69A}" destId="{089E735F-24E0-42A3-9E10-1747D71F13C7}" srcOrd="3" destOrd="0" parTransId="{7AE6D5B3-501D-40C5-B2BD-96C9FD6171A0}" sibTransId="{52A78CB2-B55E-429F-885F-10853D46CE97}"/>
    <dgm:cxn modelId="{0609129C-6AF4-43B9-92BE-80D6328684A3}" type="presOf" srcId="{089E735F-24E0-42A3-9E10-1747D71F13C7}" destId="{81C7A9F0-C017-43B5-8C95-2770F307258E}" srcOrd="0" destOrd="0" presId="urn:microsoft.com/office/officeart/2018/2/layout/IconVerticalSolidList"/>
    <dgm:cxn modelId="{3C5704FA-C881-4566-BD7C-197EC0C3B331}" type="presOf" srcId="{2C1357B7-C8CD-448B-B24B-0AE65A8AF1E5}" destId="{00CCAC36-0E29-4009-90B1-AB4EB2B3AF37}" srcOrd="0" destOrd="0" presId="urn:microsoft.com/office/officeart/2018/2/layout/IconVerticalSolidList"/>
    <dgm:cxn modelId="{2E42BE2D-9D15-43D5-B960-39AF83E7E47E}" type="presParOf" srcId="{E73250FD-E156-4444-A3B7-D3B421BE0738}" destId="{B541D7AE-1ADD-4283-AA68-1F4BFF141546}" srcOrd="0" destOrd="0" presId="urn:microsoft.com/office/officeart/2018/2/layout/IconVerticalSolidList"/>
    <dgm:cxn modelId="{A56D1FA0-0DF5-4D08-8F68-9E143D54F3B5}" type="presParOf" srcId="{B541D7AE-1ADD-4283-AA68-1F4BFF141546}" destId="{CCFBD332-44C1-4425-B3EC-D5B4C1550F9C}" srcOrd="0" destOrd="0" presId="urn:microsoft.com/office/officeart/2018/2/layout/IconVerticalSolidList"/>
    <dgm:cxn modelId="{E8451F1E-85A5-4FA6-8AC9-0AD6933095A1}" type="presParOf" srcId="{B541D7AE-1ADD-4283-AA68-1F4BFF141546}" destId="{963C2F5E-B10F-4BB3-952C-41094643F354}" srcOrd="1" destOrd="0" presId="urn:microsoft.com/office/officeart/2018/2/layout/IconVerticalSolidList"/>
    <dgm:cxn modelId="{8B825A5B-2225-4408-A9B7-EAFEAAC12F6E}" type="presParOf" srcId="{B541D7AE-1ADD-4283-AA68-1F4BFF141546}" destId="{401442EF-2F04-45E7-9B7F-A348C325A0BE}" srcOrd="2" destOrd="0" presId="urn:microsoft.com/office/officeart/2018/2/layout/IconVerticalSolidList"/>
    <dgm:cxn modelId="{42896B6F-C81D-419A-B3DB-AC3B43DEA144}" type="presParOf" srcId="{B541D7AE-1ADD-4283-AA68-1F4BFF141546}" destId="{A11D813B-65DC-4833-9847-717F20581D1B}" srcOrd="3" destOrd="0" presId="urn:microsoft.com/office/officeart/2018/2/layout/IconVerticalSolidList"/>
    <dgm:cxn modelId="{47F80235-DC19-421A-9DC4-F932B73C1FBA}" type="presParOf" srcId="{E73250FD-E156-4444-A3B7-D3B421BE0738}" destId="{4BC429FD-6DBC-4098-8161-56FF4B9A46CC}" srcOrd="1" destOrd="0" presId="urn:microsoft.com/office/officeart/2018/2/layout/IconVerticalSolidList"/>
    <dgm:cxn modelId="{A09874F3-77F3-4C91-9BDD-29D10CE5A8D9}" type="presParOf" srcId="{E73250FD-E156-4444-A3B7-D3B421BE0738}" destId="{30F6E1BA-26E5-44F8-A293-5DE1D2C0AAD2}" srcOrd="2" destOrd="0" presId="urn:microsoft.com/office/officeart/2018/2/layout/IconVerticalSolidList"/>
    <dgm:cxn modelId="{3B7B51EF-D8E5-40BF-9C25-D9BEDA16FB7C}" type="presParOf" srcId="{30F6E1BA-26E5-44F8-A293-5DE1D2C0AAD2}" destId="{5485F012-8E10-402B-B884-85657F85450F}" srcOrd="0" destOrd="0" presId="urn:microsoft.com/office/officeart/2018/2/layout/IconVerticalSolidList"/>
    <dgm:cxn modelId="{02E2ECF4-852E-4629-8E2D-74F83E9DE12F}" type="presParOf" srcId="{30F6E1BA-26E5-44F8-A293-5DE1D2C0AAD2}" destId="{2D3DCA92-3BAD-4000-8A5D-8EBCFB3C7670}" srcOrd="1" destOrd="0" presId="urn:microsoft.com/office/officeart/2018/2/layout/IconVerticalSolidList"/>
    <dgm:cxn modelId="{4311AD43-08F9-4C1E-B7C9-8D6B557F9D78}" type="presParOf" srcId="{30F6E1BA-26E5-44F8-A293-5DE1D2C0AAD2}" destId="{C59FE8B5-7CFA-460E-8812-42B10F24ADCE}" srcOrd="2" destOrd="0" presId="urn:microsoft.com/office/officeart/2018/2/layout/IconVerticalSolidList"/>
    <dgm:cxn modelId="{C421FF93-55EF-48BE-A0E6-FC7451F32798}" type="presParOf" srcId="{30F6E1BA-26E5-44F8-A293-5DE1D2C0AAD2}" destId="{850F5B90-09A7-40C7-985A-112791DE157E}" srcOrd="3" destOrd="0" presId="urn:microsoft.com/office/officeart/2018/2/layout/IconVerticalSolidList"/>
    <dgm:cxn modelId="{5C0BDD16-E3EA-4D3C-AF25-4790CC04501A}" type="presParOf" srcId="{E73250FD-E156-4444-A3B7-D3B421BE0738}" destId="{87A49740-AD60-4C56-883F-6CD866F96EC3}" srcOrd="3" destOrd="0" presId="urn:microsoft.com/office/officeart/2018/2/layout/IconVerticalSolidList"/>
    <dgm:cxn modelId="{70087798-3E56-4801-BFD2-A5BCA1F42F82}" type="presParOf" srcId="{E73250FD-E156-4444-A3B7-D3B421BE0738}" destId="{9EEA5491-FA0C-4B0F-BB60-F16F3B3C4B09}" srcOrd="4" destOrd="0" presId="urn:microsoft.com/office/officeart/2018/2/layout/IconVerticalSolidList"/>
    <dgm:cxn modelId="{B34E1DA8-1BFC-4F8E-853B-10A095BAA4F6}" type="presParOf" srcId="{9EEA5491-FA0C-4B0F-BB60-F16F3B3C4B09}" destId="{4286E739-87AC-426F-ADFB-FF0A02B59AD3}" srcOrd="0" destOrd="0" presId="urn:microsoft.com/office/officeart/2018/2/layout/IconVerticalSolidList"/>
    <dgm:cxn modelId="{A3C585CA-08BB-4ECB-9F48-CBB4AFE0D7E2}" type="presParOf" srcId="{9EEA5491-FA0C-4B0F-BB60-F16F3B3C4B09}" destId="{476CC0D1-3449-4811-927A-B714F8EDAB07}" srcOrd="1" destOrd="0" presId="urn:microsoft.com/office/officeart/2018/2/layout/IconVerticalSolidList"/>
    <dgm:cxn modelId="{D9EE913F-2723-4302-B3B3-E97DD7C5F5F9}" type="presParOf" srcId="{9EEA5491-FA0C-4B0F-BB60-F16F3B3C4B09}" destId="{7B04E58A-AF4E-421A-A747-D8BDCF934127}" srcOrd="2" destOrd="0" presId="urn:microsoft.com/office/officeart/2018/2/layout/IconVerticalSolidList"/>
    <dgm:cxn modelId="{97EDD786-B73B-4516-8AEC-1ABE8A8036A0}" type="presParOf" srcId="{9EEA5491-FA0C-4B0F-BB60-F16F3B3C4B09}" destId="{00CCAC36-0E29-4009-90B1-AB4EB2B3AF37}" srcOrd="3" destOrd="0" presId="urn:microsoft.com/office/officeart/2018/2/layout/IconVerticalSolidList"/>
    <dgm:cxn modelId="{BED5A5DC-E84B-43BE-A557-6DA598A18928}" type="presParOf" srcId="{E73250FD-E156-4444-A3B7-D3B421BE0738}" destId="{4510BB02-5DEA-4D68-8E89-518E1D7DB0D4}" srcOrd="5" destOrd="0" presId="urn:microsoft.com/office/officeart/2018/2/layout/IconVerticalSolidList"/>
    <dgm:cxn modelId="{24461655-AB2C-46D8-8FDF-5A7D49EFCC09}" type="presParOf" srcId="{E73250FD-E156-4444-A3B7-D3B421BE0738}" destId="{7B21E8A1-75CA-4876-A4EE-37283CA2DFDF}" srcOrd="6" destOrd="0" presId="urn:microsoft.com/office/officeart/2018/2/layout/IconVerticalSolidList"/>
    <dgm:cxn modelId="{B612C73A-F6A5-49D0-9EC0-75CB3CCF61DE}" type="presParOf" srcId="{7B21E8A1-75CA-4876-A4EE-37283CA2DFDF}" destId="{99D9E1ED-BFA3-426F-914D-B5CAFFD5350A}" srcOrd="0" destOrd="0" presId="urn:microsoft.com/office/officeart/2018/2/layout/IconVerticalSolidList"/>
    <dgm:cxn modelId="{20167DFA-30A5-4672-A5D7-6192096AEA34}" type="presParOf" srcId="{7B21E8A1-75CA-4876-A4EE-37283CA2DFDF}" destId="{3B37190A-7CAB-4441-BBE4-055EDA337FB1}" srcOrd="1" destOrd="0" presId="urn:microsoft.com/office/officeart/2018/2/layout/IconVerticalSolidList"/>
    <dgm:cxn modelId="{317484D9-2928-44D0-8E3A-25CFCA403702}" type="presParOf" srcId="{7B21E8A1-75CA-4876-A4EE-37283CA2DFDF}" destId="{148C89D1-6B4D-4342-A846-BAD5FE4052B2}" srcOrd="2" destOrd="0" presId="urn:microsoft.com/office/officeart/2018/2/layout/IconVerticalSolidList"/>
    <dgm:cxn modelId="{D81A9B87-45B1-43F8-870D-F93F70F5A4B6}" type="presParOf" srcId="{7B21E8A1-75CA-4876-A4EE-37283CA2DFDF}" destId="{81C7A9F0-C017-43B5-8C95-2770F307258E}"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73D7A-6103-42EA-9232-6899AD6CD157}" type="doc">
      <dgm:prSet loTypeId="urn:microsoft.com/office/officeart/2016/7/layout/VerticalDownArrowProcess" loCatId="process" qsTypeId="urn:microsoft.com/office/officeart/2005/8/quickstyle/simple4" qsCatId="simple" csTypeId="urn:microsoft.com/office/officeart/2005/8/colors/colorful2" csCatId="colorful" phldr="1"/>
      <dgm:spPr/>
      <dgm:t>
        <a:bodyPr/>
        <a:lstStyle/>
        <a:p>
          <a:endParaRPr lang="en-US"/>
        </a:p>
      </dgm:t>
    </dgm:pt>
    <dgm:pt modelId="{A9869955-170B-40EC-882F-79F9DA207628}">
      <dgm:prSet/>
      <dgm:spPr/>
      <dgm:t>
        <a:bodyPr/>
        <a:lstStyle/>
        <a:p>
          <a:r>
            <a:rPr lang="en-US"/>
            <a:t>Staff</a:t>
          </a:r>
        </a:p>
      </dgm:t>
    </dgm:pt>
    <dgm:pt modelId="{66E190C1-3356-4D71-8A78-43216E7321E5}" type="parTrans" cxnId="{9B21DF34-171B-42C3-93A7-9C3D7287A025}">
      <dgm:prSet/>
      <dgm:spPr/>
      <dgm:t>
        <a:bodyPr/>
        <a:lstStyle/>
        <a:p>
          <a:endParaRPr lang="en-US"/>
        </a:p>
      </dgm:t>
    </dgm:pt>
    <dgm:pt modelId="{2FB463FC-391F-403F-8BD5-7C14C5402667}" type="sibTrans" cxnId="{9B21DF34-171B-42C3-93A7-9C3D7287A025}">
      <dgm:prSet/>
      <dgm:spPr/>
      <dgm:t>
        <a:bodyPr/>
        <a:lstStyle/>
        <a:p>
          <a:endParaRPr lang="en-US"/>
        </a:p>
      </dgm:t>
    </dgm:pt>
    <dgm:pt modelId="{3D8A9F6D-7C4B-48C9-9AC5-81028D816AC6}">
      <dgm:prSet/>
      <dgm:spPr>
        <a:solidFill>
          <a:schemeClr val="accent2">
            <a:tint val="40000"/>
            <a:hueOff val="3367359"/>
            <a:satOff val="-31116"/>
            <a:lumOff val="-3508"/>
            <a:alpha val="50000"/>
          </a:schemeClr>
        </a:solidFill>
      </dgm:spPr>
      <dgm:t>
        <a:bodyPr/>
        <a:lstStyle/>
        <a:p>
          <a:r>
            <a:rPr lang="en-US" b="1" dirty="0">
              <a:solidFill>
                <a:schemeClr val="bg1"/>
              </a:solidFill>
            </a:rPr>
            <a:t>Challenges: Staff vacancies, supply costs, low SHIP enrollment.</a:t>
          </a:r>
        </a:p>
      </dgm:t>
    </dgm:pt>
    <dgm:pt modelId="{4436CDF9-CAFE-48B3-99CF-BEFDC8646F77}" type="parTrans" cxnId="{22F8A275-B936-4065-BA8E-725155F7FB53}">
      <dgm:prSet/>
      <dgm:spPr/>
      <dgm:t>
        <a:bodyPr/>
        <a:lstStyle/>
        <a:p>
          <a:endParaRPr lang="en-US"/>
        </a:p>
      </dgm:t>
    </dgm:pt>
    <dgm:pt modelId="{022AF899-D828-4392-9993-20CAD993D4B7}" type="sibTrans" cxnId="{22F8A275-B936-4065-BA8E-725155F7FB53}">
      <dgm:prSet/>
      <dgm:spPr/>
      <dgm:t>
        <a:bodyPr/>
        <a:lstStyle/>
        <a:p>
          <a:endParaRPr lang="en-US"/>
        </a:p>
      </dgm:t>
    </dgm:pt>
    <dgm:pt modelId="{55CE0FBC-48D8-42C1-BFFE-161D2E4C5D0B}">
      <dgm:prSet/>
      <dgm:spPr/>
      <dgm:t>
        <a:bodyPr/>
        <a:lstStyle/>
        <a:p>
          <a:r>
            <a:rPr lang="en-US"/>
            <a:t>Grow</a:t>
          </a:r>
        </a:p>
      </dgm:t>
    </dgm:pt>
    <dgm:pt modelId="{186A254B-269B-489F-AEA3-955A00A4F9D6}" type="parTrans" cxnId="{494D65EF-7E9C-4EA1-8795-FAD6BD02926A}">
      <dgm:prSet/>
      <dgm:spPr/>
      <dgm:t>
        <a:bodyPr/>
        <a:lstStyle/>
        <a:p>
          <a:endParaRPr lang="en-US"/>
        </a:p>
      </dgm:t>
    </dgm:pt>
    <dgm:pt modelId="{75AA2FB6-3F1A-4C12-904E-D7BD2D5EE5B3}" type="sibTrans" cxnId="{494D65EF-7E9C-4EA1-8795-FAD6BD02926A}">
      <dgm:prSet/>
      <dgm:spPr/>
      <dgm:t>
        <a:bodyPr/>
        <a:lstStyle/>
        <a:p>
          <a:endParaRPr lang="en-US"/>
        </a:p>
      </dgm:t>
    </dgm:pt>
    <dgm:pt modelId="{951115F7-16FF-4F8D-8AE4-E580866B0334}">
      <dgm:prSet/>
      <dgm:spPr>
        <a:solidFill>
          <a:schemeClr val="accent2">
            <a:tint val="40000"/>
            <a:hueOff val="3367359"/>
            <a:satOff val="-31116"/>
            <a:lumOff val="-3508"/>
            <a:alpha val="50000"/>
          </a:schemeClr>
        </a:solidFill>
      </dgm:spPr>
      <dgm:t>
        <a:bodyPr/>
        <a:lstStyle/>
        <a:p>
          <a:r>
            <a:rPr lang="en-US" b="1" dirty="0">
              <a:solidFill>
                <a:schemeClr val="bg1"/>
              </a:solidFill>
            </a:rPr>
            <a:t>Opportunities: Grow preventive services, expand partnerships, leverage data for planning.</a:t>
          </a:r>
        </a:p>
      </dgm:t>
    </dgm:pt>
    <dgm:pt modelId="{20DADD64-1400-4F0C-940C-A7F5AEC6C808}" type="parTrans" cxnId="{A49ACAA4-A3B8-4B47-A19A-D87F5EF679A3}">
      <dgm:prSet/>
      <dgm:spPr/>
      <dgm:t>
        <a:bodyPr/>
        <a:lstStyle/>
        <a:p>
          <a:endParaRPr lang="en-US"/>
        </a:p>
      </dgm:t>
    </dgm:pt>
    <dgm:pt modelId="{C8D0867A-5973-4F77-8DA3-03CF323A35CB}" type="sibTrans" cxnId="{A49ACAA4-A3B8-4B47-A19A-D87F5EF679A3}">
      <dgm:prSet/>
      <dgm:spPr/>
      <dgm:t>
        <a:bodyPr/>
        <a:lstStyle/>
        <a:p>
          <a:endParaRPr lang="en-US"/>
        </a:p>
      </dgm:t>
    </dgm:pt>
    <dgm:pt modelId="{9544C0A6-8A39-4FDA-958B-7F525F00A7CF}">
      <dgm:prSet/>
      <dgm:spPr/>
      <dgm:t>
        <a:bodyPr/>
        <a:lstStyle/>
        <a:p>
          <a:r>
            <a:rPr lang="en-US"/>
            <a:t>Balancing</a:t>
          </a:r>
        </a:p>
      </dgm:t>
    </dgm:pt>
    <dgm:pt modelId="{A9117831-E7E0-470D-9222-65901EA6F2C0}" type="parTrans" cxnId="{FB2E199E-F628-480B-AF25-2420ECA5B567}">
      <dgm:prSet/>
      <dgm:spPr/>
      <dgm:t>
        <a:bodyPr/>
        <a:lstStyle/>
        <a:p>
          <a:endParaRPr lang="en-US"/>
        </a:p>
      </dgm:t>
    </dgm:pt>
    <dgm:pt modelId="{1856F88C-05F1-40BC-819E-859403B4BA5B}" type="sibTrans" cxnId="{FB2E199E-F628-480B-AF25-2420ECA5B567}">
      <dgm:prSet/>
      <dgm:spPr/>
      <dgm:t>
        <a:bodyPr/>
        <a:lstStyle/>
        <a:p>
          <a:endParaRPr lang="en-US"/>
        </a:p>
      </dgm:t>
    </dgm:pt>
    <dgm:pt modelId="{1EC90F10-8F08-4332-A7A3-0870C672F155}">
      <dgm:prSet/>
      <dgm:spPr>
        <a:solidFill>
          <a:schemeClr val="accent2">
            <a:tint val="40000"/>
            <a:hueOff val="3367359"/>
            <a:satOff val="-31116"/>
            <a:lumOff val="-3508"/>
            <a:alpha val="50000"/>
          </a:schemeClr>
        </a:solidFill>
      </dgm:spPr>
      <dgm:t>
        <a:bodyPr/>
        <a:lstStyle/>
        <a:p>
          <a:r>
            <a:rPr lang="en-US" b="1" dirty="0">
              <a:solidFill>
                <a:schemeClr val="bg1"/>
              </a:solidFill>
            </a:rPr>
            <a:t>Balancing constraints and innovation will define FY26–27 success.</a:t>
          </a:r>
        </a:p>
      </dgm:t>
    </dgm:pt>
    <dgm:pt modelId="{4A96ED35-5B34-49E7-9301-0E4672D0BD3C}" type="parTrans" cxnId="{E530A61D-8626-467E-B504-EBF2ABF5751C}">
      <dgm:prSet/>
      <dgm:spPr/>
      <dgm:t>
        <a:bodyPr/>
        <a:lstStyle/>
        <a:p>
          <a:endParaRPr lang="en-US"/>
        </a:p>
      </dgm:t>
    </dgm:pt>
    <dgm:pt modelId="{B97456CE-B8CF-42B1-A1E5-B50586AAC122}" type="sibTrans" cxnId="{E530A61D-8626-467E-B504-EBF2ABF5751C}">
      <dgm:prSet/>
      <dgm:spPr/>
      <dgm:t>
        <a:bodyPr/>
        <a:lstStyle/>
        <a:p>
          <a:endParaRPr lang="en-US"/>
        </a:p>
      </dgm:t>
    </dgm:pt>
    <dgm:pt modelId="{AEC65269-5696-4F63-8BB1-E5C211773FED}" type="pres">
      <dgm:prSet presAssocID="{6A873D7A-6103-42EA-9232-6899AD6CD157}" presName="Name0" presStyleCnt="0">
        <dgm:presLayoutVars>
          <dgm:dir/>
          <dgm:animLvl val="lvl"/>
          <dgm:resizeHandles val="exact"/>
        </dgm:presLayoutVars>
      </dgm:prSet>
      <dgm:spPr/>
    </dgm:pt>
    <dgm:pt modelId="{63496345-677F-4002-80E3-25FB6519E8D8}" type="pres">
      <dgm:prSet presAssocID="{9544C0A6-8A39-4FDA-958B-7F525F00A7CF}" presName="boxAndChildren" presStyleCnt="0"/>
      <dgm:spPr/>
    </dgm:pt>
    <dgm:pt modelId="{A568E5C8-1ABC-455B-8F3D-078A65289A23}" type="pres">
      <dgm:prSet presAssocID="{9544C0A6-8A39-4FDA-958B-7F525F00A7CF}" presName="parentTextBox" presStyleLbl="alignNode1" presStyleIdx="0" presStyleCnt="3"/>
      <dgm:spPr/>
    </dgm:pt>
    <dgm:pt modelId="{36CCF4E1-9409-4F03-8BA9-C8A5A44606F7}" type="pres">
      <dgm:prSet presAssocID="{9544C0A6-8A39-4FDA-958B-7F525F00A7CF}" presName="descendantBox" presStyleLbl="bgAccFollowNode1" presStyleIdx="0" presStyleCnt="3" custLinFactNeighborX="450" custLinFactNeighborY="1064"/>
      <dgm:spPr/>
    </dgm:pt>
    <dgm:pt modelId="{9CE4D0D3-8C62-4CF9-89E9-34B422250794}" type="pres">
      <dgm:prSet presAssocID="{75AA2FB6-3F1A-4C12-904E-D7BD2D5EE5B3}" presName="sp" presStyleCnt="0"/>
      <dgm:spPr/>
    </dgm:pt>
    <dgm:pt modelId="{5C030DAE-B3C3-476D-B453-0B9107CDB9BA}" type="pres">
      <dgm:prSet presAssocID="{55CE0FBC-48D8-42C1-BFFE-161D2E4C5D0B}" presName="arrowAndChildren" presStyleCnt="0"/>
      <dgm:spPr/>
    </dgm:pt>
    <dgm:pt modelId="{9FD61381-6BDC-4A4F-8703-89742F5BB9B6}" type="pres">
      <dgm:prSet presAssocID="{55CE0FBC-48D8-42C1-BFFE-161D2E4C5D0B}" presName="parentTextArrow" presStyleLbl="node1" presStyleIdx="0" presStyleCnt="0"/>
      <dgm:spPr/>
    </dgm:pt>
    <dgm:pt modelId="{6A6AB41D-ED49-4340-A582-14018C607243}" type="pres">
      <dgm:prSet presAssocID="{55CE0FBC-48D8-42C1-BFFE-161D2E4C5D0B}" presName="arrow" presStyleLbl="alignNode1" presStyleIdx="1" presStyleCnt="3"/>
      <dgm:spPr/>
    </dgm:pt>
    <dgm:pt modelId="{46080025-1328-40E4-AF4C-E23040605E9B}" type="pres">
      <dgm:prSet presAssocID="{55CE0FBC-48D8-42C1-BFFE-161D2E4C5D0B}" presName="descendantArrow" presStyleLbl="bgAccFollowNode1" presStyleIdx="1" presStyleCnt="3" custLinFactNeighborX="450" custLinFactNeighborY="1064"/>
      <dgm:spPr/>
    </dgm:pt>
    <dgm:pt modelId="{D0FCCD1B-85E2-456C-AC25-CEA47C3CF6FD}" type="pres">
      <dgm:prSet presAssocID="{2FB463FC-391F-403F-8BD5-7C14C5402667}" presName="sp" presStyleCnt="0"/>
      <dgm:spPr/>
    </dgm:pt>
    <dgm:pt modelId="{BB5FA763-652C-49CC-B323-30A50F5E8913}" type="pres">
      <dgm:prSet presAssocID="{A9869955-170B-40EC-882F-79F9DA207628}" presName="arrowAndChildren" presStyleCnt="0"/>
      <dgm:spPr/>
    </dgm:pt>
    <dgm:pt modelId="{47EC2939-A7D9-4C3B-A7D2-A097137840A2}" type="pres">
      <dgm:prSet presAssocID="{A9869955-170B-40EC-882F-79F9DA207628}" presName="parentTextArrow" presStyleLbl="node1" presStyleIdx="0" presStyleCnt="0"/>
      <dgm:spPr/>
    </dgm:pt>
    <dgm:pt modelId="{B3EC1DD6-B2AD-4867-B3C5-4011250469F6}" type="pres">
      <dgm:prSet presAssocID="{A9869955-170B-40EC-882F-79F9DA207628}" presName="arrow" presStyleLbl="alignNode1" presStyleIdx="2" presStyleCnt="3"/>
      <dgm:spPr/>
    </dgm:pt>
    <dgm:pt modelId="{2E263213-6DD8-400F-9F2C-927FF6D92970}" type="pres">
      <dgm:prSet presAssocID="{A9869955-170B-40EC-882F-79F9DA207628}" presName="descendantArrow" presStyleLbl="bgAccFollowNode1" presStyleIdx="2" presStyleCnt="3"/>
      <dgm:spPr/>
    </dgm:pt>
  </dgm:ptLst>
  <dgm:cxnLst>
    <dgm:cxn modelId="{2AC8BD1C-8090-478A-986F-D5B11AB97483}" type="presOf" srcId="{55CE0FBC-48D8-42C1-BFFE-161D2E4C5D0B}" destId="{9FD61381-6BDC-4A4F-8703-89742F5BB9B6}" srcOrd="0" destOrd="0" presId="urn:microsoft.com/office/officeart/2016/7/layout/VerticalDownArrowProcess"/>
    <dgm:cxn modelId="{E530A61D-8626-467E-B504-EBF2ABF5751C}" srcId="{9544C0A6-8A39-4FDA-958B-7F525F00A7CF}" destId="{1EC90F10-8F08-4332-A7A3-0870C672F155}" srcOrd="0" destOrd="0" parTransId="{4A96ED35-5B34-49E7-9301-0E4672D0BD3C}" sibTransId="{B97456CE-B8CF-42B1-A1E5-B50586AAC122}"/>
    <dgm:cxn modelId="{BBF01331-EB9F-4354-887D-F45D92696247}" type="presOf" srcId="{6A873D7A-6103-42EA-9232-6899AD6CD157}" destId="{AEC65269-5696-4F63-8BB1-E5C211773FED}" srcOrd="0" destOrd="0" presId="urn:microsoft.com/office/officeart/2016/7/layout/VerticalDownArrowProcess"/>
    <dgm:cxn modelId="{9B21DF34-171B-42C3-93A7-9C3D7287A025}" srcId="{6A873D7A-6103-42EA-9232-6899AD6CD157}" destId="{A9869955-170B-40EC-882F-79F9DA207628}" srcOrd="0" destOrd="0" parTransId="{66E190C1-3356-4D71-8A78-43216E7321E5}" sibTransId="{2FB463FC-391F-403F-8BD5-7C14C5402667}"/>
    <dgm:cxn modelId="{FEBB583D-485A-4B78-B0CB-3791055BED92}" type="presOf" srcId="{9544C0A6-8A39-4FDA-958B-7F525F00A7CF}" destId="{A568E5C8-1ABC-455B-8F3D-078A65289A23}" srcOrd="0" destOrd="0" presId="urn:microsoft.com/office/officeart/2016/7/layout/VerticalDownArrowProcess"/>
    <dgm:cxn modelId="{22F8A275-B936-4065-BA8E-725155F7FB53}" srcId="{A9869955-170B-40EC-882F-79F9DA207628}" destId="{3D8A9F6D-7C4B-48C9-9AC5-81028D816AC6}" srcOrd="0" destOrd="0" parTransId="{4436CDF9-CAFE-48B3-99CF-BEFDC8646F77}" sibTransId="{022AF899-D828-4392-9993-20CAD993D4B7}"/>
    <dgm:cxn modelId="{0419DB8C-6FC3-48DD-9B78-4B9345FAD419}" type="presOf" srcId="{55CE0FBC-48D8-42C1-BFFE-161D2E4C5D0B}" destId="{6A6AB41D-ED49-4340-A582-14018C607243}" srcOrd="1" destOrd="0" presId="urn:microsoft.com/office/officeart/2016/7/layout/VerticalDownArrowProcess"/>
    <dgm:cxn modelId="{F02D0D93-0E3F-41BA-A0C3-F004F12921D1}" type="presOf" srcId="{951115F7-16FF-4F8D-8AE4-E580866B0334}" destId="{46080025-1328-40E4-AF4C-E23040605E9B}" srcOrd="0" destOrd="0" presId="urn:microsoft.com/office/officeart/2016/7/layout/VerticalDownArrowProcess"/>
    <dgm:cxn modelId="{FB0FEC93-DDF3-4090-8222-09C91E28B482}" type="presOf" srcId="{A9869955-170B-40EC-882F-79F9DA207628}" destId="{B3EC1DD6-B2AD-4867-B3C5-4011250469F6}" srcOrd="1" destOrd="0" presId="urn:microsoft.com/office/officeart/2016/7/layout/VerticalDownArrowProcess"/>
    <dgm:cxn modelId="{FB2E199E-F628-480B-AF25-2420ECA5B567}" srcId="{6A873D7A-6103-42EA-9232-6899AD6CD157}" destId="{9544C0A6-8A39-4FDA-958B-7F525F00A7CF}" srcOrd="2" destOrd="0" parTransId="{A9117831-E7E0-470D-9222-65901EA6F2C0}" sibTransId="{1856F88C-05F1-40BC-819E-859403B4BA5B}"/>
    <dgm:cxn modelId="{A49ACAA4-A3B8-4B47-A19A-D87F5EF679A3}" srcId="{55CE0FBC-48D8-42C1-BFFE-161D2E4C5D0B}" destId="{951115F7-16FF-4F8D-8AE4-E580866B0334}" srcOrd="0" destOrd="0" parTransId="{20DADD64-1400-4F0C-940C-A7F5AEC6C808}" sibTransId="{C8D0867A-5973-4F77-8DA3-03CF323A35CB}"/>
    <dgm:cxn modelId="{C746B7CA-50BE-43C8-AAB8-40C40F94EE2E}" type="presOf" srcId="{A9869955-170B-40EC-882F-79F9DA207628}" destId="{47EC2939-A7D9-4C3B-A7D2-A097137840A2}" srcOrd="0" destOrd="0" presId="urn:microsoft.com/office/officeart/2016/7/layout/VerticalDownArrowProcess"/>
    <dgm:cxn modelId="{A5805FEB-A8B4-4314-A45C-3B64A7DA1432}" type="presOf" srcId="{1EC90F10-8F08-4332-A7A3-0870C672F155}" destId="{36CCF4E1-9409-4F03-8BA9-C8A5A44606F7}" srcOrd="0" destOrd="0" presId="urn:microsoft.com/office/officeart/2016/7/layout/VerticalDownArrowProcess"/>
    <dgm:cxn modelId="{494D65EF-7E9C-4EA1-8795-FAD6BD02926A}" srcId="{6A873D7A-6103-42EA-9232-6899AD6CD157}" destId="{55CE0FBC-48D8-42C1-BFFE-161D2E4C5D0B}" srcOrd="1" destOrd="0" parTransId="{186A254B-269B-489F-AEA3-955A00A4F9D6}" sibTransId="{75AA2FB6-3F1A-4C12-904E-D7BD2D5EE5B3}"/>
    <dgm:cxn modelId="{88EBD2FC-168F-4447-BA0D-3881E2AF5652}" type="presOf" srcId="{3D8A9F6D-7C4B-48C9-9AC5-81028D816AC6}" destId="{2E263213-6DD8-400F-9F2C-927FF6D92970}" srcOrd="0" destOrd="0" presId="urn:microsoft.com/office/officeart/2016/7/layout/VerticalDownArrowProcess"/>
    <dgm:cxn modelId="{47B2D793-3606-4A4A-92D5-3A227854AAAD}" type="presParOf" srcId="{AEC65269-5696-4F63-8BB1-E5C211773FED}" destId="{63496345-677F-4002-80E3-25FB6519E8D8}" srcOrd="0" destOrd="0" presId="urn:microsoft.com/office/officeart/2016/7/layout/VerticalDownArrowProcess"/>
    <dgm:cxn modelId="{D893FE8A-560B-4F69-80C1-DACF4A90B8FE}" type="presParOf" srcId="{63496345-677F-4002-80E3-25FB6519E8D8}" destId="{A568E5C8-1ABC-455B-8F3D-078A65289A23}" srcOrd="0" destOrd="0" presId="urn:microsoft.com/office/officeart/2016/7/layout/VerticalDownArrowProcess"/>
    <dgm:cxn modelId="{B6C07E8C-EEE6-46B6-BF79-86443D7E50A2}" type="presParOf" srcId="{63496345-677F-4002-80E3-25FB6519E8D8}" destId="{36CCF4E1-9409-4F03-8BA9-C8A5A44606F7}" srcOrd="1" destOrd="0" presId="urn:microsoft.com/office/officeart/2016/7/layout/VerticalDownArrowProcess"/>
    <dgm:cxn modelId="{E3765C2B-EC63-41B6-8E7C-CD5D1EFEF311}" type="presParOf" srcId="{AEC65269-5696-4F63-8BB1-E5C211773FED}" destId="{9CE4D0D3-8C62-4CF9-89E9-34B422250794}" srcOrd="1" destOrd="0" presId="urn:microsoft.com/office/officeart/2016/7/layout/VerticalDownArrowProcess"/>
    <dgm:cxn modelId="{B28C5E7B-DD60-4343-8F42-791D72320FF5}" type="presParOf" srcId="{AEC65269-5696-4F63-8BB1-E5C211773FED}" destId="{5C030DAE-B3C3-476D-B453-0B9107CDB9BA}" srcOrd="2" destOrd="0" presId="urn:microsoft.com/office/officeart/2016/7/layout/VerticalDownArrowProcess"/>
    <dgm:cxn modelId="{23B1FB2B-1CAE-4C55-91E0-397A850AF26A}" type="presParOf" srcId="{5C030DAE-B3C3-476D-B453-0B9107CDB9BA}" destId="{9FD61381-6BDC-4A4F-8703-89742F5BB9B6}" srcOrd="0" destOrd="0" presId="urn:microsoft.com/office/officeart/2016/7/layout/VerticalDownArrowProcess"/>
    <dgm:cxn modelId="{E29DF2EF-311A-4408-9DE2-F9480B8C5135}" type="presParOf" srcId="{5C030DAE-B3C3-476D-B453-0B9107CDB9BA}" destId="{6A6AB41D-ED49-4340-A582-14018C607243}" srcOrd="1" destOrd="0" presId="urn:microsoft.com/office/officeart/2016/7/layout/VerticalDownArrowProcess"/>
    <dgm:cxn modelId="{6281D39C-331F-4DAF-BE91-CDCD12645E6B}" type="presParOf" srcId="{5C030DAE-B3C3-476D-B453-0B9107CDB9BA}" destId="{46080025-1328-40E4-AF4C-E23040605E9B}" srcOrd="2" destOrd="0" presId="urn:microsoft.com/office/officeart/2016/7/layout/VerticalDownArrowProcess"/>
    <dgm:cxn modelId="{25D95ABB-7F52-4B99-8F5D-4CFB3E9D4A70}" type="presParOf" srcId="{AEC65269-5696-4F63-8BB1-E5C211773FED}" destId="{D0FCCD1B-85E2-456C-AC25-CEA47C3CF6FD}" srcOrd="3" destOrd="0" presId="urn:microsoft.com/office/officeart/2016/7/layout/VerticalDownArrowProcess"/>
    <dgm:cxn modelId="{D2952837-0690-4311-B8B3-5E20D964F164}" type="presParOf" srcId="{AEC65269-5696-4F63-8BB1-E5C211773FED}" destId="{BB5FA763-652C-49CC-B323-30A50F5E8913}" srcOrd="4" destOrd="0" presId="urn:microsoft.com/office/officeart/2016/7/layout/VerticalDownArrowProcess"/>
    <dgm:cxn modelId="{349FB524-15AE-48D1-88CD-F35771C2CE26}" type="presParOf" srcId="{BB5FA763-652C-49CC-B323-30A50F5E8913}" destId="{47EC2939-A7D9-4C3B-A7D2-A097137840A2}" srcOrd="0" destOrd="0" presId="urn:microsoft.com/office/officeart/2016/7/layout/VerticalDownArrowProcess"/>
    <dgm:cxn modelId="{A051A3E7-AEB0-4BDA-9FE6-BA8DDD9F61B8}" type="presParOf" srcId="{BB5FA763-652C-49CC-B323-30A50F5E8913}" destId="{B3EC1DD6-B2AD-4867-B3C5-4011250469F6}" srcOrd="1" destOrd="0" presId="urn:microsoft.com/office/officeart/2016/7/layout/VerticalDownArrowProcess"/>
    <dgm:cxn modelId="{9386ED02-3C1F-41B9-87A0-1CD6639F6E0F}" type="presParOf" srcId="{BB5FA763-652C-49CC-B323-30A50F5E8913}" destId="{2E263213-6DD8-400F-9F2C-927FF6D92970}"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CAE1B0-6CF4-4A60-BC8C-7BC880D66EC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E910B1-68AB-4D18-A95F-1E529B8AF4E3}">
      <dgm:prSet/>
      <dgm:spPr/>
      <dgm:t>
        <a:bodyPr/>
        <a:lstStyle/>
        <a:p>
          <a:r>
            <a:rPr lang="en-US" b="1" i="0" dirty="0">
              <a:solidFill>
                <a:schemeClr val="bg1"/>
              </a:solidFill>
            </a:rPr>
            <a:t>Delay RN &amp; MA hires to protect core care.</a:t>
          </a:r>
          <a:endParaRPr lang="en-US" b="1" dirty="0">
            <a:solidFill>
              <a:schemeClr val="bg1"/>
            </a:solidFill>
          </a:endParaRPr>
        </a:p>
      </dgm:t>
    </dgm:pt>
    <dgm:pt modelId="{D85B646D-B8C1-46E6-8368-95E43E1B3B70}" type="parTrans" cxnId="{F281011D-49D8-408C-BA89-2BB5C74834C5}">
      <dgm:prSet/>
      <dgm:spPr/>
      <dgm:t>
        <a:bodyPr/>
        <a:lstStyle/>
        <a:p>
          <a:endParaRPr lang="en-US"/>
        </a:p>
      </dgm:t>
    </dgm:pt>
    <dgm:pt modelId="{84E9E5AB-96E7-44D7-8D34-9A28E975F8F8}" type="sibTrans" cxnId="{F281011D-49D8-408C-BA89-2BB5C74834C5}">
      <dgm:prSet/>
      <dgm:spPr/>
      <dgm:t>
        <a:bodyPr/>
        <a:lstStyle/>
        <a:p>
          <a:endParaRPr lang="en-US"/>
        </a:p>
      </dgm:t>
    </dgm:pt>
    <dgm:pt modelId="{7293C800-7F20-4A43-B64C-32A44096A8EC}">
      <dgm:prSet/>
      <dgm:spPr/>
      <dgm:t>
        <a:bodyPr/>
        <a:lstStyle/>
        <a:p>
          <a:r>
            <a:rPr lang="en-US" b="1" i="0" dirty="0">
              <a:solidFill>
                <a:schemeClr val="bg1"/>
              </a:solidFill>
            </a:rPr>
            <a:t>Scale back outreach &amp; limit supply/ equipment orders.</a:t>
          </a:r>
          <a:endParaRPr lang="en-US" b="1" dirty="0">
            <a:solidFill>
              <a:schemeClr val="bg1"/>
            </a:solidFill>
          </a:endParaRPr>
        </a:p>
      </dgm:t>
    </dgm:pt>
    <dgm:pt modelId="{2618695A-C774-4020-BE7D-8D0A0A47A9ED}" type="parTrans" cxnId="{1FAB485A-D284-4608-BD1C-8C6D92F650B6}">
      <dgm:prSet/>
      <dgm:spPr/>
      <dgm:t>
        <a:bodyPr/>
        <a:lstStyle/>
        <a:p>
          <a:endParaRPr lang="en-US"/>
        </a:p>
      </dgm:t>
    </dgm:pt>
    <dgm:pt modelId="{D1F9EB76-F1BE-4963-83B3-8A54E1E6ADEB}" type="sibTrans" cxnId="{1FAB485A-D284-4608-BD1C-8C6D92F650B6}">
      <dgm:prSet/>
      <dgm:spPr/>
      <dgm:t>
        <a:bodyPr/>
        <a:lstStyle/>
        <a:p>
          <a:endParaRPr lang="en-US"/>
        </a:p>
      </dgm:t>
    </dgm:pt>
    <dgm:pt modelId="{179801CC-D475-4AA0-B60E-4C9A9BC6EC7D}">
      <dgm:prSet/>
      <dgm:spPr/>
      <dgm:t>
        <a:bodyPr/>
        <a:lstStyle/>
        <a:p>
          <a:r>
            <a:rPr lang="en-US" b="1" i="0" dirty="0">
              <a:solidFill>
                <a:schemeClr val="bg1"/>
              </a:solidFill>
            </a:rPr>
            <a:t>Focus resources on essential student health services.</a:t>
          </a:r>
          <a:endParaRPr lang="en-US" b="1" dirty="0">
            <a:solidFill>
              <a:schemeClr val="bg1"/>
            </a:solidFill>
          </a:endParaRPr>
        </a:p>
      </dgm:t>
    </dgm:pt>
    <dgm:pt modelId="{CBBA6A52-0422-4583-AFB1-0A505E5D73F6}" type="parTrans" cxnId="{8DF7DFFA-A06A-49F7-8062-C5D33F7F62E2}">
      <dgm:prSet/>
      <dgm:spPr/>
      <dgm:t>
        <a:bodyPr/>
        <a:lstStyle/>
        <a:p>
          <a:endParaRPr lang="en-US"/>
        </a:p>
      </dgm:t>
    </dgm:pt>
    <dgm:pt modelId="{72A1B169-304F-4FA0-88FE-1D3E4ACC32BF}" type="sibTrans" cxnId="{8DF7DFFA-A06A-49F7-8062-C5D33F7F62E2}">
      <dgm:prSet/>
      <dgm:spPr/>
      <dgm:t>
        <a:bodyPr/>
        <a:lstStyle/>
        <a:p>
          <a:endParaRPr lang="en-US"/>
        </a:p>
      </dgm:t>
    </dgm:pt>
    <dgm:pt modelId="{7E3995B6-AAF2-4DC8-B5A8-0F023E01E62A}" type="pres">
      <dgm:prSet presAssocID="{D0CAE1B0-6CF4-4A60-BC8C-7BC880D66ECE}" presName="root" presStyleCnt="0">
        <dgm:presLayoutVars>
          <dgm:dir/>
          <dgm:resizeHandles val="exact"/>
        </dgm:presLayoutVars>
      </dgm:prSet>
      <dgm:spPr/>
    </dgm:pt>
    <dgm:pt modelId="{7B014981-8C97-4888-9C6C-A871B5C9B7C5}" type="pres">
      <dgm:prSet presAssocID="{76E910B1-68AB-4D18-A95F-1E529B8AF4E3}" presName="compNode" presStyleCnt="0"/>
      <dgm:spPr/>
    </dgm:pt>
    <dgm:pt modelId="{6D7F6F41-BC13-43C8-8396-5B26BEA50055}" type="pres">
      <dgm:prSet presAssocID="{76E910B1-68AB-4D18-A95F-1E529B8AF4E3}" presName="bgRect" presStyleLbl="bgShp" presStyleIdx="0" presStyleCnt="3"/>
      <dgm:spPr>
        <a:solidFill>
          <a:schemeClr val="accent6">
            <a:lumMod val="40000"/>
            <a:lumOff val="60000"/>
            <a:alpha val="38000"/>
          </a:schemeClr>
        </a:solidFill>
      </dgm:spPr>
    </dgm:pt>
    <dgm:pt modelId="{5BEE99AC-089C-4D02-BA3F-68018FD1D5B6}" type="pres">
      <dgm:prSet presAssocID="{76E910B1-68AB-4D18-A95F-1E529B8AF4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87F7480-B9C8-41D5-94F9-EC531C72BF20}" type="pres">
      <dgm:prSet presAssocID="{76E910B1-68AB-4D18-A95F-1E529B8AF4E3}" presName="spaceRect" presStyleCnt="0"/>
      <dgm:spPr/>
    </dgm:pt>
    <dgm:pt modelId="{734696B4-7CEE-42F0-8B6C-3B70E4766F74}" type="pres">
      <dgm:prSet presAssocID="{76E910B1-68AB-4D18-A95F-1E529B8AF4E3}" presName="parTx" presStyleLbl="revTx" presStyleIdx="0" presStyleCnt="3">
        <dgm:presLayoutVars>
          <dgm:chMax val="0"/>
          <dgm:chPref val="0"/>
        </dgm:presLayoutVars>
      </dgm:prSet>
      <dgm:spPr/>
    </dgm:pt>
    <dgm:pt modelId="{D9823575-9C25-46BF-9C16-312F755FD0AD}" type="pres">
      <dgm:prSet presAssocID="{84E9E5AB-96E7-44D7-8D34-9A28E975F8F8}" presName="sibTrans" presStyleCnt="0"/>
      <dgm:spPr/>
    </dgm:pt>
    <dgm:pt modelId="{DB9CCFAA-5088-4207-89D9-2FD6063CFBDC}" type="pres">
      <dgm:prSet presAssocID="{7293C800-7F20-4A43-B64C-32A44096A8EC}" presName="compNode" presStyleCnt="0"/>
      <dgm:spPr/>
    </dgm:pt>
    <dgm:pt modelId="{159C9F3E-D711-46D8-BE6A-162EC86C99FA}" type="pres">
      <dgm:prSet presAssocID="{7293C800-7F20-4A43-B64C-32A44096A8EC}" presName="bgRect" presStyleLbl="bgShp" presStyleIdx="1" presStyleCnt="3"/>
      <dgm:spPr>
        <a:solidFill>
          <a:schemeClr val="accent6">
            <a:lumMod val="40000"/>
            <a:lumOff val="60000"/>
            <a:alpha val="38000"/>
          </a:schemeClr>
        </a:solidFill>
      </dgm:spPr>
    </dgm:pt>
    <dgm:pt modelId="{AB912ADE-2D8E-485D-9E53-5CAFACBA5BA8}" type="pres">
      <dgm:prSet presAssocID="{7293C800-7F20-4A43-B64C-32A44096A8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xcavator"/>
        </a:ext>
      </dgm:extLst>
    </dgm:pt>
    <dgm:pt modelId="{BF688358-1321-484D-82C8-EEE7DCB7352B}" type="pres">
      <dgm:prSet presAssocID="{7293C800-7F20-4A43-B64C-32A44096A8EC}" presName="spaceRect" presStyleCnt="0"/>
      <dgm:spPr/>
    </dgm:pt>
    <dgm:pt modelId="{86B13EF9-B211-4024-A17E-36AF3229AFA8}" type="pres">
      <dgm:prSet presAssocID="{7293C800-7F20-4A43-B64C-32A44096A8EC}" presName="parTx" presStyleLbl="revTx" presStyleIdx="1" presStyleCnt="3">
        <dgm:presLayoutVars>
          <dgm:chMax val="0"/>
          <dgm:chPref val="0"/>
        </dgm:presLayoutVars>
      </dgm:prSet>
      <dgm:spPr/>
    </dgm:pt>
    <dgm:pt modelId="{EF47DBFA-161D-476A-9B72-12C91255BB49}" type="pres">
      <dgm:prSet presAssocID="{D1F9EB76-F1BE-4963-83B3-8A54E1E6ADEB}" presName="sibTrans" presStyleCnt="0"/>
      <dgm:spPr/>
    </dgm:pt>
    <dgm:pt modelId="{ABC486D8-9B61-4651-BA25-78B660CBCE01}" type="pres">
      <dgm:prSet presAssocID="{179801CC-D475-4AA0-B60E-4C9A9BC6EC7D}" presName="compNode" presStyleCnt="0"/>
      <dgm:spPr/>
    </dgm:pt>
    <dgm:pt modelId="{8503402C-BF68-470C-9476-86FB1AD5120B}" type="pres">
      <dgm:prSet presAssocID="{179801CC-D475-4AA0-B60E-4C9A9BC6EC7D}" presName="bgRect" presStyleLbl="bgShp" presStyleIdx="2" presStyleCnt="3"/>
      <dgm:spPr>
        <a:solidFill>
          <a:schemeClr val="accent6">
            <a:lumMod val="40000"/>
            <a:lumOff val="60000"/>
            <a:alpha val="38000"/>
          </a:schemeClr>
        </a:solidFill>
      </dgm:spPr>
    </dgm:pt>
    <dgm:pt modelId="{B5E26F2B-4A55-4E63-A4C4-53FA302F7F9E}" type="pres">
      <dgm:prSet presAssocID="{179801CC-D475-4AA0-B60E-4C9A9BC6EC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464AB6FC-D46D-4C33-9A52-87B17E37DD20}" type="pres">
      <dgm:prSet presAssocID="{179801CC-D475-4AA0-B60E-4C9A9BC6EC7D}" presName="spaceRect" presStyleCnt="0"/>
      <dgm:spPr/>
    </dgm:pt>
    <dgm:pt modelId="{22FBE2D4-6C97-4126-B0B8-59034066E788}" type="pres">
      <dgm:prSet presAssocID="{179801CC-D475-4AA0-B60E-4C9A9BC6EC7D}" presName="parTx" presStyleLbl="revTx" presStyleIdx="2" presStyleCnt="3">
        <dgm:presLayoutVars>
          <dgm:chMax val="0"/>
          <dgm:chPref val="0"/>
        </dgm:presLayoutVars>
      </dgm:prSet>
      <dgm:spPr/>
    </dgm:pt>
  </dgm:ptLst>
  <dgm:cxnLst>
    <dgm:cxn modelId="{F281011D-49D8-408C-BA89-2BB5C74834C5}" srcId="{D0CAE1B0-6CF4-4A60-BC8C-7BC880D66ECE}" destId="{76E910B1-68AB-4D18-A95F-1E529B8AF4E3}" srcOrd="0" destOrd="0" parTransId="{D85B646D-B8C1-46E6-8368-95E43E1B3B70}" sibTransId="{84E9E5AB-96E7-44D7-8D34-9A28E975F8F8}"/>
    <dgm:cxn modelId="{E7E9002E-E363-4EBA-8514-7F92D100451D}" type="presOf" srcId="{179801CC-D475-4AA0-B60E-4C9A9BC6EC7D}" destId="{22FBE2D4-6C97-4126-B0B8-59034066E788}" srcOrd="0" destOrd="0" presId="urn:microsoft.com/office/officeart/2018/2/layout/IconVerticalSolidList"/>
    <dgm:cxn modelId="{1FAB485A-D284-4608-BD1C-8C6D92F650B6}" srcId="{D0CAE1B0-6CF4-4A60-BC8C-7BC880D66ECE}" destId="{7293C800-7F20-4A43-B64C-32A44096A8EC}" srcOrd="1" destOrd="0" parTransId="{2618695A-C774-4020-BE7D-8D0A0A47A9ED}" sibTransId="{D1F9EB76-F1BE-4963-83B3-8A54E1E6ADEB}"/>
    <dgm:cxn modelId="{C34A75E2-E8A3-4B71-BACB-F0D2F84543B8}" type="presOf" srcId="{D0CAE1B0-6CF4-4A60-BC8C-7BC880D66ECE}" destId="{7E3995B6-AAF2-4DC8-B5A8-0F023E01E62A}" srcOrd="0" destOrd="0" presId="urn:microsoft.com/office/officeart/2018/2/layout/IconVerticalSolidList"/>
    <dgm:cxn modelId="{B27B94E2-E1F3-4C5E-BD52-0D3BC99DD361}" type="presOf" srcId="{7293C800-7F20-4A43-B64C-32A44096A8EC}" destId="{86B13EF9-B211-4024-A17E-36AF3229AFA8}" srcOrd="0" destOrd="0" presId="urn:microsoft.com/office/officeart/2018/2/layout/IconVerticalSolidList"/>
    <dgm:cxn modelId="{E34B46E7-C692-404F-AA9F-5B8B915D3A91}" type="presOf" srcId="{76E910B1-68AB-4D18-A95F-1E529B8AF4E3}" destId="{734696B4-7CEE-42F0-8B6C-3B70E4766F74}" srcOrd="0" destOrd="0" presId="urn:microsoft.com/office/officeart/2018/2/layout/IconVerticalSolidList"/>
    <dgm:cxn modelId="{8DF7DFFA-A06A-49F7-8062-C5D33F7F62E2}" srcId="{D0CAE1B0-6CF4-4A60-BC8C-7BC880D66ECE}" destId="{179801CC-D475-4AA0-B60E-4C9A9BC6EC7D}" srcOrd="2" destOrd="0" parTransId="{CBBA6A52-0422-4583-AFB1-0A505E5D73F6}" sibTransId="{72A1B169-304F-4FA0-88FE-1D3E4ACC32BF}"/>
    <dgm:cxn modelId="{90B506C7-74C3-42D5-9192-6AAE032DBA70}" type="presParOf" srcId="{7E3995B6-AAF2-4DC8-B5A8-0F023E01E62A}" destId="{7B014981-8C97-4888-9C6C-A871B5C9B7C5}" srcOrd="0" destOrd="0" presId="urn:microsoft.com/office/officeart/2018/2/layout/IconVerticalSolidList"/>
    <dgm:cxn modelId="{0414712E-1F7F-4B62-B36C-EC469A8CC78D}" type="presParOf" srcId="{7B014981-8C97-4888-9C6C-A871B5C9B7C5}" destId="{6D7F6F41-BC13-43C8-8396-5B26BEA50055}" srcOrd="0" destOrd="0" presId="urn:microsoft.com/office/officeart/2018/2/layout/IconVerticalSolidList"/>
    <dgm:cxn modelId="{979468DA-C44D-4D19-893A-9FA4AD377E39}" type="presParOf" srcId="{7B014981-8C97-4888-9C6C-A871B5C9B7C5}" destId="{5BEE99AC-089C-4D02-BA3F-68018FD1D5B6}" srcOrd="1" destOrd="0" presId="urn:microsoft.com/office/officeart/2018/2/layout/IconVerticalSolidList"/>
    <dgm:cxn modelId="{B5A2B652-BD6D-4674-9A41-D93472051410}" type="presParOf" srcId="{7B014981-8C97-4888-9C6C-A871B5C9B7C5}" destId="{187F7480-B9C8-41D5-94F9-EC531C72BF20}" srcOrd="2" destOrd="0" presId="urn:microsoft.com/office/officeart/2018/2/layout/IconVerticalSolidList"/>
    <dgm:cxn modelId="{EB8F8992-47A9-436D-B514-561B6D3B198D}" type="presParOf" srcId="{7B014981-8C97-4888-9C6C-A871B5C9B7C5}" destId="{734696B4-7CEE-42F0-8B6C-3B70E4766F74}" srcOrd="3" destOrd="0" presId="urn:microsoft.com/office/officeart/2018/2/layout/IconVerticalSolidList"/>
    <dgm:cxn modelId="{65C4606B-011F-48DE-9C5A-8A44E023CD7B}" type="presParOf" srcId="{7E3995B6-AAF2-4DC8-B5A8-0F023E01E62A}" destId="{D9823575-9C25-46BF-9C16-312F755FD0AD}" srcOrd="1" destOrd="0" presId="urn:microsoft.com/office/officeart/2018/2/layout/IconVerticalSolidList"/>
    <dgm:cxn modelId="{6D7D46DF-5D81-45A1-A174-C339CF9B51EE}" type="presParOf" srcId="{7E3995B6-AAF2-4DC8-B5A8-0F023E01E62A}" destId="{DB9CCFAA-5088-4207-89D9-2FD6063CFBDC}" srcOrd="2" destOrd="0" presId="urn:microsoft.com/office/officeart/2018/2/layout/IconVerticalSolidList"/>
    <dgm:cxn modelId="{210F423A-0DF2-46BE-B511-7182D03D2976}" type="presParOf" srcId="{DB9CCFAA-5088-4207-89D9-2FD6063CFBDC}" destId="{159C9F3E-D711-46D8-BE6A-162EC86C99FA}" srcOrd="0" destOrd="0" presId="urn:microsoft.com/office/officeart/2018/2/layout/IconVerticalSolidList"/>
    <dgm:cxn modelId="{B19B5094-BCAD-4CFD-8476-E88F41934BD7}" type="presParOf" srcId="{DB9CCFAA-5088-4207-89D9-2FD6063CFBDC}" destId="{AB912ADE-2D8E-485D-9E53-5CAFACBA5BA8}" srcOrd="1" destOrd="0" presId="urn:microsoft.com/office/officeart/2018/2/layout/IconVerticalSolidList"/>
    <dgm:cxn modelId="{A700E8DF-4BB4-4E83-AA6C-2E01A99E2786}" type="presParOf" srcId="{DB9CCFAA-5088-4207-89D9-2FD6063CFBDC}" destId="{BF688358-1321-484D-82C8-EEE7DCB7352B}" srcOrd="2" destOrd="0" presId="urn:microsoft.com/office/officeart/2018/2/layout/IconVerticalSolidList"/>
    <dgm:cxn modelId="{6BAE1B06-C359-4D18-B67A-68869A59DECA}" type="presParOf" srcId="{DB9CCFAA-5088-4207-89D9-2FD6063CFBDC}" destId="{86B13EF9-B211-4024-A17E-36AF3229AFA8}" srcOrd="3" destOrd="0" presId="urn:microsoft.com/office/officeart/2018/2/layout/IconVerticalSolidList"/>
    <dgm:cxn modelId="{E3B45C95-47D0-4975-8400-CA5BF4580F77}" type="presParOf" srcId="{7E3995B6-AAF2-4DC8-B5A8-0F023E01E62A}" destId="{EF47DBFA-161D-476A-9B72-12C91255BB49}" srcOrd="3" destOrd="0" presId="urn:microsoft.com/office/officeart/2018/2/layout/IconVerticalSolidList"/>
    <dgm:cxn modelId="{EA178EEA-42F7-47FF-8A76-51AA5207123C}" type="presParOf" srcId="{7E3995B6-AAF2-4DC8-B5A8-0F023E01E62A}" destId="{ABC486D8-9B61-4651-BA25-78B660CBCE01}" srcOrd="4" destOrd="0" presId="urn:microsoft.com/office/officeart/2018/2/layout/IconVerticalSolidList"/>
    <dgm:cxn modelId="{342B96BD-D0D2-4E77-9523-0A22E9215CD5}" type="presParOf" srcId="{ABC486D8-9B61-4651-BA25-78B660CBCE01}" destId="{8503402C-BF68-470C-9476-86FB1AD5120B}" srcOrd="0" destOrd="0" presId="urn:microsoft.com/office/officeart/2018/2/layout/IconVerticalSolidList"/>
    <dgm:cxn modelId="{3289648C-10AE-4278-AB74-106F85EFBAF5}" type="presParOf" srcId="{ABC486D8-9B61-4651-BA25-78B660CBCE01}" destId="{B5E26F2B-4A55-4E63-A4C4-53FA302F7F9E}" srcOrd="1" destOrd="0" presId="urn:microsoft.com/office/officeart/2018/2/layout/IconVerticalSolidList"/>
    <dgm:cxn modelId="{4F9D92FF-0454-4C34-85F8-5095148EFAD7}" type="presParOf" srcId="{ABC486D8-9B61-4651-BA25-78B660CBCE01}" destId="{464AB6FC-D46D-4C33-9A52-87B17E37DD20}" srcOrd="2" destOrd="0" presId="urn:microsoft.com/office/officeart/2018/2/layout/IconVerticalSolidList"/>
    <dgm:cxn modelId="{E4E719C4-ABC6-455F-934D-AF972039EE34}" type="presParOf" srcId="{ABC486D8-9B61-4651-BA25-78B660CBCE01}" destId="{22FBE2D4-6C97-4126-B0B8-59034066E788}"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5FCC0-92BE-47D4-B58B-C9BF63215854}">
      <dsp:nvSpPr>
        <dsp:cNvPr id="0" name=""/>
        <dsp:cNvSpPr/>
      </dsp:nvSpPr>
      <dsp:spPr>
        <a:xfrm>
          <a:off x="958904" y="342338"/>
          <a:ext cx="2291297" cy="229129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F5BF9F-C98D-41CB-BDFC-DE977D5B11E9}">
      <dsp:nvSpPr>
        <dsp:cNvPr id="0" name=""/>
        <dsp:cNvSpPr/>
      </dsp:nvSpPr>
      <dsp:spPr>
        <a:xfrm>
          <a:off x="1447214" y="830647"/>
          <a:ext cx="1314678" cy="1314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B27128-5C29-4C82-A7DB-C4433EE8EC4A}">
      <dsp:nvSpPr>
        <dsp:cNvPr id="0" name=""/>
        <dsp:cNvSpPr/>
      </dsp:nvSpPr>
      <dsp:spPr>
        <a:xfrm>
          <a:off x="226440" y="3347318"/>
          <a:ext cx="37562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i="0" kern="1200" dirty="0">
              <a:solidFill>
                <a:schemeClr val="bg1"/>
              </a:solidFill>
            </a:rPr>
            <a:t>On-site NP &amp; physician (Mon–Fri 8–5).</a:t>
          </a:r>
          <a:endParaRPr lang="en-US" sz="2200" kern="1200" dirty="0">
            <a:solidFill>
              <a:schemeClr val="bg1"/>
            </a:solidFill>
          </a:endParaRPr>
        </a:p>
      </dsp:txBody>
      <dsp:txXfrm>
        <a:off x="226440" y="3347318"/>
        <a:ext cx="3756225" cy="720000"/>
      </dsp:txXfrm>
    </dsp:sp>
    <dsp:sp modelId="{A8240F15-7172-467E-9D39-112A0EFAF485}">
      <dsp:nvSpPr>
        <dsp:cNvPr id="0" name=""/>
        <dsp:cNvSpPr/>
      </dsp:nvSpPr>
      <dsp:spPr>
        <a:xfrm>
          <a:off x="5410206" y="318967"/>
          <a:ext cx="2291297" cy="229129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FCF81-B05D-40D1-AB78-6A4C65D96A5C}">
      <dsp:nvSpPr>
        <dsp:cNvPr id="0" name=""/>
        <dsp:cNvSpPr/>
      </dsp:nvSpPr>
      <dsp:spPr>
        <a:xfrm>
          <a:off x="5860778" y="830647"/>
          <a:ext cx="1314678" cy="13146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3EFC92-D062-4C23-809E-43A705E5A842}">
      <dsp:nvSpPr>
        <dsp:cNvPr id="0" name=""/>
        <dsp:cNvSpPr/>
      </dsp:nvSpPr>
      <dsp:spPr>
        <a:xfrm>
          <a:off x="4640005" y="3347318"/>
          <a:ext cx="37562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i="0" kern="1200" dirty="0">
              <a:solidFill>
                <a:schemeClr val="bg1"/>
              </a:solidFill>
            </a:rPr>
            <a:t>Free nursing assessments and OTC meds.</a:t>
          </a:r>
          <a:endParaRPr lang="en-US" sz="2200" kern="1200" dirty="0">
            <a:solidFill>
              <a:schemeClr val="bg1"/>
            </a:solidFill>
          </a:endParaRPr>
        </a:p>
      </dsp:txBody>
      <dsp:txXfrm>
        <a:off x="4640005" y="3347318"/>
        <a:ext cx="3756225" cy="720000"/>
      </dsp:txXfrm>
    </dsp:sp>
    <dsp:sp modelId="{75745B3D-D0AB-4FF4-9655-98378411546F}">
      <dsp:nvSpPr>
        <dsp:cNvPr id="0" name=""/>
        <dsp:cNvSpPr/>
      </dsp:nvSpPr>
      <dsp:spPr>
        <a:xfrm>
          <a:off x="9786033" y="342338"/>
          <a:ext cx="2291297" cy="229129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4C6B9-3F66-4727-8ABD-78EEDA577BCF}">
      <dsp:nvSpPr>
        <dsp:cNvPr id="0" name=""/>
        <dsp:cNvSpPr/>
      </dsp:nvSpPr>
      <dsp:spPr>
        <a:xfrm>
          <a:off x="10274342" y="830647"/>
          <a:ext cx="1314678" cy="13146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9545FF-C206-489A-82F2-DB1ECB84887E}">
      <dsp:nvSpPr>
        <dsp:cNvPr id="0" name=""/>
        <dsp:cNvSpPr/>
      </dsp:nvSpPr>
      <dsp:spPr>
        <a:xfrm>
          <a:off x="9053569" y="3347318"/>
          <a:ext cx="37562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i="0" kern="1200" dirty="0">
              <a:solidFill>
                <a:schemeClr val="bg1"/>
              </a:solidFill>
            </a:rPr>
            <a:t>Preventive care: exams, screenings, gynecology</a:t>
          </a:r>
          <a:r>
            <a:rPr lang="en-US" sz="2200" b="0" i="0" kern="1200" dirty="0"/>
            <a:t>.</a:t>
          </a:r>
          <a:endParaRPr lang="en-US" sz="2200" kern="1200" dirty="0"/>
        </a:p>
      </dsp:txBody>
      <dsp:txXfrm>
        <a:off x="9053569" y="3347318"/>
        <a:ext cx="3756225" cy="720000"/>
      </dsp:txXfrm>
    </dsp:sp>
    <dsp:sp modelId="{AEFACD1B-6008-4E0A-B053-489CD5A6673C}">
      <dsp:nvSpPr>
        <dsp:cNvPr id="0" name=""/>
        <dsp:cNvSpPr/>
      </dsp:nvSpPr>
      <dsp:spPr>
        <a:xfrm>
          <a:off x="14199597" y="342338"/>
          <a:ext cx="2291297" cy="229129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19ED9-EE47-41EA-948E-AD2759862E31}">
      <dsp:nvSpPr>
        <dsp:cNvPr id="0" name=""/>
        <dsp:cNvSpPr/>
      </dsp:nvSpPr>
      <dsp:spPr>
        <a:xfrm>
          <a:off x="14687907" y="830647"/>
          <a:ext cx="1314678" cy="13146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2CFC63-70D6-42A5-9016-8A17183D7751}">
      <dsp:nvSpPr>
        <dsp:cNvPr id="0" name=""/>
        <dsp:cNvSpPr/>
      </dsp:nvSpPr>
      <dsp:spPr>
        <a:xfrm>
          <a:off x="13467134" y="3347318"/>
          <a:ext cx="37562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i="0" kern="1200" dirty="0">
              <a:solidFill>
                <a:schemeClr val="bg1"/>
              </a:solidFill>
            </a:rPr>
            <a:t>Campus-wide outreach and vaccination campaigns</a:t>
          </a:r>
          <a:r>
            <a:rPr lang="en-US" sz="2200" b="0" i="0" kern="1200" dirty="0"/>
            <a:t>.</a:t>
          </a:r>
          <a:endParaRPr lang="en-US" sz="2200" kern="1200" dirty="0"/>
        </a:p>
      </dsp:txBody>
      <dsp:txXfrm>
        <a:off x="13467134" y="3347318"/>
        <a:ext cx="375622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6FD70-9FFF-47DD-AB66-F4CE2CC171D4}">
      <dsp:nvSpPr>
        <dsp:cNvPr id="0" name=""/>
        <dsp:cNvSpPr/>
      </dsp:nvSpPr>
      <dsp:spPr>
        <a:xfrm>
          <a:off x="0" y="3605"/>
          <a:ext cx="8153399" cy="1827281"/>
        </a:xfrm>
        <a:prstGeom prst="roundRect">
          <a:avLst>
            <a:gd name="adj" fmla="val 10000"/>
          </a:avLst>
        </a:prstGeom>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36F9D292-A1C2-450D-BA14-9C1BEC3F306F}">
      <dsp:nvSpPr>
        <dsp:cNvPr id="0" name=""/>
        <dsp:cNvSpPr/>
      </dsp:nvSpPr>
      <dsp:spPr>
        <a:xfrm>
          <a:off x="552752" y="414743"/>
          <a:ext cx="1005005" cy="1005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A232BC-C9E7-4CDF-89AF-110E0FA4C661}">
      <dsp:nvSpPr>
        <dsp:cNvPr id="0" name=""/>
        <dsp:cNvSpPr/>
      </dsp:nvSpPr>
      <dsp:spPr>
        <a:xfrm>
          <a:off x="2110510" y="3605"/>
          <a:ext cx="6042888" cy="182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87" tIns="193387" rIns="193387" bIns="193387" numCol="1" spcCol="1270" anchor="ctr" anchorCtr="0">
          <a:noAutofit/>
        </a:bodyPr>
        <a:lstStyle/>
        <a:p>
          <a:pPr marL="0" lvl="0" indent="0" algn="l" defTabSz="977900">
            <a:lnSpc>
              <a:spcPct val="100000"/>
            </a:lnSpc>
            <a:spcBef>
              <a:spcPct val="0"/>
            </a:spcBef>
            <a:spcAft>
              <a:spcPct val="35000"/>
            </a:spcAft>
            <a:buNone/>
          </a:pPr>
          <a:r>
            <a:rPr lang="en-US" sz="2200" kern="1200" dirty="0"/>
            <a:t>Student Fees cover essential care, meds, screenings</a:t>
          </a:r>
        </a:p>
      </dsp:txBody>
      <dsp:txXfrm>
        <a:off x="2110510" y="3605"/>
        <a:ext cx="6042888" cy="1827281"/>
      </dsp:txXfrm>
    </dsp:sp>
    <dsp:sp modelId="{4A5064D5-1E7B-4D43-B8C7-CC8E1BAE2901}">
      <dsp:nvSpPr>
        <dsp:cNvPr id="0" name=""/>
        <dsp:cNvSpPr/>
      </dsp:nvSpPr>
      <dsp:spPr>
        <a:xfrm>
          <a:off x="0" y="2287707"/>
          <a:ext cx="8153399" cy="1827281"/>
        </a:xfrm>
        <a:prstGeom prst="roundRect">
          <a:avLst>
            <a:gd name="adj" fmla="val 10000"/>
          </a:avLst>
        </a:prstGeom>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D3321006-C943-4D54-8712-4642385C7AD8}">
      <dsp:nvSpPr>
        <dsp:cNvPr id="0" name=""/>
        <dsp:cNvSpPr/>
      </dsp:nvSpPr>
      <dsp:spPr>
        <a:xfrm>
          <a:off x="552752" y="2698846"/>
          <a:ext cx="1005005" cy="1005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F936C9-42D3-49DC-A80C-50E09953467A}">
      <dsp:nvSpPr>
        <dsp:cNvPr id="0" name=""/>
        <dsp:cNvSpPr/>
      </dsp:nvSpPr>
      <dsp:spPr>
        <a:xfrm>
          <a:off x="2110510" y="2287707"/>
          <a:ext cx="6042888" cy="182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87" tIns="193387" rIns="193387" bIns="193387" numCol="1" spcCol="1270" anchor="ctr" anchorCtr="0">
          <a:noAutofit/>
        </a:bodyPr>
        <a:lstStyle/>
        <a:p>
          <a:pPr marL="0" lvl="0" indent="0" algn="l" defTabSz="977900">
            <a:lnSpc>
              <a:spcPct val="100000"/>
            </a:lnSpc>
            <a:spcBef>
              <a:spcPct val="0"/>
            </a:spcBef>
            <a:spcAft>
              <a:spcPct val="35000"/>
            </a:spcAft>
            <a:buNone/>
          </a:pPr>
          <a:r>
            <a:rPr lang="en-US" sz="2200" b="0" i="0" kern="1200"/>
            <a:t>One-time funds: Supplies, exams/testing.</a:t>
          </a:r>
          <a:endParaRPr lang="en-US" sz="2200" kern="1200"/>
        </a:p>
      </dsp:txBody>
      <dsp:txXfrm>
        <a:off x="2110510" y="2287707"/>
        <a:ext cx="6042888" cy="1827281"/>
      </dsp:txXfrm>
    </dsp:sp>
    <dsp:sp modelId="{9A8B96EA-A96D-4130-A0D0-4DE6AA8A4899}">
      <dsp:nvSpPr>
        <dsp:cNvPr id="0" name=""/>
        <dsp:cNvSpPr/>
      </dsp:nvSpPr>
      <dsp:spPr>
        <a:xfrm>
          <a:off x="0" y="4571810"/>
          <a:ext cx="8153399" cy="1827281"/>
        </a:xfrm>
        <a:prstGeom prst="roundRect">
          <a:avLst>
            <a:gd name="adj" fmla="val 10000"/>
          </a:avLst>
        </a:prstGeom>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1782E2D0-9833-4D52-8C3D-2EA90CF44174}">
      <dsp:nvSpPr>
        <dsp:cNvPr id="0" name=""/>
        <dsp:cNvSpPr/>
      </dsp:nvSpPr>
      <dsp:spPr>
        <a:xfrm>
          <a:off x="552752" y="4982948"/>
          <a:ext cx="1005005" cy="1005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8A8ECA-A756-4380-B080-BFB3DE0E2745}">
      <dsp:nvSpPr>
        <dsp:cNvPr id="0" name=""/>
        <dsp:cNvSpPr/>
      </dsp:nvSpPr>
      <dsp:spPr>
        <a:xfrm>
          <a:off x="2110510" y="4571810"/>
          <a:ext cx="6042888" cy="182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87" tIns="193387" rIns="193387" bIns="193387" numCol="1" spcCol="1270" anchor="ctr" anchorCtr="0">
          <a:noAutofit/>
        </a:bodyPr>
        <a:lstStyle/>
        <a:p>
          <a:pPr marL="0" lvl="0" indent="0" algn="l" defTabSz="977900">
            <a:lnSpc>
              <a:spcPct val="100000"/>
            </a:lnSpc>
            <a:spcBef>
              <a:spcPct val="0"/>
            </a:spcBef>
            <a:spcAft>
              <a:spcPct val="35000"/>
            </a:spcAft>
            <a:buNone/>
          </a:pPr>
          <a:r>
            <a:rPr lang="en-US" sz="2200" b="0" i="0" kern="1200" dirty="0"/>
            <a:t>Point N Click (PnC) fees maintain patient scheduling/EHR platform.</a:t>
          </a:r>
          <a:endParaRPr lang="en-US" sz="2200" kern="1200" dirty="0"/>
        </a:p>
      </dsp:txBody>
      <dsp:txXfrm>
        <a:off x="2110510" y="4571810"/>
        <a:ext cx="6042888" cy="1827281"/>
      </dsp:txXfrm>
    </dsp:sp>
    <dsp:sp modelId="{6C320960-D1B5-4F62-814A-3F8699F28957}">
      <dsp:nvSpPr>
        <dsp:cNvPr id="0" name=""/>
        <dsp:cNvSpPr/>
      </dsp:nvSpPr>
      <dsp:spPr>
        <a:xfrm>
          <a:off x="0" y="6855912"/>
          <a:ext cx="8153399" cy="1827281"/>
        </a:xfrm>
        <a:prstGeom prst="roundRect">
          <a:avLst>
            <a:gd name="adj" fmla="val 10000"/>
          </a:avLst>
        </a:prstGeom>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80518A9A-FD2B-4BCC-B29F-C9EFF1553B1D}">
      <dsp:nvSpPr>
        <dsp:cNvPr id="0" name=""/>
        <dsp:cNvSpPr/>
      </dsp:nvSpPr>
      <dsp:spPr>
        <a:xfrm>
          <a:off x="552752" y="7267051"/>
          <a:ext cx="1005005" cy="10050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A832D6-4F74-4BED-8E52-89F0B7C3BD69}">
      <dsp:nvSpPr>
        <dsp:cNvPr id="0" name=""/>
        <dsp:cNvSpPr/>
      </dsp:nvSpPr>
      <dsp:spPr>
        <a:xfrm>
          <a:off x="2110510" y="6855912"/>
          <a:ext cx="6042888" cy="182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87" tIns="193387" rIns="193387" bIns="193387" numCol="1" spcCol="1270" anchor="ctr" anchorCtr="0">
          <a:noAutofit/>
        </a:bodyPr>
        <a:lstStyle/>
        <a:p>
          <a:pPr marL="0" lvl="0" indent="0" algn="l" defTabSz="977900">
            <a:lnSpc>
              <a:spcPct val="100000"/>
            </a:lnSpc>
            <a:spcBef>
              <a:spcPct val="0"/>
            </a:spcBef>
            <a:spcAft>
              <a:spcPct val="35000"/>
            </a:spcAft>
            <a:buNone/>
          </a:pPr>
          <a:r>
            <a:rPr lang="en-US" sz="2200" b="0" i="0" kern="1200" dirty="0"/>
            <a:t>Future: </a:t>
          </a:r>
        </a:p>
        <a:p>
          <a:pPr marL="0" lvl="0" indent="0" algn="l" defTabSz="977900">
            <a:lnSpc>
              <a:spcPct val="100000"/>
            </a:lnSpc>
            <a:spcBef>
              <a:spcPct val="0"/>
            </a:spcBef>
            <a:spcAft>
              <a:spcPct val="35000"/>
            </a:spcAft>
            <a:buNone/>
          </a:pPr>
          <a:r>
            <a:rPr lang="en-US" sz="2200" b="0" i="0" kern="1200" dirty="0"/>
            <a:t>$24k psychiatry, </a:t>
          </a:r>
        </a:p>
        <a:p>
          <a:pPr marL="0" lvl="0" indent="0" algn="l" defTabSz="977900">
            <a:lnSpc>
              <a:spcPct val="100000"/>
            </a:lnSpc>
            <a:spcBef>
              <a:spcPct val="0"/>
            </a:spcBef>
            <a:spcAft>
              <a:spcPct val="35000"/>
            </a:spcAft>
            <a:buNone/>
          </a:pPr>
          <a:r>
            <a:rPr lang="en-US" sz="2200" b="0" i="0" kern="1200" dirty="0"/>
            <a:t>$22k+ PnC costs.</a:t>
          </a:r>
          <a:endParaRPr lang="en-US" sz="2200" kern="1200" dirty="0"/>
        </a:p>
      </dsp:txBody>
      <dsp:txXfrm>
        <a:off x="2110510" y="6855912"/>
        <a:ext cx="6042888" cy="1827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BD332-44C1-4425-B3EC-D5B4C1550F9C}">
      <dsp:nvSpPr>
        <dsp:cNvPr id="0" name=""/>
        <dsp:cNvSpPr/>
      </dsp:nvSpPr>
      <dsp:spPr>
        <a:xfrm>
          <a:off x="0" y="2435"/>
          <a:ext cx="14083937" cy="1234216"/>
        </a:xfrm>
        <a:prstGeom prst="roundRect">
          <a:avLst>
            <a:gd name="adj" fmla="val 10000"/>
          </a:avLst>
        </a:prstGeom>
        <a:gradFill rotWithShape="0">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963C2F5E-B10F-4BB3-952C-41094643F354}">
      <dsp:nvSpPr>
        <dsp:cNvPr id="0" name=""/>
        <dsp:cNvSpPr/>
      </dsp:nvSpPr>
      <dsp:spPr>
        <a:xfrm>
          <a:off x="373350" y="280133"/>
          <a:ext cx="678819" cy="6788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D813B-65DC-4833-9847-717F20581D1B}">
      <dsp:nvSpPr>
        <dsp:cNvPr id="0" name=""/>
        <dsp:cNvSpPr/>
      </dsp:nvSpPr>
      <dsp:spPr>
        <a:xfrm>
          <a:off x="1425520" y="2435"/>
          <a:ext cx="12658416" cy="123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21" tIns="130621" rIns="130621" bIns="130621" numCol="1" spcCol="1270" anchor="ctr" anchorCtr="0">
          <a:noAutofit/>
        </a:bodyPr>
        <a:lstStyle/>
        <a:p>
          <a:pPr marL="0" lvl="0" indent="0" algn="l" defTabSz="977900">
            <a:lnSpc>
              <a:spcPct val="100000"/>
            </a:lnSpc>
            <a:spcBef>
              <a:spcPct val="0"/>
            </a:spcBef>
            <a:spcAft>
              <a:spcPct val="35000"/>
            </a:spcAft>
            <a:buNone/>
          </a:pPr>
          <a:r>
            <a:rPr lang="en-US" sz="2200" b="0" i="0" kern="1200" dirty="0"/>
            <a:t>Psychiatry now part of Health Services, offering evaluations and medication management.</a:t>
          </a:r>
          <a:br>
            <a:rPr lang="en-US" sz="2200" b="0" i="0" kern="1200" dirty="0"/>
          </a:br>
          <a:endParaRPr lang="en-US" sz="2200" kern="1200" dirty="0"/>
        </a:p>
      </dsp:txBody>
      <dsp:txXfrm>
        <a:off x="1425520" y="2435"/>
        <a:ext cx="12658416" cy="1234216"/>
      </dsp:txXfrm>
    </dsp:sp>
    <dsp:sp modelId="{5485F012-8E10-402B-B884-85657F85450F}">
      <dsp:nvSpPr>
        <dsp:cNvPr id="0" name=""/>
        <dsp:cNvSpPr/>
      </dsp:nvSpPr>
      <dsp:spPr>
        <a:xfrm>
          <a:off x="0" y="1545206"/>
          <a:ext cx="14083937" cy="1234216"/>
        </a:xfrm>
        <a:prstGeom prst="roundRect">
          <a:avLst>
            <a:gd name="adj" fmla="val 10000"/>
          </a:avLst>
        </a:prstGeom>
        <a:gradFill rotWithShape="0">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2D3DCA92-3BAD-4000-8A5D-8EBCFB3C7670}">
      <dsp:nvSpPr>
        <dsp:cNvPr id="0" name=""/>
        <dsp:cNvSpPr/>
      </dsp:nvSpPr>
      <dsp:spPr>
        <a:xfrm>
          <a:off x="373350" y="1822904"/>
          <a:ext cx="678819" cy="6788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F5B90-09A7-40C7-985A-112791DE157E}">
      <dsp:nvSpPr>
        <dsp:cNvPr id="0" name=""/>
        <dsp:cNvSpPr/>
      </dsp:nvSpPr>
      <dsp:spPr>
        <a:xfrm>
          <a:off x="1425520" y="1545206"/>
          <a:ext cx="12658416" cy="1234216"/>
        </a:xfrm>
        <a:prstGeom prst="rect">
          <a:avLst/>
        </a:prstGeom>
        <a:gradFill rotWithShape="0">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130621" tIns="130621" rIns="130621" bIns="130621" numCol="1" spcCol="1270" anchor="ctr" anchorCtr="0">
          <a:noAutofit/>
        </a:bodyPr>
        <a:lstStyle/>
        <a:p>
          <a:pPr marL="0" lvl="0" indent="0" algn="l" defTabSz="977900">
            <a:lnSpc>
              <a:spcPct val="100000"/>
            </a:lnSpc>
            <a:spcBef>
              <a:spcPct val="0"/>
            </a:spcBef>
            <a:spcAft>
              <a:spcPct val="35000"/>
            </a:spcAft>
            <a:buNone/>
          </a:pPr>
          <a:r>
            <a:rPr lang="en-US" sz="2200" b="0" i="0" kern="1200" dirty="0"/>
            <a:t>More preventive screenings (BP, cholesterol, cervical) expand wellness options.</a:t>
          </a:r>
          <a:br>
            <a:rPr lang="en-US" sz="2200" b="0" i="0" kern="1200" dirty="0"/>
          </a:br>
          <a:endParaRPr lang="en-US" sz="2200" kern="1200" dirty="0"/>
        </a:p>
      </dsp:txBody>
      <dsp:txXfrm>
        <a:off x="1425520" y="1545206"/>
        <a:ext cx="12658416" cy="1234216"/>
      </dsp:txXfrm>
    </dsp:sp>
    <dsp:sp modelId="{4286E739-87AC-426F-ADFB-FF0A02B59AD3}">
      <dsp:nvSpPr>
        <dsp:cNvPr id="0" name=""/>
        <dsp:cNvSpPr/>
      </dsp:nvSpPr>
      <dsp:spPr>
        <a:xfrm>
          <a:off x="0" y="3087977"/>
          <a:ext cx="14083937" cy="1234216"/>
        </a:xfrm>
        <a:prstGeom prst="roundRect">
          <a:avLst>
            <a:gd name="adj" fmla="val 10000"/>
          </a:avLst>
        </a:prstGeom>
        <a:gradFill rotWithShape="0">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476CC0D1-3449-4811-927A-B714F8EDAB07}">
      <dsp:nvSpPr>
        <dsp:cNvPr id="0" name=""/>
        <dsp:cNvSpPr/>
      </dsp:nvSpPr>
      <dsp:spPr>
        <a:xfrm>
          <a:off x="373350" y="3365675"/>
          <a:ext cx="678819" cy="6788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CAC36-0E29-4009-90B1-AB4EB2B3AF37}">
      <dsp:nvSpPr>
        <dsp:cNvPr id="0" name=""/>
        <dsp:cNvSpPr/>
      </dsp:nvSpPr>
      <dsp:spPr>
        <a:xfrm>
          <a:off x="1425520" y="3087977"/>
          <a:ext cx="12658416" cy="123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21" tIns="130621" rIns="130621" bIns="130621" numCol="1" spcCol="1270" anchor="ctr" anchorCtr="0">
          <a:noAutofit/>
        </a:bodyPr>
        <a:lstStyle/>
        <a:p>
          <a:pPr marL="0" lvl="0" indent="0" algn="l" defTabSz="977900">
            <a:lnSpc>
              <a:spcPct val="100000"/>
            </a:lnSpc>
            <a:spcBef>
              <a:spcPct val="0"/>
            </a:spcBef>
            <a:spcAft>
              <a:spcPct val="35000"/>
            </a:spcAft>
            <a:buNone/>
          </a:pPr>
          <a:r>
            <a:rPr lang="en-US" sz="2200" b="0" i="0" kern="1200"/>
            <a:t>Continued STI awareness/testing and free A1C at blood drives.</a:t>
          </a:r>
          <a:endParaRPr lang="en-US" sz="2200" kern="1200"/>
        </a:p>
      </dsp:txBody>
      <dsp:txXfrm>
        <a:off x="1425520" y="3087977"/>
        <a:ext cx="12658416" cy="1234216"/>
      </dsp:txXfrm>
    </dsp:sp>
    <dsp:sp modelId="{99D9E1ED-BFA3-426F-914D-B5CAFFD5350A}">
      <dsp:nvSpPr>
        <dsp:cNvPr id="0" name=""/>
        <dsp:cNvSpPr/>
      </dsp:nvSpPr>
      <dsp:spPr>
        <a:xfrm>
          <a:off x="0" y="4630748"/>
          <a:ext cx="14083937" cy="1234216"/>
        </a:xfrm>
        <a:prstGeom prst="roundRect">
          <a:avLst>
            <a:gd name="adj" fmla="val 10000"/>
          </a:avLst>
        </a:prstGeom>
        <a:gradFill rotWithShape="0">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3B37190A-7CAB-4441-BBE4-055EDA337FB1}">
      <dsp:nvSpPr>
        <dsp:cNvPr id="0" name=""/>
        <dsp:cNvSpPr/>
      </dsp:nvSpPr>
      <dsp:spPr>
        <a:xfrm>
          <a:off x="373350" y="4908446"/>
          <a:ext cx="678819" cy="6788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7A9F0-C017-43B5-8C95-2770F307258E}">
      <dsp:nvSpPr>
        <dsp:cNvPr id="0" name=""/>
        <dsp:cNvSpPr/>
      </dsp:nvSpPr>
      <dsp:spPr>
        <a:xfrm>
          <a:off x="1425520" y="4630748"/>
          <a:ext cx="12658416" cy="123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21" tIns="130621" rIns="130621" bIns="130621" numCol="1" spcCol="1270" anchor="ctr" anchorCtr="0">
          <a:noAutofit/>
        </a:bodyPr>
        <a:lstStyle/>
        <a:p>
          <a:pPr marL="0" lvl="0" indent="0" algn="l" defTabSz="977900">
            <a:lnSpc>
              <a:spcPct val="100000"/>
            </a:lnSpc>
            <a:spcBef>
              <a:spcPct val="0"/>
            </a:spcBef>
            <a:spcAft>
              <a:spcPct val="35000"/>
            </a:spcAft>
            <a:buNone/>
          </a:pPr>
          <a:r>
            <a:rPr lang="en-US" sz="2200" b="0" i="0" kern="1200"/>
            <a:t>New outreach via social media and tabling increases awareness.</a:t>
          </a:r>
          <a:endParaRPr lang="en-US" sz="2200" kern="1200"/>
        </a:p>
      </dsp:txBody>
      <dsp:txXfrm>
        <a:off x="1425520" y="4630748"/>
        <a:ext cx="12658416" cy="1234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8E5C8-1ABC-455B-8F3D-078A65289A23}">
      <dsp:nvSpPr>
        <dsp:cNvPr id="0" name=""/>
        <dsp:cNvSpPr/>
      </dsp:nvSpPr>
      <dsp:spPr>
        <a:xfrm>
          <a:off x="0" y="5965416"/>
          <a:ext cx="2111216" cy="195798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0150" tIns="256032" rIns="150150" bIns="256032" numCol="1" spcCol="1270" anchor="ctr" anchorCtr="0">
          <a:noAutofit/>
        </a:bodyPr>
        <a:lstStyle/>
        <a:p>
          <a:pPr marL="0" lvl="0" indent="0" algn="ctr" defTabSz="1600200">
            <a:lnSpc>
              <a:spcPct val="90000"/>
            </a:lnSpc>
            <a:spcBef>
              <a:spcPct val="0"/>
            </a:spcBef>
            <a:spcAft>
              <a:spcPct val="35000"/>
            </a:spcAft>
            <a:buNone/>
          </a:pPr>
          <a:r>
            <a:rPr lang="en-US" sz="3600" kern="1200"/>
            <a:t>Balancing</a:t>
          </a:r>
        </a:p>
      </dsp:txBody>
      <dsp:txXfrm>
        <a:off x="0" y="5965416"/>
        <a:ext cx="2111216" cy="1957982"/>
      </dsp:txXfrm>
    </dsp:sp>
    <dsp:sp modelId="{36CCF4E1-9409-4F03-8BA9-C8A5A44606F7}">
      <dsp:nvSpPr>
        <dsp:cNvPr id="0" name=""/>
        <dsp:cNvSpPr/>
      </dsp:nvSpPr>
      <dsp:spPr>
        <a:xfrm>
          <a:off x="2111216" y="5966817"/>
          <a:ext cx="6333649" cy="1957982"/>
        </a:xfrm>
        <a:prstGeom prst="rect">
          <a:avLst/>
        </a:prstGeom>
        <a:solidFill>
          <a:schemeClr val="accent2">
            <a:tint val="40000"/>
            <a:hueOff val="3367359"/>
            <a:satOff val="-31116"/>
            <a:lumOff val="-3508"/>
            <a:alpha val="5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476" tIns="304800" rIns="128476" bIns="3048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Balancing constraints and innovation will define FY26–27 success.</a:t>
          </a:r>
        </a:p>
      </dsp:txBody>
      <dsp:txXfrm>
        <a:off x="2111216" y="5966817"/>
        <a:ext cx="6333649" cy="1957982"/>
      </dsp:txXfrm>
    </dsp:sp>
    <dsp:sp modelId="{6A6AB41D-ED49-4340-A582-14018C607243}">
      <dsp:nvSpPr>
        <dsp:cNvPr id="0" name=""/>
        <dsp:cNvSpPr/>
      </dsp:nvSpPr>
      <dsp:spPr>
        <a:xfrm rot="10800000">
          <a:off x="0" y="2983408"/>
          <a:ext cx="2111216" cy="3011377"/>
        </a:xfrm>
        <a:prstGeom prst="upArrowCallout">
          <a:avLst>
            <a:gd name="adj1" fmla="val 5000"/>
            <a:gd name="adj2" fmla="val 10000"/>
            <a:gd name="adj3" fmla="val 15000"/>
            <a:gd name="adj4" fmla="val 64977"/>
          </a:avLst>
        </a:prstGeom>
        <a:gradFill rotWithShape="0">
          <a:gsLst>
            <a:gs pos="0">
              <a:schemeClr val="accent2">
                <a:hueOff val="3221807"/>
                <a:satOff val="-9246"/>
                <a:lumOff val="-14805"/>
                <a:alphaOff val="0"/>
                <a:shade val="51000"/>
                <a:satMod val="130000"/>
              </a:schemeClr>
            </a:gs>
            <a:gs pos="80000">
              <a:schemeClr val="accent2">
                <a:hueOff val="3221807"/>
                <a:satOff val="-9246"/>
                <a:lumOff val="-14805"/>
                <a:alphaOff val="0"/>
                <a:shade val="93000"/>
                <a:satMod val="130000"/>
              </a:schemeClr>
            </a:gs>
            <a:gs pos="100000">
              <a:schemeClr val="accent2">
                <a:hueOff val="3221807"/>
                <a:satOff val="-9246"/>
                <a:lumOff val="-14805"/>
                <a:alphaOff val="0"/>
                <a:shade val="94000"/>
                <a:satMod val="135000"/>
              </a:schemeClr>
            </a:gs>
          </a:gsLst>
          <a:lin ang="16200000" scaled="0"/>
        </a:gradFill>
        <a:ln w="9525" cap="flat" cmpd="sng" algn="ctr">
          <a:solidFill>
            <a:schemeClr val="accent2">
              <a:hueOff val="3221807"/>
              <a:satOff val="-9246"/>
              <a:lumOff val="-1480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0150" tIns="256032" rIns="150150" bIns="256032" numCol="1" spcCol="1270" anchor="ctr" anchorCtr="0">
          <a:noAutofit/>
        </a:bodyPr>
        <a:lstStyle/>
        <a:p>
          <a:pPr marL="0" lvl="0" indent="0" algn="ctr" defTabSz="1600200">
            <a:lnSpc>
              <a:spcPct val="90000"/>
            </a:lnSpc>
            <a:spcBef>
              <a:spcPct val="0"/>
            </a:spcBef>
            <a:spcAft>
              <a:spcPct val="35000"/>
            </a:spcAft>
            <a:buNone/>
          </a:pPr>
          <a:r>
            <a:rPr lang="en-US" sz="3600" kern="1200"/>
            <a:t>Grow</a:t>
          </a:r>
        </a:p>
      </dsp:txBody>
      <dsp:txXfrm rot="-10800000">
        <a:off x="0" y="2983408"/>
        <a:ext cx="2111216" cy="1957395"/>
      </dsp:txXfrm>
    </dsp:sp>
    <dsp:sp modelId="{46080025-1328-40E4-AF4C-E23040605E9B}">
      <dsp:nvSpPr>
        <dsp:cNvPr id="0" name=""/>
        <dsp:cNvSpPr/>
      </dsp:nvSpPr>
      <dsp:spPr>
        <a:xfrm>
          <a:off x="2111216" y="3004235"/>
          <a:ext cx="6333649" cy="1957395"/>
        </a:xfrm>
        <a:prstGeom prst="rect">
          <a:avLst/>
        </a:prstGeom>
        <a:solidFill>
          <a:schemeClr val="accent2">
            <a:tint val="40000"/>
            <a:hueOff val="3367359"/>
            <a:satOff val="-31116"/>
            <a:lumOff val="-3508"/>
            <a:alpha val="50000"/>
          </a:schemeClr>
        </a:solidFill>
        <a:ln w="9525" cap="flat" cmpd="sng" algn="ctr">
          <a:solidFill>
            <a:schemeClr val="accent2">
              <a:tint val="40000"/>
              <a:alpha val="90000"/>
              <a:hueOff val="3367359"/>
              <a:satOff val="-31116"/>
              <a:lumOff val="-35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476" tIns="304800" rIns="128476" bIns="3048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Opportunities: Grow preventive services, expand partnerships, leverage data for planning.</a:t>
          </a:r>
        </a:p>
      </dsp:txBody>
      <dsp:txXfrm>
        <a:off x="2111216" y="3004235"/>
        <a:ext cx="6333649" cy="1957395"/>
      </dsp:txXfrm>
    </dsp:sp>
    <dsp:sp modelId="{B3EC1DD6-B2AD-4867-B3C5-4011250469F6}">
      <dsp:nvSpPr>
        <dsp:cNvPr id="0" name=""/>
        <dsp:cNvSpPr/>
      </dsp:nvSpPr>
      <dsp:spPr>
        <a:xfrm rot="10800000">
          <a:off x="0" y="1400"/>
          <a:ext cx="2111216" cy="3011377"/>
        </a:xfrm>
        <a:prstGeom prst="upArrowCallout">
          <a:avLst>
            <a:gd name="adj1" fmla="val 5000"/>
            <a:gd name="adj2" fmla="val 10000"/>
            <a:gd name="adj3" fmla="val 15000"/>
            <a:gd name="adj4" fmla="val 64977"/>
          </a:avLst>
        </a:prstGeom>
        <a:gradFill rotWithShape="0">
          <a:gsLst>
            <a:gs pos="0">
              <a:schemeClr val="accent2">
                <a:hueOff val="6443614"/>
                <a:satOff val="-18493"/>
                <a:lumOff val="-29609"/>
                <a:alphaOff val="0"/>
                <a:shade val="51000"/>
                <a:satMod val="130000"/>
              </a:schemeClr>
            </a:gs>
            <a:gs pos="80000">
              <a:schemeClr val="accent2">
                <a:hueOff val="6443614"/>
                <a:satOff val="-18493"/>
                <a:lumOff val="-29609"/>
                <a:alphaOff val="0"/>
                <a:shade val="93000"/>
                <a:satMod val="130000"/>
              </a:schemeClr>
            </a:gs>
            <a:gs pos="100000">
              <a:schemeClr val="accent2">
                <a:hueOff val="6443614"/>
                <a:satOff val="-18493"/>
                <a:lumOff val="-29609"/>
                <a:alphaOff val="0"/>
                <a:shade val="94000"/>
                <a:satMod val="135000"/>
              </a:schemeClr>
            </a:gs>
          </a:gsLst>
          <a:lin ang="16200000" scaled="0"/>
        </a:gradFill>
        <a:ln w="9525" cap="flat" cmpd="sng" algn="ctr">
          <a:solidFill>
            <a:schemeClr val="accent2">
              <a:hueOff val="6443614"/>
              <a:satOff val="-18493"/>
              <a:lumOff val="-2960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0150" tIns="256032" rIns="150150" bIns="256032" numCol="1" spcCol="1270" anchor="ctr" anchorCtr="0">
          <a:noAutofit/>
        </a:bodyPr>
        <a:lstStyle/>
        <a:p>
          <a:pPr marL="0" lvl="0" indent="0" algn="ctr" defTabSz="1600200">
            <a:lnSpc>
              <a:spcPct val="90000"/>
            </a:lnSpc>
            <a:spcBef>
              <a:spcPct val="0"/>
            </a:spcBef>
            <a:spcAft>
              <a:spcPct val="35000"/>
            </a:spcAft>
            <a:buNone/>
          </a:pPr>
          <a:r>
            <a:rPr lang="en-US" sz="3600" kern="1200"/>
            <a:t>Staff</a:t>
          </a:r>
        </a:p>
      </dsp:txBody>
      <dsp:txXfrm rot="-10800000">
        <a:off x="0" y="1400"/>
        <a:ext cx="2111216" cy="1957395"/>
      </dsp:txXfrm>
    </dsp:sp>
    <dsp:sp modelId="{2E263213-6DD8-400F-9F2C-927FF6D92970}">
      <dsp:nvSpPr>
        <dsp:cNvPr id="0" name=""/>
        <dsp:cNvSpPr/>
      </dsp:nvSpPr>
      <dsp:spPr>
        <a:xfrm>
          <a:off x="2111216" y="1400"/>
          <a:ext cx="6333649" cy="1957395"/>
        </a:xfrm>
        <a:prstGeom prst="rect">
          <a:avLst/>
        </a:prstGeom>
        <a:solidFill>
          <a:schemeClr val="accent2">
            <a:tint val="40000"/>
            <a:hueOff val="3367359"/>
            <a:satOff val="-31116"/>
            <a:lumOff val="-3508"/>
            <a:alpha val="50000"/>
          </a:schemeClr>
        </a:solidFill>
        <a:ln w="9525" cap="flat" cmpd="sng" algn="ctr">
          <a:solidFill>
            <a:schemeClr val="accent2">
              <a:tint val="40000"/>
              <a:alpha val="90000"/>
              <a:hueOff val="6734718"/>
              <a:satOff val="-62232"/>
              <a:lumOff val="-70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476" tIns="304800" rIns="128476" bIns="3048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Challenges: Staff vacancies, supply costs, low SHIP enrollment.</a:t>
          </a:r>
        </a:p>
      </dsp:txBody>
      <dsp:txXfrm>
        <a:off x="2111216" y="1400"/>
        <a:ext cx="6333649" cy="1957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F6F41-BC13-43C8-8396-5B26BEA50055}">
      <dsp:nvSpPr>
        <dsp:cNvPr id="0" name=""/>
        <dsp:cNvSpPr/>
      </dsp:nvSpPr>
      <dsp:spPr>
        <a:xfrm>
          <a:off x="0" y="948"/>
          <a:ext cx="8282465" cy="2220143"/>
        </a:xfrm>
        <a:prstGeom prst="roundRect">
          <a:avLst>
            <a:gd name="adj" fmla="val 10000"/>
          </a:avLst>
        </a:prstGeom>
        <a:solidFill>
          <a:schemeClr val="accent6">
            <a:lumMod val="40000"/>
            <a:lumOff val="60000"/>
            <a:alpha val="38000"/>
          </a:schemeClr>
        </a:solidFill>
        <a:ln>
          <a:noFill/>
        </a:ln>
        <a:effectLst/>
      </dsp:spPr>
      <dsp:style>
        <a:lnRef idx="0">
          <a:scrgbClr r="0" g="0" b="0"/>
        </a:lnRef>
        <a:fillRef idx="1">
          <a:scrgbClr r="0" g="0" b="0"/>
        </a:fillRef>
        <a:effectRef idx="0">
          <a:scrgbClr r="0" g="0" b="0"/>
        </a:effectRef>
        <a:fontRef idx="minor"/>
      </dsp:style>
    </dsp:sp>
    <dsp:sp modelId="{5BEE99AC-089C-4D02-BA3F-68018FD1D5B6}">
      <dsp:nvSpPr>
        <dsp:cNvPr id="0" name=""/>
        <dsp:cNvSpPr/>
      </dsp:nvSpPr>
      <dsp:spPr>
        <a:xfrm>
          <a:off x="671593" y="500481"/>
          <a:ext cx="1221078" cy="1221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4696B4-7CEE-42F0-8B6C-3B70E4766F74}">
      <dsp:nvSpPr>
        <dsp:cNvPr id="0" name=""/>
        <dsp:cNvSpPr/>
      </dsp:nvSpPr>
      <dsp:spPr>
        <a:xfrm>
          <a:off x="2564265" y="948"/>
          <a:ext cx="5718199" cy="222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65" tIns="234965" rIns="234965" bIns="234965"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bg1"/>
              </a:solidFill>
            </a:rPr>
            <a:t>Delay RN &amp; MA hires to protect core care.</a:t>
          </a:r>
          <a:endParaRPr lang="en-US" sz="2500" b="1" kern="1200" dirty="0">
            <a:solidFill>
              <a:schemeClr val="bg1"/>
            </a:solidFill>
          </a:endParaRPr>
        </a:p>
      </dsp:txBody>
      <dsp:txXfrm>
        <a:off x="2564265" y="948"/>
        <a:ext cx="5718199" cy="2220143"/>
      </dsp:txXfrm>
    </dsp:sp>
    <dsp:sp modelId="{159C9F3E-D711-46D8-BE6A-162EC86C99FA}">
      <dsp:nvSpPr>
        <dsp:cNvPr id="0" name=""/>
        <dsp:cNvSpPr/>
      </dsp:nvSpPr>
      <dsp:spPr>
        <a:xfrm>
          <a:off x="0" y="2776128"/>
          <a:ext cx="8282465" cy="2220143"/>
        </a:xfrm>
        <a:prstGeom prst="roundRect">
          <a:avLst>
            <a:gd name="adj" fmla="val 10000"/>
          </a:avLst>
        </a:prstGeom>
        <a:solidFill>
          <a:schemeClr val="accent6">
            <a:lumMod val="40000"/>
            <a:lumOff val="60000"/>
            <a:alpha val="38000"/>
          </a:schemeClr>
        </a:solidFill>
        <a:ln>
          <a:noFill/>
        </a:ln>
        <a:effectLst/>
      </dsp:spPr>
      <dsp:style>
        <a:lnRef idx="0">
          <a:scrgbClr r="0" g="0" b="0"/>
        </a:lnRef>
        <a:fillRef idx="1">
          <a:scrgbClr r="0" g="0" b="0"/>
        </a:fillRef>
        <a:effectRef idx="0">
          <a:scrgbClr r="0" g="0" b="0"/>
        </a:effectRef>
        <a:fontRef idx="minor"/>
      </dsp:style>
    </dsp:sp>
    <dsp:sp modelId="{AB912ADE-2D8E-485D-9E53-5CAFACBA5BA8}">
      <dsp:nvSpPr>
        <dsp:cNvPr id="0" name=""/>
        <dsp:cNvSpPr/>
      </dsp:nvSpPr>
      <dsp:spPr>
        <a:xfrm>
          <a:off x="671593" y="3275660"/>
          <a:ext cx="1221078" cy="1221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B13EF9-B211-4024-A17E-36AF3229AFA8}">
      <dsp:nvSpPr>
        <dsp:cNvPr id="0" name=""/>
        <dsp:cNvSpPr/>
      </dsp:nvSpPr>
      <dsp:spPr>
        <a:xfrm>
          <a:off x="2564265" y="2776128"/>
          <a:ext cx="5718199" cy="222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65" tIns="234965" rIns="234965" bIns="234965"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bg1"/>
              </a:solidFill>
            </a:rPr>
            <a:t>Scale back outreach &amp; limit supply/ equipment orders.</a:t>
          </a:r>
          <a:endParaRPr lang="en-US" sz="2500" b="1" kern="1200" dirty="0">
            <a:solidFill>
              <a:schemeClr val="bg1"/>
            </a:solidFill>
          </a:endParaRPr>
        </a:p>
      </dsp:txBody>
      <dsp:txXfrm>
        <a:off x="2564265" y="2776128"/>
        <a:ext cx="5718199" cy="2220143"/>
      </dsp:txXfrm>
    </dsp:sp>
    <dsp:sp modelId="{8503402C-BF68-470C-9476-86FB1AD5120B}">
      <dsp:nvSpPr>
        <dsp:cNvPr id="0" name=""/>
        <dsp:cNvSpPr/>
      </dsp:nvSpPr>
      <dsp:spPr>
        <a:xfrm>
          <a:off x="0" y="5551307"/>
          <a:ext cx="8282465" cy="2220143"/>
        </a:xfrm>
        <a:prstGeom prst="roundRect">
          <a:avLst>
            <a:gd name="adj" fmla="val 10000"/>
          </a:avLst>
        </a:prstGeom>
        <a:solidFill>
          <a:schemeClr val="accent6">
            <a:lumMod val="40000"/>
            <a:lumOff val="60000"/>
            <a:alpha val="38000"/>
          </a:schemeClr>
        </a:solidFill>
        <a:ln>
          <a:noFill/>
        </a:ln>
        <a:effectLst/>
      </dsp:spPr>
      <dsp:style>
        <a:lnRef idx="0">
          <a:scrgbClr r="0" g="0" b="0"/>
        </a:lnRef>
        <a:fillRef idx="1">
          <a:scrgbClr r="0" g="0" b="0"/>
        </a:fillRef>
        <a:effectRef idx="0">
          <a:scrgbClr r="0" g="0" b="0"/>
        </a:effectRef>
        <a:fontRef idx="minor"/>
      </dsp:style>
    </dsp:sp>
    <dsp:sp modelId="{B5E26F2B-4A55-4E63-A4C4-53FA302F7F9E}">
      <dsp:nvSpPr>
        <dsp:cNvPr id="0" name=""/>
        <dsp:cNvSpPr/>
      </dsp:nvSpPr>
      <dsp:spPr>
        <a:xfrm>
          <a:off x="671593" y="6050839"/>
          <a:ext cx="1221078" cy="1221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FBE2D4-6C97-4126-B0B8-59034066E788}">
      <dsp:nvSpPr>
        <dsp:cNvPr id="0" name=""/>
        <dsp:cNvSpPr/>
      </dsp:nvSpPr>
      <dsp:spPr>
        <a:xfrm>
          <a:off x="2564265" y="5551307"/>
          <a:ext cx="5718199" cy="222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65" tIns="234965" rIns="234965" bIns="234965"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bg1"/>
              </a:solidFill>
            </a:rPr>
            <a:t>Focus resources on essential student health services.</a:t>
          </a:r>
          <a:endParaRPr lang="en-US" sz="2500" b="1" kern="1200" dirty="0">
            <a:solidFill>
              <a:schemeClr val="bg1"/>
            </a:solidFill>
          </a:endParaRPr>
        </a:p>
      </dsp:txBody>
      <dsp:txXfrm>
        <a:off x="2564265" y="5551307"/>
        <a:ext cx="5718199" cy="222014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61B693A8-CB4E-46CB-B0C0-786D6E84273C}" type="datetimeFigureOut">
              <a:rPr lang="en-US" smtClean="0"/>
              <a:t>9/30/2025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C086ED1B-3964-4D37-BF6C-E044D3686FE9}" type="slidenum">
              <a:rPr lang="en-US" smtClean="0"/>
              <a:t>‹#›</a:t>
            </a:fld>
            <a:endParaRPr lang="en-US"/>
          </a:p>
        </p:txBody>
      </p:sp>
    </p:spTree>
    <p:extLst>
      <p:ext uri="{BB962C8B-B14F-4D97-AF65-F5344CB8AC3E}">
        <p14:creationId xmlns:p14="http://schemas.microsoft.com/office/powerpoint/2010/main" val="368996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9450" b="0" i="0">
                <a:solidFill>
                  <a:srgbClr val="B0D35C"/>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4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A6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450" b="0" i="0">
                <a:solidFill>
                  <a:srgbClr val="B0D35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50" b="0" i="0">
                <a:solidFill>
                  <a:srgbClr val="B0D35C"/>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20104100" cy="11298555"/>
          </a:xfrm>
          <a:custGeom>
            <a:avLst/>
            <a:gdLst/>
            <a:ahLst/>
            <a:cxnLst/>
            <a:rect l="l" t="t" r="r" b="b"/>
            <a:pathLst>
              <a:path w="20104100" h="11298555">
                <a:moveTo>
                  <a:pt x="20104099" y="0"/>
                </a:moveTo>
                <a:lnTo>
                  <a:pt x="0" y="0"/>
                </a:lnTo>
                <a:lnTo>
                  <a:pt x="0" y="11298085"/>
                </a:lnTo>
                <a:lnTo>
                  <a:pt x="20104099" y="11298085"/>
                </a:lnTo>
                <a:lnTo>
                  <a:pt x="20104099" y="0"/>
                </a:lnTo>
                <a:close/>
              </a:path>
            </a:pathLst>
          </a:custGeom>
          <a:solidFill>
            <a:srgbClr val="0078AE"/>
          </a:solidFill>
        </p:spPr>
        <p:txBody>
          <a:bodyPr wrap="square" lIns="0" tIns="0" rIns="0" bIns="0" rtlCol="0"/>
          <a:lstStyle/>
          <a:p>
            <a:endParaRPr/>
          </a:p>
        </p:txBody>
      </p:sp>
      <p:sp>
        <p:nvSpPr>
          <p:cNvPr id="17" name="bg object 17"/>
          <p:cNvSpPr/>
          <p:nvPr/>
        </p:nvSpPr>
        <p:spPr>
          <a:xfrm>
            <a:off x="14351953" y="0"/>
            <a:ext cx="5752465" cy="8169909"/>
          </a:xfrm>
          <a:custGeom>
            <a:avLst/>
            <a:gdLst/>
            <a:ahLst/>
            <a:cxnLst/>
            <a:rect l="l" t="t" r="r" b="b"/>
            <a:pathLst>
              <a:path w="5752465" h="8169909">
                <a:moveTo>
                  <a:pt x="5752138" y="0"/>
                </a:moveTo>
                <a:lnTo>
                  <a:pt x="0" y="0"/>
                </a:lnTo>
                <a:lnTo>
                  <a:pt x="2036869" y="8169416"/>
                </a:lnTo>
                <a:lnTo>
                  <a:pt x="5752138" y="7243098"/>
                </a:lnTo>
                <a:lnTo>
                  <a:pt x="5752138" y="0"/>
                </a:lnTo>
                <a:close/>
              </a:path>
            </a:pathLst>
          </a:custGeom>
          <a:solidFill>
            <a:srgbClr val="0078AE"/>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7851780" y="1848184"/>
            <a:ext cx="2252318" cy="5367574"/>
          </a:xfrm>
          <a:prstGeom prst="rect">
            <a:avLst/>
          </a:prstGeom>
        </p:spPr>
      </p:pic>
      <p:pic>
        <p:nvPicPr>
          <p:cNvPr id="19" name="bg object 19"/>
          <p:cNvPicPr/>
          <p:nvPr/>
        </p:nvPicPr>
        <p:blipFill>
          <a:blip r:embed="rId3" cstate="print"/>
          <a:stretch>
            <a:fillRect/>
          </a:stretch>
        </p:blipFill>
        <p:spPr>
          <a:xfrm>
            <a:off x="14692757" y="0"/>
            <a:ext cx="4368275" cy="7816275"/>
          </a:xfrm>
          <a:prstGeom prst="rect">
            <a:avLst/>
          </a:prstGeom>
        </p:spPr>
      </p:pic>
      <p:pic>
        <p:nvPicPr>
          <p:cNvPr id="20" name="bg object 20"/>
          <p:cNvPicPr/>
          <p:nvPr/>
        </p:nvPicPr>
        <p:blipFill>
          <a:blip r:embed="rId4" cstate="print"/>
          <a:stretch>
            <a:fillRect/>
          </a:stretch>
        </p:blipFill>
        <p:spPr>
          <a:xfrm>
            <a:off x="17250972" y="0"/>
            <a:ext cx="2853127" cy="2420716"/>
          </a:xfrm>
          <a:prstGeom prst="rect">
            <a:avLst/>
          </a:prstGeom>
        </p:spPr>
      </p:pic>
      <p:sp>
        <p:nvSpPr>
          <p:cNvPr id="21" name="bg object 21"/>
          <p:cNvSpPr/>
          <p:nvPr/>
        </p:nvSpPr>
        <p:spPr>
          <a:xfrm>
            <a:off x="4795665" y="2984202"/>
            <a:ext cx="10534015" cy="5298440"/>
          </a:xfrm>
          <a:custGeom>
            <a:avLst/>
            <a:gdLst/>
            <a:ahLst/>
            <a:cxnLst/>
            <a:rect l="l" t="t" r="r" b="b"/>
            <a:pathLst>
              <a:path w="10534015" h="5298440">
                <a:moveTo>
                  <a:pt x="0" y="5298267"/>
                </a:moveTo>
                <a:lnTo>
                  <a:pt x="10533710" y="5298267"/>
                </a:lnTo>
                <a:lnTo>
                  <a:pt x="10533710" y="0"/>
                </a:lnTo>
                <a:lnTo>
                  <a:pt x="0" y="0"/>
                </a:lnTo>
                <a:lnTo>
                  <a:pt x="0" y="5298267"/>
                </a:lnTo>
                <a:close/>
              </a:path>
            </a:pathLst>
          </a:custGeom>
          <a:ln w="41883">
            <a:solidFill>
              <a:srgbClr val="B0D35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450" b="0" i="0">
                <a:solidFill>
                  <a:srgbClr val="B0D35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21413" y="557956"/>
            <a:ext cx="17965804" cy="3376446"/>
          </a:xfrm>
          <a:prstGeom prst="rect">
            <a:avLst/>
          </a:prstGeom>
        </p:spPr>
        <p:txBody>
          <a:bodyPr wrap="square" lIns="0" tIns="0" rIns="0" bIns="0">
            <a:spAutoFit/>
          </a:bodyPr>
          <a:lstStyle>
            <a:lvl1pPr>
              <a:defRPr sz="9450" b="0" i="0">
                <a:solidFill>
                  <a:srgbClr val="B0D35C"/>
                </a:solidFill>
                <a:latin typeface="Arial"/>
                <a:cs typeface="Arial"/>
              </a:defRPr>
            </a:lvl1pPr>
          </a:lstStyle>
          <a:p>
            <a:endParaRPr/>
          </a:p>
        </p:txBody>
      </p:sp>
      <p:sp>
        <p:nvSpPr>
          <p:cNvPr id="3" name="Holder 3"/>
          <p:cNvSpPr>
            <a:spLocks noGrp="1"/>
          </p:cNvSpPr>
          <p:nvPr>
            <p:ph type="body" idx="1"/>
          </p:nvPr>
        </p:nvSpPr>
        <p:spPr>
          <a:xfrm>
            <a:off x="10932270" y="4144238"/>
            <a:ext cx="8064500" cy="4528184"/>
          </a:xfrm>
          <a:prstGeom prst="rect">
            <a:avLst/>
          </a:prstGeom>
        </p:spPr>
        <p:txBody>
          <a:bodyPr wrap="square" lIns="0" tIns="0" rIns="0" bIns="0">
            <a:spAutoFit/>
          </a:bodyPr>
          <a:lstStyle>
            <a:lvl1pPr>
              <a:defRPr sz="41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16575689" y="9793533"/>
            <a:ext cx="2731769" cy="908684"/>
          </a:xfrm>
          <a:prstGeom prst="rect">
            <a:avLst/>
          </a:prstGeom>
        </p:spPr>
        <p:txBody>
          <a:bodyPr wrap="square" lIns="0" tIns="0" rIns="0" bIns="0">
            <a:spAutoFit/>
          </a:bodyPr>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chart" Target="../charts/chart4.xml"/><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4BF89-C92D-B31B-917A-C6EC15C8749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AAB4E0D-263C-5C94-1552-C3A7A93833AC}"/>
              </a:ext>
            </a:extLst>
          </p:cNvPr>
          <p:cNvSpPr/>
          <p:nvPr/>
        </p:nvSpPr>
        <p:spPr>
          <a:xfrm>
            <a:off x="2362847" y="10503858"/>
            <a:ext cx="3810" cy="1270"/>
          </a:xfrm>
          <a:custGeom>
            <a:avLst/>
            <a:gdLst/>
            <a:ahLst/>
            <a:cxnLst/>
            <a:rect l="l" t="t" r="r" b="b"/>
            <a:pathLst>
              <a:path w="3810" h="1270">
                <a:moveTo>
                  <a:pt x="3263" y="901"/>
                </a:moveTo>
                <a:lnTo>
                  <a:pt x="12" y="0"/>
                </a:lnTo>
                <a:lnTo>
                  <a:pt x="3263" y="901"/>
                </a:lnTo>
                <a:close/>
              </a:path>
            </a:pathLst>
          </a:custGeom>
          <a:solidFill>
            <a:srgbClr val="FFFFFF"/>
          </a:solidFill>
        </p:spPr>
        <p:txBody>
          <a:bodyPr wrap="square" lIns="0" tIns="0" rIns="0" bIns="0" rtlCol="0"/>
          <a:lstStyle/>
          <a:p>
            <a:endParaRPr/>
          </a:p>
        </p:txBody>
      </p:sp>
      <p:sp>
        <p:nvSpPr>
          <p:cNvPr id="3" name="object 3">
            <a:extLst>
              <a:ext uri="{FF2B5EF4-FFF2-40B4-BE49-F238E27FC236}">
                <a16:creationId xmlns:a16="http://schemas.microsoft.com/office/drawing/2014/main" id="{561A9A6C-BC19-7682-9CAD-D3740BE5A023}"/>
              </a:ext>
            </a:extLst>
          </p:cNvPr>
          <p:cNvSpPr/>
          <p:nvPr/>
        </p:nvSpPr>
        <p:spPr>
          <a:xfrm>
            <a:off x="2846441" y="9940186"/>
            <a:ext cx="43815" cy="278130"/>
          </a:xfrm>
          <a:custGeom>
            <a:avLst/>
            <a:gdLst/>
            <a:ahLst/>
            <a:cxnLst/>
            <a:rect l="l" t="t" r="r" b="b"/>
            <a:pathLst>
              <a:path w="43814" h="278129">
                <a:moveTo>
                  <a:pt x="43747" y="0"/>
                </a:moveTo>
                <a:lnTo>
                  <a:pt x="0" y="278054"/>
                </a:lnTo>
                <a:lnTo>
                  <a:pt x="43747"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id="{BCE72455-D3DA-5728-AE81-3B30A84A5298}"/>
              </a:ext>
            </a:extLst>
          </p:cNvPr>
          <p:cNvSpPr/>
          <p:nvPr/>
        </p:nvSpPr>
        <p:spPr>
          <a:xfrm>
            <a:off x="2587574" y="10552730"/>
            <a:ext cx="13970" cy="87630"/>
          </a:xfrm>
          <a:custGeom>
            <a:avLst/>
            <a:gdLst/>
            <a:ahLst/>
            <a:cxnLst/>
            <a:rect l="l" t="t" r="r" b="b"/>
            <a:pathLst>
              <a:path w="13969" h="87629">
                <a:moveTo>
                  <a:pt x="13695" y="0"/>
                </a:moveTo>
                <a:lnTo>
                  <a:pt x="0" y="87033"/>
                </a:lnTo>
                <a:lnTo>
                  <a:pt x="13695" y="0"/>
                </a:lnTo>
                <a:close/>
              </a:path>
            </a:pathLst>
          </a:custGeom>
          <a:solidFill>
            <a:srgbClr val="FFFFFF"/>
          </a:solidFill>
        </p:spPr>
        <p:txBody>
          <a:bodyPr wrap="square" lIns="0" tIns="0" rIns="0" bIns="0" rtlCol="0"/>
          <a:lstStyle/>
          <a:p>
            <a:endParaRPr/>
          </a:p>
        </p:txBody>
      </p:sp>
      <p:sp>
        <p:nvSpPr>
          <p:cNvPr id="5" name="object 5">
            <a:extLst>
              <a:ext uri="{FF2B5EF4-FFF2-40B4-BE49-F238E27FC236}">
                <a16:creationId xmlns:a16="http://schemas.microsoft.com/office/drawing/2014/main" id="{7A43F184-5FCE-795D-4CAD-28287382A664}"/>
              </a:ext>
            </a:extLst>
          </p:cNvPr>
          <p:cNvSpPr/>
          <p:nvPr/>
        </p:nvSpPr>
        <p:spPr>
          <a:xfrm>
            <a:off x="2682760" y="9940182"/>
            <a:ext cx="15240" cy="95250"/>
          </a:xfrm>
          <a:custGeom>
            <a:avLst/>
            <a:gdLst/>
            <a:ahLst/>
            <a:cxnLst/>
            <a:rect l="l" t="t" r="r" b="b"/>
            <a:pathLst>
              <a:path w="15239" h="95250">
                <a:moveTo>
                  <a:pt x="14900" y="0"/>
                </a:moveTo>
                <a:lnTo>
                  <a:pt x="0" y="94730"/>
                </a:lnTo>
                <a:lnTo>
                  <a:pt x="14900" y="0"/>
                </a:lnTo>
                <a:close/>
              </a:path>
            </a:pathLst>
          </a:custGeom>
          <a:solidFill>
            <a:srgbClr val="FFFFFF"/>
          </a:solidFill>
        </p:spPr>
        <p:txBody>
          <a:bodyPr wrap="square" lIns="0" tIns="0" rIns="0" bIns="0" rtlCol="0"/>
          <a:lstStyle/>
          <a:p>
            <a:endParaRPr/>
          </a:p>
        </p:txBody>
      </p:sp>
      <p:sp>
        <p:nvSpPr>
          <p:cNvPr id="6" name="object 6">
            <a:extLst>
              <a:ext uri="{FF2B5EF4-FFF2-40B4-BE49-F238E27FC236}">
                <a16:creationId xmlns:a16="http://schemas.microsoft.com/office/drawing/2014/main" id="{EBF5C7BF-C8C0-3968-0B45-D5F91DD52790}"/>
              </a:ext>
            </a:extLst>
          </p:cNvPr>
          <p:cNvSpPr/>
          <p:nvPr/>
        </p:nvSpPr>
        <p:spPr>
          <a:xfrm>
            <a:off x="2639763" y="10241559"/>
            <a:ext cx="10795" cy="66675"/>
          </a:xfrm>
          <a:custGeom>
            <a:avLst/>
            <a:gdLst/>
            <a:ahLst/>
            <a:cxnLst/>
            <a:rect l="l" t="t" r="r" b="b"/>
            <a:pathLst>
              <a:path w="10794" h="66675">
                <a:moveTo>
                  <a:pt x="10481" y="0"/>
                </a:moveTo>
                <a:lnTo>
                  <a:pt x="0" y="66615"/>
                </a:lnTo>
              </a:path>
            </a:pathLst>
          </a:custGeom>
          <a:solidFill>
            <a:srgbClr val="FFFFFF"/>
          </a:solidFill>
        </p:spPr>
        <p:txBody>
          <a:bodyPr wrap="square" lIns="0" tIns="0" rIns="0" bIns="0" rtlCol="0"/>
          <a:lstStyle/>
          <a:p>
            <a:endParaRPr/>
          </a:p>
        </p:txBody>
      </p:sp>
      <p:sp>
        <p:nvSpPr>
          <p:cNvPr id="7" name="object 7">
            <a:extLst>
              <a:ext uri="{FF2B5EF4-FFF2-40B4-BE49-F238E27FC236}">
                <a16:creationId xmlns:a16="http://schemas.microsoft.com/office/drawing/2014/main" id="{9769DB63-F61F-EFC3-0757-29D8BFF42DA6}"/>
              </a:ext>
            </a:extLst>
          </p:cNvPr>
          <p:cNvSpPr/>
          <p:nvPr/>
        </p:nvSpPr>
        <p:spPr>
          <a:xfrm>
            <a:off x="2557729" y="9941455"/>
            <a:ext cx="40005" cy="20955"/>
          </a:xfrm>
          <a:custGeom>
            <a:avLst/>
            <a:gdLst/>
            <a:ahLst/>
            <a:cxnLst/>
            <a:rect l="l" t="t" r="r" b="b"/>
            <a:pathLst>
              <a:path w="40005" h="20954">
                <a:moveTo>
                  <a:pt x="0" y="0"/>
                </a:moveTo>
                <a:lnTo>
                  <a:pt x="39789" y="20837"/>
                </a:lnTo>
                <a:lnTo>
                  <a:pt x="31601" y="15213"/>
                </a:lnTo>
                <a:lnTo>
                  <a:pt x="22762" y="10061"/>
                </a:lnTo>
                <a:lnTo>
                  <a:pt x="13277" y="5386"/>
                </a:lnTo>
                <a:lnTo>
                  <a:pt x="3151" y="1193"/>
                </a:lnTo>
                <a:lnTo>
                  <a:pt x="0" y="0"/>
                </a:lnTo>
                <a:close/>
              </a:path>
            </a:pathLst>
          </a:custGeom>
          <a:solidFill>
            <a:srgbClr val="FFFFFF"/>
          </a:solidFill>
        </p:spPr>
        <p:txBody>
          <a:bodyPr wrap="square" lIns="0" tIns="0" rIns="0" bIns="0" rtlCol="0"/>
          <a:lstStyle/>
          <a:p>
            <a:endParaRPr/>
          </a:p>
        </p:txBody>
      </p:sp>
      <p:pic>
        <p:nvPicPr>
          <p:cNvPr id="10" name="object 10">
            <a:extLst>
              <a:ext uri="{FF2B5EF4-FFF2-40B4-BE49-F238E27FC236}">
                <a16:creationId xmlns:a16="http://schemas.microsoft.com/office/drawing/2014/main" id="{480BF86D-5785-C595-5C4D-E9FD44B9A4B6}"/>
              </a:ext>
            </a:extLst>
          </p:cNvPr>
          <p:cNvPicPr/>
          <p:nvPr/>
        </p:nvPicPr>
        <p:blipFill>
          <a:blip r:embed="rId2" cstate="print"/>
          <a:stretch>
            <a:fillRect/>
          </a:stretch>
        </p:blipFill>
        <p:spPr>
          <a:xfrm>
            <a:off x="9581082" y="837931"/>
            <a:ext cx="9280269" cy="9906000"/>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B78292EF-E942-3E7B-2720-0B5C5FA57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912" y="10150475"/>
            <a:ext cx="3708591" cy="590580"/>
          </a:xfrm>
          <a:prstGeom prst="rect">
            <a:avLst/>
          </a:prstGeom>
        </p:spPr>
      </p:pic>
      <p:graphicFrame>
        <p:nvGraphicFramePr>
          <p:cNvPr id="8" name="Chart 7">
            <a:extLst>
              <a:ext uri="{FF2B5EF4-FFF2-40B4-BE49-F238E27FC236}">
                <a16:creationId xmlns:a16="http://schemas.microsoft.com/office/drawing/2014/main" id="{85ADE5E5-0186-445F-FCEA-41BB48845B83}"/>
              </a:ext>
            </a:extLst>
          </p:cNvPr>
          <p:cNvGraphicFramePr>
            <a:graphicFrameLocks noGrp="1"/>
          </p:cNvGraphicFramePr>
          <p:nvPr/>
        </p:nvGraphicFramePr>
        <p:xfrm>
          <a:off x="9873604" y="255359"/>
          <a:ext cx="8905306" cy="10798632"/>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2"/>
          <p:cNvSpPr txBox="1">
            <a:spLocks/>
          </p:cNvSpPr>
          <p:nvPr/>
        </p:nvSpPr>
        <p:spPr>
          <a:xfrm>
            <a:off x="4640503" y="2835275"/>
            <a:ext cx="9295556" cy="2684068"/>
          </a:xfrm>
          <a:prstGeom prst="rect">
            <a:avLst/>
          </a:prstGeom>
        </p:spPr>
        <p:txBody>
          <a:bodyPr vert="horz" wrap="square" lIns="0" tIns="16510" rIns="0" bIns="0" rtlCol="0">
            <a:spAutoFit/>
          </a:bodyPr>
          <a:lstStyle>
            <a:lvl1pPr>
              <a:defRPr sz="9450" b="0" i="0">
                <a:solidFill>
                  <a:srgbClr val="B0D35C"/>
                </a:solidFill>
                <a:latin typeface="Arial"/>
                <a:ea typeface="+mj-ea"/>
                <a:cs typeface="Arial"/>
              </a:defRPr>
            </a:lvl1pPr>
          </a:lstStyle>
          <a:p>
            <a:pPr algn="ctr">
              <a:lnSpc>
                <a:spcPts val="10405"/>
              </a:lnSpc>
              <a:spcBef>
                <a:spcPts val="130"/>
              </a:spcBef>
            </a:pPr>
            <a:r>
              <a:rPr lang="en-US" dirty="0">
                <a:solidFill>
                  <a:schemeClr val="bg2"/>
                </a:solidFill>
              </a:rPr>
              <a:t>SFAC FY27 Budget Request</a:t>
            </a:r>
            <a:endParaRPr lang="en-US" b="1" i="1" spc="300" dirty="0">
              <a:solidFill>
                <a:srgbClr val="ADE95B"/>
              </a:solidFill>
              <a:latin typeface="Libre Baskerville" panose="02000000000000000000" pitchFamily="2" charset="0"/>
            </a:endParaRPr>
          </a:p>
        </p:txBody>
      </p:sp>
      <p:sp>
        <p:nvSpPr>
          <p:cNvPr id="15" name="TextBox 14">
            <a:extLst>
              <a:ext uri="{FF2B5EF4-FFF2-40B4-BE49-F238E27FC236}">
                <a16:creationId xmlns:a16="http://schemas.microsoft.com/office/drawing/2014/main" id="{42A0405B-0D2B-205C-7AAC-02D0B9D254A5}"/>
              </a:ext>
            </a:extLst>
          </p:cNvPr>
          <p:cNvSpPr txBox="1"/>
          <p:nvPr/>
        </p:nvSpPr>
        <p:spPr>
          <a:xfrm>
            <a:off x="4334859" y="5868480"/>
            <a:ext cx="9581935" cy="1569660"/>
          </a:xfrm>
          <a:prstGeom prst="rect">
            <a:avLst/>
          </a:prstGeom>
          <a:noFill/>
        </p:spPr>
        <p:txBody>
          <a:bodyPr wrap="square" rtlCol="0">
            <a:spAutoFit/>
          </a:bodyPr>
          <a:lstStyle/>
          <a:p>
            <a:pPr algn="ctr"/>
            <a:r>
              <a:rPr lang="en-US" sz="2400" dirty="0">
                <a:solidFill>
                  <a:schemeClr val="bg1"/>
                </a:solidFill>
              </a:rPr>
              <a:t>Health Services – University of Houston–Clear Lake</a:t>
            </a:r>
          </a:p>
          <a:p>
            <a:pPr algn="ctr"/>
            <a:r>
              <a:rPr lang="en-US" sz="2400" dirty="0">
                <a:solidFill>
                  <a:schemeClr val="bg1"/>
                </a:solidFill>
              </a:rPr>
              <a:t>Prepared by Matthew A. Perry</a:t>
            </a:r>
          </a:p>
          <a:p>
            <a:pPr algn="ctr"/>
            <a:r>
              <a:rPr lang="en-US" sz="2400" dirty="0">
                <a:solidFill>
                  <a:schemeClr val="bg1"/>
                </a:solidFill>
              </a:rPr>
              <a:t>Comprehensive overview of FY27 funding, programs, and outcomes.</a:t>
            </a:r>
          </a:p>
          <a:p>
            <a:pPr algn="ctr"/>
            <a:endParaRPr lang="en-US" sz="2400" dirty="0">
              <a:solidFill>
                <a:schemeClr val="bg1"/>
              </a:solidFill>
            </a:endParaRPr>
          </a:p>
        </p:txBody>
      </p:sp>
    </p:spTree>
    <p:extLst>
      <p:ext uri="{BB962C8B-B14F-4D97-AF65-F5344CB8AC3E}">
        <p14:creationId xmlns:p14="http://schemas.microsoft.com/office/powerpoint/2010/main" val="43637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EE5AA-A9F9-C878-982B-F5CE508EA01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40C888B-8A0A-482C-973C-CEE7F7A1B8E7}"/>
              </a:ext>
            </a:extLst>
          </p:cNvPr>
          <p:cNvSpPr/>
          <p:nvPr/>
        </p:nvSpPr>
        <p:spPr>
          <a:xfrm>
            <a:off x="2362847" y="10503858"/>
            <a:ext cx="3810" cy="1270"/>
          </a:xfrm>
          <a:custGeom>
            <a:avLst/>
            <a:gdLst/>
            <a:ahLst/>
            <a:cxnLst/>
            <a:rect l="l" t="t" r="r" b="b"/>
            <a:pathLst>
              <a:path w="3810" h="1270">
                <a:moveTo>
                  <a:pt x="3263" y="901"/>
                </a:moveTo>
                <a:lnTo>
                  <a:pt x="12" y="0"/>
                </a:lnTo>
                <a:lnTo>
                  <a:pt x="3263" y="901"/>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3" name="object 3">
            <a:extLst>
              <a:ext uri="{FF2B5EF4-FFF2-40B4-BE49-F238E27FC236}">
                <a16:creationId xmlns:a16="http://schemas.microsoft.com/office/drawing/2014/main" id="{AD08081C-9B02-19C4-D000-0DA0ADD0ED30}"/>
              </a:ext>
            </a:extLst>
          </p:cNvPr>
          <p:cNvSpPr/>
          <p:nvPr/>
        </p:nvSpPr>
        <p:spPr>
          <a:xfrm>
            <a:off x="2846441" y="9940186"/>
            <a:ext cx="43815" cy="278130"/>
          </a:xfrm>
          <a:custGeom>
            <a:avLst/>
            <a:gdLst/>
            <a:ahLst/>
            <a:cxnLst/>
            <a:rect l="l" t="t" r="r" b="b"/>
            <a:pathLst>
              <a:path w="43814" h="278129">
                <a:moveTo>
                  <a:pt x="43747" y="0"/>
                </a:moveTo>
                <a:lnTo>
                  <a:pt x="0" y="278054"/>
                </a:lnTo>
                <a:lnTo>
                  <a:pt x="43747" y="0"/>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4" name="object 4">
            <a:extLst>
              <a:ext uri="{FF2B5EF4-FFF2-40B4-BE49-F238E27FC236}">
                <a16:creationId xmlns:a16="http://schemas.microsoft.com/office/drawing/2014/main" id="{C3F8F3E4-1D43-110D-ADC2-04E71B6D62FE}"/>
              </a:ext>
            </a:extLst>
          </p:cNvPr>
          <p:cNvSpPr/>
          <p:nvPr/>
        </p:nvSpPr>
        <p:spPr>
          <a:xfrm>
            <a:off x="2587574" y="10552730"/>
            <a:ext cx="13970" cy="87630"/>
          </a:xfrm>
          <a:custGeom>
            <a:avLst/>
            <a:gdLst/>
            <a:ahLst/>
            <a:cxnLst/>
            <a:rect l="l" t="t" r="r" b="b"/>
            <a:pathLst>
              <a:path w="13969" h="87629">
                <a:moveTo>
                  <a:pt x="13695" y="0"/>
                </a:moveTo>
                <a:lnTo>
                  <a:pt x="0" y="87033"/>
                </a:lnTo>
                <a:lnTo>
                  <a:pt x="13695" y="0"/>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5" name="object 5">
            <a:extLst>
              <a:ext uri="{FF2B5EF4-FFF2-40B4-BE49-F238E27FC236}">
                <a16:creationId xmlns:a16="http://schemas.microsoft.com/office/drawing/2014/main" id="{02AA1258-6AFD-BC57-EA16-CD30C12812C4}"/>
              </a:ext>
            </a:extLst>
          </p:cNvPr>
          <p:cNvSpPr/>
          <p:nvPr/>
        </p:nvSpPr>
        <p:spPr>
          <a:xfrm>
            <a:off x="2682760" y="9940182"/>
            <a:ext cx="15240" cy="95250"/>
          </a:xfrm>
          <a:custGeom>
            <a:avLst/>
            <a:gdLst/>
            <a:ahLst/>
            <a:cxnLst/>
            <a:rect l="l" t="t" r="r" b="b"/>
            <a:pathLst>
              <a:path w="15239" h="95250">
                <a:moveTo>
                  <a:pt x="14900" y="0"/>
                </a:moveTo>
                <a:lnTo>
                  <a:pt x="0" y="94730"/>
                </a:lnTo>
                <a:lnTo>
                  <a:pt x="14900" y="0"/>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6" name="object 6">
            <a:extLst>
              <a:ext uri="{FF2B5EF4-FFF2-40B4-BE49-F238E27FC236}">
                <a16:creationId xmlns:a16="http://schemas.microsoft.com/office/drawing/2014/main" id="{679A39A8-3EE3-18BE-DA2C-C212F095F6C8}"/>
              </a:ext>
            </a:extLst>
          </p:cNvPr>
          <p:cNvSpPr/>
          <p:nvPr/>
        </p:nvSpPr>
        <p:spPr>
          <a:xfrm>
            <a:off x="2639763" y="10241559"/>
            <a:ext cx="10795" cy="66675"/>
          </a:xfrm>
          <a:custGeom>
            <a:avLst/>
            <a:gdLst/>
            <a:ahLst/>
            <a:cxnLst/>
            <a:rect l="l" t="t" r="r" b="b"/>
            <a:pathLst>
              <a:path w="10794" h="66675">
                <a:moveTo>
                  <a:pt x="10481" y="0"/>
                </a:moveTo>
                <a:lnTo>
                  <a:pt x="0" y="66615"/>
                </a:lnTo>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7" name="object 7">
            <a:extLst>
              <a:ext uri="{FF2B5EF4-FFF2-40B4-BE49-F238E27FC236}">
                <a16:creationId xmlns:a16="http://schemas.microsoft.com/office/drawing/2014/main" id="{3E4E14AC-0273-5B15-786B-2042F3CE8EC5}"/>
              </a:ext>
            </a:extLst>
          </p:cNvPr>
          <p:cNvSpPr/>
          <p:nvPr/>
        </p:nvSpPr>
        <p:spPr>
          <a:xfrm>
            <a:off x="2557729" y="9941455"/>
            <a:ext cx="40005" cy="20955"/>
          </a:xfrm>
          <a:custGeom>
            <a:avLst/>
            <a:gdLst/>
            <a:ahLst/>
            <a:cxnLst/>
            <a:rect l="l" t="t" r="r" b="b"/>
            <a:pathLst>
              <a:path w="40005" h="20954">
                <a:moveTo>
                  <a:pt x="0" y="0"/>
                </a:moveTo>
                <a:lnTo>
                  <a:pt x="39789" y="20837"/>
                </a:lnTo>
                <a:lnTo>
                  <a:pt x="31601" y="15213"/>
                </a:lnTo>
                <a:lnTo>
                  <a:pt x="22762" y="10061"/>
                </a:lnTo>
                <a:lnTo>
                  <a:pt x="13277" y="5386"/>
                </a:lnTo>
                <a:lnTo>
                  <a:pt x="3151" y="1193"/>
                </a:lnTo>
                <a:lnTo>
                  <a:pt x="0" y="0"/>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pic>
        <p:nvPicPr>
          <p:cNvPr id="10" name="object 10">
            <a:extLst>
              <a:ext uri="{FF2B5EF4-FFF2-40B4-BE49-F238E27FC236}">
                <a16:creationId xmlns:a16="http://schemas.microsoft.com/office/drawing/2014/main" id="{60ED9611-5C9F-9971-94C9-53644558CA1C}"/>
              </a:ext>
            </a:extLst>
          </p:cNvPr>
          <p:cNvPicPr/>
          <p:nvPr/>
        </p:nvPicPr>
        <p:blipFill>
          <a:blip r:embed="rId2" cstate="print"/>
          <a:stretch>
            <a:fillRect/>
          </a:stretch>
        </p:blipFill>
        <p:spPr>
          <a:xfrm>
            <a:off x="9581082" y="837931"/>
            <a:ext cx="9280269" cy="9906000"/>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66C8A2F5-00D8-88F1-3F67-7E4E63AD8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0859" y="10150475"/>
            <a:ext cx="3708591" cy="590580"/>
          </a:xfrm>
          <a:prstGeom prst="rect">
            <a:avLst/>
          </a:prstGeom>
        </p:spPr>
      </p:pic>
      <p:graphicFrame>
        <p:nvGraphicFramePr>
          <p:cNvPr id="8" name="Chart 7">
            <a:extLst>
              <a:ext uri="{FF2B5EF4-FFF2-40B4-BE49-F238E27FC236}">
                <a16:creationId xmlns:a16="http://schemas.microsoft.com/office/drawing/2014/main" id="{D077645C-371D-CD1C-FA0F-80F3200B0926}"/>
              </a:ext>
            </a:extLst>
          </p:cNvPr>
          <p:cNvGraphicFramePr>
            <a:graphicFrameLocks noGrp="1"/>
          </p:cNvGraphicFramePr>
          <p:nvPr>
            <p:extLst>
              <p:ext uri="{D42A27DB-BD31-4B8C-83A1-F6EECF244321}">
                <p14:modId xmlns:p14="http://schemas.microsoft.com/office/powerpoint/2010/main" val="2486988320"/>
              </p:ext>
            </p:extLst>
          </p:nvPr>
        </p:nvGraphicFramePr>
        <p:xfrm>
          <a:off x="9873604" y="255359"/>
          <a:ext cx="8905306" cy="107986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2">
            <a:extLst>
              <a:ext uri="{FF2B5EF4-FFF2-40B4-BE49-F238E27FC236}">
                <a16:creationId xmlns:a16="http://schemas.microsoft.com/office/drawing/2014/main" id="{986643D0-C232-3D35-0178-2592B48C0C30}"/>
              </a:ext>
            </a:extLst>
          </p:cNvPr>
          <p:cNvSpPr>
            <a:spLocks noGrp="1"/>
          </p:cNvSpPr>
          <p:nvPr>
            <p:ph type="title"/>
          </p:nvPr>
        </p:nvSpPr>
        <p:spPr>
          <a:xfrm>
            <a:off x="1321413" y="3816787"/>
            <a:ext cx="7812427" cy="2954655"/>
          </a:xfrm>
        </p:spPr>
        <p:txBody>
          <a:bodyPr/>
          <a:lstStyle/>
          <a:p>
            <a:r>
              <a:rPr lang="en-US" sz="9600" dirty="0">
                <a:solidFill>
                  <a:srgbClr val="F2F2F2"/>
                </a:solidFill>
                <a:latin typeface="Calibri" panose="020F0502020204030204" pitchFamily="34" charset="0"/>
                <a:ea typeface="Calibri" panose="020F0502020204030204" pitchFamily="34" charset="0"/>
                <a:cs typeface="Calibri" panose="020F0502020204030204" pitchFamily="34" charset="0"/>
              </a:rPr>
              <a:t>Challenges &amp; Opportunities</a:t>
            </a: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5" name="Content Placeholder 2">
            <a:extLst>
              <a:ext uri="{FF2B5EF4-FFF2-40B4-BE49-F238E27FC236}">
                <a16:creationId xmlns:a16="http://schemas.microsoft.com/office/drawing/2014/main" id="{1CC04BED-7415-2A5B-453A-37D8B5263779}"/>
              </a:ext>
            </a:extLst>
          </p:cNvPr>
          <p:cNvGraphicFramePr>
            <a:graphicFrameLocks/>
          </p:cNvGraphicFramePr>
          <p:nvPr>
            <p:extLst>
              <p:ext uri="{D42A27DB-BD31-4B8C-83A1-F6EECF244321}">
                <p14:modId xmlns:p14="http://schemas.microsoft.com/office/powerpoint/2010/main" val="3710612030"/>
              </p:ext>
            </p:extLst>
          </p:nvPr>
        </p:nvGraphicFramePr>
        <p:xfrm>
          <a:off x="10334044" y="1725831"/>
          <a:ext cx="8444866" cy="792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725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817C-DBF4-763E-DFF5-4DDE9E8106A8}"/>
            </a:ext>
          </a:extLst>
        </p:cNvPr>
        <p:cNvGrpSpPr/>
        <p:nvPr/>
      </p:nvGrpSpPr>
      <p:grpSpPr>
        <a:xfrm>
          <a:off x="0" y="0"/>
          <a:ext cx="0" cy="0"/>
          <a:chOff x="0" y="0"/>
          <a:chExt cx="0" cy="0"/>
        </a:xfrm>
      </p:grpSpPr>
      <p:pic>
        <p:nvPicPr>
          <p:cNvPr id="5" name="object 5">
            <a:extLst>
              <a:ext uri="{FF2B5EF4-FFF2-40B4-BE49-F238E27FC236}">
                <a16:creationId xmlns:a16="http://schemas.microsoft.com/office/drawing/2014/main" id="{3BCB6172-EFA2-4F12-01B4-AC2CBA5DBA15}"/>
              </a:ext>
            </a:extLst>
          </p:cNvPr>
          <p:cNvPicPr/>
          <p:nvPr/>
        </p:nvPicPr>
        <p:blipFill>
          <a:blip r:embed="rId2" cstate="print"/>
          <a:stretch>
            <a:fillRect/>
          </a:stretch>
        </p:blipFill>
        <p:spPr>
          <a:xfrm>
            <a:off x="385901" y="566925"/>
            <a:ext cx="10544633" cy="10020300"/>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1114A18B-2CC2-9DE2-115E-2D1B529FA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Title 1">
            <a:extLst>
              <a:ext uri="{FF2B5EF4-FFF2-40B4-BE49-F238E27FC236}">
                <a16:creationId xmlns:a16="http://schemas.microsoft.com/office/drawing/2014/main" id="{13BA716C-1AD3-22A2-65C6-63301EA1A5C3}"/>
              </a:ext>
            </a:extLst>
          </p:cNvPr>
          <p:cNvSpPr>
            <a:spLocks noGrp="1"/>
          </p:cNvSpPr>
          <p:nvPr>
            <p:ph type="title"/>
          </p:nvPr>
        </p:nvSpPr>
        <p:spPr>
          <a:xfrm>
            <a:off x="1974850" y="566925"/>
            <a:ext cx="17297400" cy="5867400"/>
          </a:xfrm>
        </p:spPr>
        <p:txBody>
          <a:bodyPr>
            <a:normAutofit/>
          </a:bodyPr>
          <a:lstStyle/>
          <a:p>
            <a:pPr algn="ctr"/>
            <a:r>
              <a:rPr lang="en-US" sz="9600" dirty="0">
                <a:solidFill>
                  <a:srgbClr val="FFFFFF"/>
                </a:solidFill>
                <a:latin typeface="Calibri" panose="020F0502020204030204" pitchFamily="34" charset="0"/>
                <a:ea typeface="Calibri" panose="020F0502020204030204" pitchFamily="34" charset="0"/>
                <a:cs typeface="Calibri" panose="020F0502020204030204" pitchFamily="34" charset="0"/>
              </a:rPr>
              <a:t>Budget &amp; One-Time Needs</a:t>
            </a:r>
            <a:endParaRPr lang="en-US" sz="96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24439A2A-401E-8AD0-FF17-B97A4E6DBC8C}"/>
              </a:ext>
            </a:extLst>
          </p:cNvPr>
          <p:cNvSpPr txBox="1">
            <a:spLocks/>
          </p:cNvSpPr>
          <p:nvPr/>
        </p:nvSpPr>
        <p:spPr>
          <a:xfrm>
            <a:off x="3194050" y="4968875"/>
            <a:ext cx="13644166" cy="5638800"/>
          </a:xfrm>
          <a:prstGeom prst="rect">
            <a:avLst/>
          </a:prstGeom>
        </p:spPr>
        <p:txBody>
          <a:bodyPr wrap="square" lIns="0" tIns="0" rIns="0" bIns="0">
            <a:normAutofit/>
          </a:bodyPr>
          <a:lstStyle>
            <a:lvl1pPr marL="0">
              <a:defRPr sz="41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3600" dirty="0">
                <a:latin typeface="Calibri" panose="020F0502020204030204" pitchFamily="34" charset="0"/>
                <a:ea typeface="Calibri" panose="020F0502020204030204" pitchFamily="34" charset="0"/>
                <a:cs typeface="Calibri" panose="020F0502020204030204" pitchFamily="34" charset="0"/>
              </a:rPr>
              <a:t>FY26: </a:t>
            </a:r>
          </a:p>
          <a:p>
            <a:pPr marL="571500" indent="-571500" algn="l">
              <a:buFont typeface="Wingdings" panose="05000000000000000000" pitchFamily="2" charset="2"/>
              <a:buChar char="Ø"/>
            </a:pPr>
            <a:r>
              <a:rPr lang="en-US" sz="3600" dirty="0">
                <a:latin typeface="Calibri" panose="020F0502020204030204" pitchFamily="34" charset="0"/>
                <a:ea typeface="Calibri" panose="020F0502020204030204" pitchFamily="34" charset="0"/>
                <a:cs typeface="Calibri" panose="020F0502020204030204" pitchFamily="34" charset="0"/>
              </a:rPr>
              <a:t>$8,675 for wellness exams/testing.</a:t>
            </a:r>
          </a:p>
          <a:p>
            <a:pPr marL="571500" indent="-571500" algn="l">
              <a:buFont typeface="Wingdings" panose="05000000000000000000" pitchFamily="2" charset="2"/>
              <a:buChar char="Ø"/>
            </a:pPr>
            <a:r>
              <a:rPr lang="en-US" sz="3600" dirty="0">
                <a:latin typeface="Calibri" panose="020F0502020204030204" pitchFamily="34" charset="0"/>
                <a:ea typeface="Calibri" panose="020F0502020204030204" pitchFamily="34" charset="0"/>
                <a:cs typeface="Calibri" panose="020F0502020204030204" pitchFamily="34" charset="0"/>
              </a:rPr>
              <a:t>$4,400 for medical supplies</a:t>
            </a:r>
          </a:p>
          <a:p>
            <a:pPr marL="571500" indent="-571500" algn="l">
              <a:buFont typeface="Wingdings" panose="05000000000000000000" pitchFamily="2" charset="2"/>
              <a:buChar char="Ø"/>
            </a:pPr>
            <a:r>
              <a:rPr lang="en-US" sz="3600" dirty="0">
                <a:latin typeface="Calibri" panose="020F0502020204030204" pitchFamily="34" charset="0"/>
                <a:ea typeface="Calibri" panose="020F0502020204030204" pitchFamily="34" charset="0"/>
                <a:cs typeface="Calibri" panose="020F0502020204030204" pitchFamily="34" charset="0"/>
              </a:rPr>
              <a:t>PnC platform fees: $22,854 (FY27).</a:t>
            </a:r>
          </a:p>
          <a:p>
            <a:pPr marL="571500" indent="-571500" algn="l">
              <a:buFont typeface="Wingdings" panose="05000000000000000000" pitchFamily="2" charset="2"/>
              <a:buChar char="Ø"/>
            </a:pPr>
            <a:r>
              <a:rPr lang="en-US" sz="3600" dirty="0">
                <a:latin typeface="Calibri" panose="020F0502020204030204" pitchFamily="34" charset="0"/>
                <a:ea typeface="Calibri" panose="020F0502020204030204" pitchFamily="34" charset="0"/>
                <a:cs typeface="Calibri" panose="020F0502020204030204" pitchFamily="34" charset="0"/>
              </a:rPr>
              <a:t>$5,000 – Supports provider credentialing and insurance enrollment to maintain clinical compliance and expand in-network access for students.</a:t>
            </a:r>
          </a:p>
          <a:p>
            <a:pPr algn="l"/>
            <a:endParaRPr lang="en-US" sz="3600" dirty="0">
              <a:latin typeface="Calibri" panose="020F0502020204030204" pitchFamily="34" charset="0"/>
              <a:ea typeface="Calibri" panose="020F0502020204030204" pitchFamily="34" charset="0"/>
              <a:cs typeface="Calibri" panose="020F0502020204030204" pitchFamily="34" charset="0"/>
            </a:endParaRPr>
          </a:p>
          <a:p>
            <a:pPr algn="l"/>
            <a:r>
              <a:rPr lang="en-US" sz="3200" dirty="0">
                <a:latin typeface="Calibri" panose="020F0502020204030204" pitchFamily="34" charset="0"/>
                <a:ea typeface="Calibri" panose="020F0502020204030204" pitchFamily="34" charset="0"/>
                <a:cs typeface="Calibri" panose="020F0502020204030204" pitchFamily="34" charset="0"/>
              </a:rPr>
              <a:t>Reliable platform and testing funds ensure uninterrupted, high-quality services.</a:t>
            </a:r>
          </a:p>
        </p:txBody>
      </p:sp>
      <p:sp>
        <p:nvSpPr>
          <p:cNvPr id="6" name="TextBox 5">
            <a:extLst>
              <a:ext uri="{FF2B5EF4-FFF2-40B4-BE49-F238E27FC236}">
                <a16:creationId xmlns:a16="http://schemas.microsoft.com/office/drawing/2014/main" id="{92BC5ED4-A37D-DFC9-40B7-1B81792E97CB}"/>
              </a:ext>
            </a:extLst>
          </p:cNvPr>
          <p:cNvSpPr txBox="1"/>
          <p:nvPr/>
        </p:nvSpPr>
        <p:spPr>
          <a:xfrm>
            <a:off x="3115039" y="2223352"/>
            <a:ext cx="14706600" cy="255454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Each funding request is directly tied to sustaining or expanding essential services rather than creating new overhead. The ongoing medical, psychiatric, and supply costs reflect real student demand and operational minimums required for safe and compliant care delivery. Without these investments, service reductions would directly impact access, wait times, and clinical continuity.</a:t>
            </a:r>
          </a:p>
        </p:txBody>
      </p:sp>
    </p:spTree>
    <p:extLst>
      <p:ext uri="{BB962C8B-B14F-4D97-AF65-F5344CB8AC3E}">
        <p14:creationId xmlns:p14="http://schemas.microsoft.com/office/powerpoint/2010/main" val="263251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3FE5A-B72A-B5D2-8E0C-26B0263FE69E}"/>
            </a:ext>
          </a:extLst>
        </p:cNvPr>
        <p:cNvGrpSpPr/>
        <p:nvPr/>
      </p:nvGrpSpPr>
      <p:grpSpPr>
        <a:xfrm>
          <a:off x="0" y="0"/>
          <a:ext cx="0" cy="0"/>
          <a:chOff x="0" y="0"/>
          <a:chExt cx="0" cy="0"/>
        </a:xfrm>
      </p:grpSpPr>
      <p:pic>
        <p:nvPicPr>
          <p:cNvPr id="14" name="Picture 13" descr="A close-up of a bird&#10;&#10;Description automatically generated">
            <a:extLst>
              <a:ext uri="{FF2B5EF4-FFF2-40B4-BE49-F238E27FC236}">
                <a16:creationId xmlns:a16="http://schemas.microsoft.com/office/drawing/2014/main" id="{175EBF0C-E112-20CC-30C0-E1C4FB886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832EA451-A35D-29F0-F8E4-0BE26E459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6" name="Title 5">
            <a:extLst>
              <a:ext uri="{FF2B5EF4-FFF2-40B4-BE49-F238E27FC236}">
                <a16:creationId xmlns:a16="http://schemas.microsoft.com/office/drawing/2014/main" id="{F681FFF1-C985-7AF7-92CB-409A2A4F01B8}"/>
              </a:ext>
            </a:extLst>
          </p:cNvPr>
          <p:cNvSpPr>
            <a:spLocks noGrp="1"/>
          </p:cNvSpPr>
          <p:nvPr>
            <p:ph type="title"/>
          </p:nvPr>
        </p:nvSpPr>
        <p:spPr>
          <a:xfrm>
            <a:off x="2584450" y="3749675"/>
            <a:ext cx="6673237" cy="4431983"/>
          </a:xfrm>
        </p:spPr>
        <p:txBody>
          <a:bodyPr/>
          <a:lstStyle/>
          <a:p>
            <a:r>
              <a:rPr lang="en-US" sz="9600" dirty="0">
                <a:solidFill>
                  <a:srgbClr val="F2F2F2"/>
                </a:solidFill>
                <a:latin typeface="Calibri" panose="020F0502020204030204" pitchFamily="34" charset="0"/>
                <a:ea typeface="Calibri" panose="020F0502020204030204" pitchFamily="34" charset="0"/>
                <a:cs typeface="Calibri" panose="020F0502020204030204" pitchFamily="34" charset="0"/>
              </a:rPr>
              <a:t>5% Budget Reduction Plan</a:t>
            </a: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2">
            <a:extLst>
              <a:ext uri="{FF2B5EF4-FFF2-40B4-BE49-F238E27FC236}">
                <a16:creationId xmlns:a16="http://schemas.microsoft.com/office/drawing/2014/main" id="{7E84381A-4995-914F-777B-11BD562621AB}"/>
              </a:ext>
            </a:extLst>
          </p:cNvPr>
          <p:cNvGraphicFramePr>
            <a:graphicFrameLocks/>
          </p:cNvGraphicFramePr>
          <p:nvPr>
            <p:extLst>
              <p:ext uri="{D42A27DB-BD31-4B8C-83A1-F6EECF244321}">
                <p14:modId xmlns:p14="http://schemas.microsoft.com/office/powerpoint/2010/main" val="3376463088"/>
              </p:ext>
            </p:extLst>
          </p:nvPr>
        </p:nvGraphicFramePr>
        <p:xfrm>
          <a:off x="10280650" y="1616075"/>
          <a:ext cx="8282465" cy="777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674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C2192-5686-FF23-C020-B32FBEAC9222}"/>
            </a:ext>
          </a:extLst>
        </p:cNvPr>
        <p:cNvGrpSpPr/>
        <p:nvPr/>
      </p:nvGrpSpPr>
      <p:grpSpPr>
        <a:xfrm>
          <a:off x="0" y="0"/>
          <a:ext cx="0" cy="0"/>
          <a:chOff x="0" y="0"/>
          <a:chExt cx="0" cy="0"/>
        </a:xfrm>
      </p:grpSpPr>
      <p:pic>
        <p:nvPicPr>
          <p:cNvPr id="14" name="Picture 13" descr="A close-up of a bird&#10;&#10;Description automatically generated">
            <a:extLst>
              <a:ext uri="{FF2B5EF4-FFF2-40B4-BE49-F238E27FC236}">
                <a16:creationId xmlns:a16="http://schemas.microsoft.com/office/drawing/2014/main" id="{083D208B-C9D6-987B-DB56-8DB402394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 y="397"/>
            <a:ext cx="20104100" cy="11308556"/>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737AD464-7D18-F9DC-F831-B4CF54747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5" name="Title 1">
            <a:extLst>
              <a:ext uri="{FF2B5EF4-FFF2-40B4-BE49-F238E27FC236}">
                <a16:creationId xmlns:a16="http://schemas.microsoft.com/office/drawing/2014/main" id="{EC084BDB-417A-2F84-941F-CF444D9B48E8}"/>
              </a:ext>
            </a:extLst>
          </p:cNvPr>
          <p:cNvSpPr txBox="1">
            <a:spLocks/>
          </p:cNvSpPr>
          <p:nvPr/>
        </p:nvSpPr>
        <p:spPr>
          <a:xfrm>
            <a:off x="3210116" y="2895601"/>
            <a:ext cx="13757834" cy="1842961"/>
          </a:xfrm>
          <a:prstGeom prst="rect">
            <a:avLst/>
          </a:prstGeom>
        </p:spPr>
        <p:txBody>
          <a:bodyPr wrap="square" lIns="0" tIns="0" rIns="0" bIns="0">
            <a:normAutofit/>
          </a:bodyPr>
          <a:lstStyle>
            <a:lvl1pPr>
              <a:defRPr sz="9450" b="0" i="0">
                <a:solidFill>
                  <a:srgbClr val="B0D35C"/>
                </a:solidFill>
                <a:latin typeface="Arial"/>
                <a:ea typeface="+mj-ea"/>
                <a:cs typeface="Arial"/>
              </a:defRPr>
            </a:lvl1pPr>
          </a:lstStyle>
          <a:p>
            <a:pPr algn="ctr"/>
            <a:r>
              <a:rPr lang="en-US" dirty="0">
                <a:latin typeface="Calibri" panose="020F0502020204030204" pitchFamily="34" charset="0"/>
                <a:ea typeface="Calibri" panose="020F0502020204030204" pitchFamily="34" charset="0"/>
                <a:cs typeface="Calibri" panose="020F0502020204030204" pitchFamily="34" charset="0"/>
              </a:rPr>
              <a:t>Thank You / Questions</a:t>
            </a:r>
          </a:p>
        </p:txBody>
      </p:sp>
      <p:sp>
        <p:nvSpPr>
          <p:cNvPr id="8" name="Subtitle 2">
            <a:extLst>
              <a:ext uri="{FF2B5EF4-FFF2-40B4-BE49-F238E27FC236}">
                <a16:creationId xmlns:a16="http://schemas.microsoft.com/office/drawing/2014/main" id="{290458C1-5DC2-4AD0-E7C8-A78880670287}"/>
              </a:ext>
            </a:extLst>
          </p:cNvPr>
          <p:cNvSpPr txBox="1">
            <a:spLocks/>
          </p:cNvSpPr>
          <p:nvPr/>
        </p:nvSpPr>
        <p:spPr>
          <a:xfrm>
            <a:off x="3210115" y="6225180"/>
            <a:ext cx="13776135" cy="2172695"/>
          </a:xfrm>
          <a:prstGeom prst="rect">
            <a:avLst/>
          </a:prstGeom>
        </p:spPr>
        <p:txBody>
          <a:bodyPr wrap="square" lIns="0" tIns="0" rIns="0" bIns="0">
            <a:normAutofit/>
          </a:bodyPr>
          <a:lstStyle>
            <a:lvl1pPr marL="0">
              <a:defRPr sz="41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r>
              <a:rPr lang="en-US" sz="2800" dirty="0">
                <a:latin typeface="Calibri" panose="020F0502020204030204" pitchFamily="34" charset="0"/>
                <a:ea typeface="Calibri" panose="020F0502020204030204" pitchFamily="34" charset="0"/>
                <a:cs typeface="Calibri" panose="020F0502020204030204" pitchFamily="34" charset="0"/>
              </a:rPr>
              <a:t>Health Services appreciates SFAC’s support.</a:t>
            </a:r>
            <a:br>
              <a:rPr lang="en-US" sz="2800" dirty="0">
                <a:latin typeface="Calibri" panose="020F0502020204030204" pitchFamily="34" charset="0"/>
                <a:ea typeface="Calibri" panose="020F0502020204030204" pitchFamily="34" charset="0"/>
                <a:cs typeface="Calibri" panose="020F0502020204030204" pitchFamily="34" charset="0"/>
              </a:rPr>
            </a:br>
            <a:r>
              <a:rPr lang="en-US" sz="2800" dirty="0">
                <a:latin typeface="Calibri" panose="020F0502020204030204" pitchFamily="34" charset="0"/>
                <a:ea typeface="Calibri" panose="020F0502020204030204" pitchFamily="34" charset="0"/>
                <a:cs typeface="Calibri" panose="020F0502020204030204" pitchFamily="34" charset="0"/>
              </a:rPr>
              <a:t>Questions and feedback help refine services for UHCL students.</a:t>
            </a:r>
            <a:br>
              <a:rPr lang="en-US" sz="2800" dirty="0">
                <a:latin typeface="Calibri" panose="020F0502020204030204" pitchFamily="34" charset="0"/>
                <a:ea typeface="Calibri" panose="020F0502020204030204" pitchFamily="34" charset="0"/>
                <a:cs typeface="Calibri" panose="020F0502020204030204" pitchFamily="34" charset="0"/>
              </a:rPr>
            </a:br>
            <a:r>
              <a:rPr lang="en-US" sz="2800" dirty="0">
                <a:latin typeface="Calibri" panose="020F0502020204030204" pitchFamily="34" charset="0"/>
                <a:ea typeface="Calibri" panose="020F0502020204030204" pitchFamily="34" charset="0"/>
                <a:cs typeface="Calibri" panose="020F0502020204030204" pitchFamily="34" charset="0"/>
              </a:rPr>
              <a:t>Together we sustain student health, wellness, and success.</a:t>
            </a:r>
          </a:p>
          <a:p>
            <a:pPr algn="ctr">
              <a:lnSpc>
                <a:spcPct val="90000"/>
              </a:lnSpc>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ACAD2-F974-7B97-26A2-DAAE2C8BDC0B}"/>
            </a:ext>
          </a:extLst>
        </p:cNvPr>
        <p:cNvGrpSpPr/>
        <p:nvPr/>
      </p:nvGrpSpPr>
      <p:grpSpPr>
        <a:xfrm>
          <a:off x="0" y="0"/>
          <a:ext cx="0" cy="0"/>
          <a:chOff x="0" y="0"/>
          <a:chExt cx="0" cy="0"/>
        </a:xfrm>
      </p:grpSpPr>
      <p:pic>
        <p:nvPicPr>
          <p:cNvPr id="5" name="object 5">
            <a:extLst>
              <a:ext uri="{FF2B5EF4-FFF2-40B4-BE49-F238E27FC236}">
                <a16:creationId xmlns:a16="http://schemas.microsoft.com/office/drawing/2014/main" id="{CE04E2F7-0A27-6124-DB0A-AABBB393246A}"/>
              </a:ext>
            </a:extLst>
          </p:cNvPr>
          <p:cNvPicPr/>
          <p:nvPr/>
        </p:nvPicPr>
        <p:blipFill>
          <a:blip r:embed="rId2" cstate="print"/>
          <a:stretch>
            <a:fillRect/>
          </a:stretch>
        </p:blipFill>
        <p:spPr>
          <a:xfrm>
            <a:off x="1947520" y="534195"/>
            <a:ext cx="10544633" cy="10020300"/>
          </a:xfrm>
          <a:prstGeom prst="rect">
            <a:avLst/>
          </a:prstGeom>
        </p:spPr>
      </p:pic>
      <p:sp>
        <p:nvSpPr>
          <p:cNvPr id="8" name="object 8"/>
          <p:cNvSpPr txBox="1">
            <a:spLocks noGrp="1"/>
          </p:cNvSpPr>
          <p:nvPr>
            <p:ph type="title"/>
          </p:nvPr>
        </p:nvSpPr>
        <p:spPr>
          <a:xfrm>
            <a:off x="1136650" y="320675"/>
            <a:ext cx="6643491" cy="2849650"/>
          </a:xfrm>
          <a:prstGeom prst="rect">
            <a:avLst/>
          </a:prstGeom>
        </p:spPr>
        <p:txBody>
          <a:bodyPr vert="horz" wrap="square" lIns="0" tIns="278281" rIns="0" bIns="0" rtlCol="0">
            <a:spAutoFit/>
          </a:bodyPr>
          <a:lstStyle/>
          <a:p>
            <a:pPr marL="12700">
              <a:lnSpc>
                <a:spcPts val="10405"/>
              </a:lnSpc>
              <a:spcBef>
                <a:spcPts val="130"/>
              </a:spcBef>
            </a:pPr>
            <a:r>
              <a:rPr lang="en-US" sz="7200" dirty="0">
                <a:solidFill>
                  <a:srgbClr val="EBEBEB"/>
                </a:solidFill>
                <a:latin typeface="Calibri" panose="020F0502020204030204" pitchFamily="34" charset="0"/>
                <a:ea typeface="Calibri" panose="020F0502020204030204" pitchFamily="34" charset="0"/>
                <a:cs typeface="Calibri" panose="020F0502020204030204" pitchFamily="34" charset="0"/>
              </a:rPr>
              <a:t>Why Health Services Matter</a:t>
            </a:r>
            <a:endParaRPr sz="8000" spc="600" dirty="0">
              <a:latin typeface="Calibri" panose="020F0502020204030204" pitchFamily="34" charset="0"/>
              <a:ea typeface="Calibri" panose="020F0502020204030204" pitchFamily="34" charset="0"/>
              <a:cs typeface="Calibri" panose="020F0502020204030204" pitchFamily="34" charset="0"/>
            </a:endParaRPr>
          </a:p>
        </p:txBody>
      </p:sp>
      <p:sp>
        <p:nvSpPr>
          <p:cNvPr id="14" name="object 14"/>
          <p:cNvSpPr txBox="1"/>
          <p:nvPr/>
        </p:nvSpPr>
        <p:spPr>
          <a:xfrm>
            <a:off x="1134175" y="4370703"/>
            <a:ext cx="9977951" cy="4367861"/>
          </a:xfrm>
          <a:prstGeom prst="rect">
            <a:avLst/>
          </a:prstGeom>
        </p:spPr>
        <p:txBody>
          <a:bodyPr vert="horz" wrap="square" lIns="0" tIns="58419" rIns="0" bIns="0" rtlCol="0">
            <a:spAutoFit/>
          </a:bodyPr>
          <a:lstStyle/>
          <a:p>
            <a:r>
              <a:rPr lang="en-US" sz="4000" dirty="0">
                <a:solidFill>
                  <a:schemeClr val="bg1"/>
                </a:solidFill>
                <a:latin typeface="+mn-lt"/>
              </a:rPr>
              <a:t>These services play a direct role in retention by reducing healthcare barriers that often force students to withdraw due to unresolved medical or mental health issues. By embedding care directly into campus life, we are not just treating illness, we are enabling persistence and academic success.</a:t>
            </a:r>
            <a:r>
              <a:rPr lang="en-US" sz="3900" b="0" i="0" dirty="0">
                <a:solidFill>
                  <a:schemeClr val="bg1"/>
                </a:solidFill>
                <a:effectLst/>
                <a:latin typeface="+mn-lt"/>
              </a:rPr>
              <a:t>.</a:t>
            </a:r>
            <a:endParaRPr lang="pt-BR" sz="3900" dirty="0">
              <a:solidFill>
                <a:schemeClr val="bg1"/>
              </a:solidFill>
              <a:latin typeface="+mn-lt"/>
              <a:cs typeface="Arial"/>
            </a:endParaRPr>
          </a:p>
        </p:txBody>
      </p:sp>
      <p:pic>
        <p:nvPicPr>
          <p:cNvPr id="12" name="Picture 11" descr="Hands holding each other's wrists and interlinked to form a circle">
            <a:extLst>
              <a:ext uri="{FF2B5EF4-FFF2-40B4-BE49-F238E27FC236}">
                <a16:creationId xmlns:a16="http://schemas.microsoft.com/office/drawing/2014/main" id="{16FCF01D-F391-6768-993B-F92E0380EBA6}"/>
              </a:ext>
            </a:extLst>
          </p:cNvPr>
          <p:cNvPicPr>
            <a:picLocks noChangeAspect="1"/>
          </p:cNvPicPr>
          <p:nvPr/>
        </p:nvPicPr>
        <p:blipFill>
          <a:blip r:embed="rId3"/>
          <a:srcRect l="33702" r="30066" b="-2"/>
          <a:stretch>
            <a:fillRect/>
          </a:stretch>
        </p:blipFill>
        <p:spPr>
          <a:xfrm>
            <a:off x="13629512" y="0"/>
            <a:ext cx="6461780" cy="1134327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2" name="Picture 1" descr="A black background with white text&#10;&#10;Description automatically generated">
            <a:extLst>
              <a:ext uri="{FF2B5EF4-FFF2-40B4-BE49-F238E27FC236}">
                <a16:creationId xmlns:a16="http://schemas.microsoft.com/office/drawing/2014/main" id="{C6E129D1-CA68-15EC-88D9-E9CB11746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4230" y="10150475"/>
            <a:ext cx="3708591" cy="590580"/>
          </a:xfrm>
          <a:prstGeom prst="rect">
            <a:avLst/>
          </a:prstGeom>
        </p:spPr>
      </p:pic>
    </p:spTree>
    <p:extLst>
      <p:ext uri="{BB962C8B-B14F-4D97-AF65-F5344CB8AC3E}">
        <p14:creationId xmlns:p14="http://schemas.microsoft.com/office/powerpoint/2010/main" val="136816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9E145-19A0-2B7D-E098-BA56D806CC7A}"/>
            </a:ext>
          </a:extLst>
        </p:cNvPr>
        <p:cNvGrpSpPr/>
        <p:nvPr/>
      </p:nvGrpSpPr>
      <p:grpSpPr>
        <a:xfrm>
          <a:off x="0" y="0"/>
          <a:ext cx="0" cy="0"/>
          <a:chOff x="0" y="0"/>
          <a:chExt cx="0" cy="0"/>
        </a:xfrm>
      </p:grpSpPr>
      <p:pic>
        <p:nvPicPr>
          <p:cNvPr id="14" name="Picture 13" descr="A close-up of a bird&#10;&#10;Description automatically generated">
            <a:extLst>
              <a:ext uri="{FF2B5EF4-FFF2-40B4-BE49-F238E27FC236}">
                <a16:creationId xmlns:a16="http://schemas.microsoft.com/office/drawing/2014/main" id="{8D2AD78F-B660-B2BD-6017-29FF7341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D3C0983E-3A2F-BD02-CBF9-D5534F7268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20" name="object 8">
            <a:extLst>
              <a:ext uri="{FF2B5EF4-FFF2-40B4-BE49-F238E27FC236}">
                <a16:creationId xmlns:a16="http://schemas.microsoft.com/office/drawing/2014/main" id="{D70D49E5-A135-FB43-CE6E-28B16F785804}"/>
              </a:ext>
            </a:extLst>
          </p:cNvPr>
          <p:cNvSpPr txBox="1">
            <a:spLocks/>
          </p:cNvSpPr>
          <p:nvPr/>
        </p:nvSpPr>
        <p:spPr>
          <a:xfrm>
            <a:off x="5403850" y="2317946"/>
            <a:ext cx="10820400" cy="1614697"/>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nSpc>
                <a:spcPts val="10405"/>
              </a:lnSpc>
              <a:spcBef>
                <a:spcPts val="130"/>
              </a:spcBef>
            </a:pPr>
            <a:r>
              <a:rPr lang="en-US" sz="9600" dirty="0">
                <a:solidFill>
                  <a:srgbClr val="EBEBEB"/>
                </a:solidFill>
                <a:latin typeface="Calibri" panose="020F0502020204030204" pitchFamily="34" charset="0"/>
                <a:ea typeface="Calibri" panose="020F0502020204030204" pitchFamily="34" charset="0"/>
                <a:cs typeface="Calibri" panose="020F0502020204030204" pitchFamily="34" charset="0"/>
              </a:rPr>
              <a:t>Mission in Action</a:t>
            </a:r>
            <a:endParaRPr lang="en-US" sz="10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5" name="Content Placeholder 2">
            <a:extLst>
              <a:ext uri="{FF2B5EF4-FFF2-40B4-BE49-F238E27FC236}">
                <a16:creationId xmlns:a16="http://schemas.microsoft.com/office/drawing/2014/main" id="{DA69E417-C101-063C-A2BE-EDFE694B9D80}"/>
              </a:ext>
            </a:extLst>
          </p:cNvPr>
          <p:cNvGraphicFramePr>
            <a:graphicFrameLocks/>
          </p:cNvGraphicFramePr>
          <p:nvPr>
            <p:extLst>
              <p:ext uri="{D42A27DB-BD31-4B8C-83A1-F6EECF244321}">
                <p14:modId xmlns:p14="http://schemas.microsoft.com/office/powerpoint/2010/main" val="2521306120"/>
              </p:ext>
            </p:extLst>
          </p:nvPr>
        </p:nvGraphicFramePr>
        <p:xfrm>
          <a:off x="1212850" y="5183318"/>
          <a:ext cx="17449800" cy="4409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939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2847" y="10503858"/>
            <a:ext cx="3810" cy="1270"/>
          </a:xfrm>
          <a:custGeom>
            <a:avLst/>
            <a:gdLst/>
            <a:ahLst/>
            <a:cxnLst/>
            <a:rect l="l" t="t" r="r" b="b"/>
            <a:pathLst>
              <a:path w="3810" h="1270">
                <a:moveTo>
                  <a:pt x="3263" y="901"/>
                </a:moveTo>
                <a:lnTo>
                  <a:pt x="12" y="0"/>
                </a:lnTo>
                <a:lnTo>
                  <a:pt x="3263" y="901"/>
                </a:lnTo>
                <a:close/>
              </a:path>
            </a:pathLst>
          </a:custGeom>
          <a:solidFill>
            <a:srgbClr val="FFFFFF"/>
          </a:solidFill>
        </p:spPr>
        <p:txBody>
          <a:bodyPr wrap="square" lIns="0" tIns="0" rIns="0" bIns="0" rtlCol="0"/>
          <a:lstStyle/>
          <a:p>
            <a:endParaRPr/>
          </a:p>
        </p:txBody>
      </p:sp>
      <p:sp>
        <p:nvSpPr>
          <p:cNvPr id="3" name="object 3"/>
          <p:cNvSpPr/>
          <p:nvPr/>
        </p:nvSpPr>
        <p:spPr>
          <a:xfrm>
            <a:off x="2846441" y="9940186"/>
            <a:ext cx="43815" cy="278130"/>
          </a:xfrm>
          <a:custGeom>
            <a:avLst/>
            <a:gdLst/>
            <a:ahLst/>
            <a:cxnLst/>
            <a:rect l="l" t="t" r="r" b="b"/>
            <a:pathLst>
              <a:path w="43814" h="278129">
                <a:moveTo>
                  <a:pt x="43747" y="0"/>
                </a:moveTo>
                <a:lnTo>
                  <a:pt x="0" y="278054"/>
                </a:lnTo>
                <a:lnTo>
                  <a:pt x="43747" y="0"/>
                </a:lnTo>
                <a:close/>
              </a:path>
            </a:pathLst>
          </a:custGeom>
          <a:solidFill>
            <a:srgbClr val="FFFFFF"/>
          </a:solidFill>
        </p:spPr>
        <p:txBody>
          <a:bodyPr wrap="square" lIns="0" tIns="0" rIns="0" bIns="0" rtlCol="0"/>
          <a:lstStyle/>
          <a:p>
            <a:endParaRPr/>
          </a:p>
        </p:txBody>
      </p:sp>
      <p:sp>
        <p:nvSpPr>
          <p:cNvPr id="4" name="object 4"/>
          <p:cNvSpPr/>
          <p:nvPr/>
        </p:nvSpPr>
        <p:spPr>
          <a:xfrm>
            <a:off x="2587574" y="10552730"/>
            <a:ext cx="13970" cy="87630"/>
          </a:xfrm>
          <a:custGeom>
            <a:avLst/>
            <a:gdLst/>
            <a:ahLst/>
            <a:cxnLst/>
            <a:rect l="l" t="t" r="r" b="b"/>
            <a:pathLst>
              <a:path w="13969" h="87629">
                <a:moveTo>
                  <a:pt x="13695" y="0"/>
                </a:moveTo>
                <a:lnTo>
                  <a:pt x="0" y="87033"/>
                </a:lnTo>
                <a:lnTo>
                  <a:pt x="13695" y="0"/>
                </a:lnTo>
                <a:close/>
              </a:path>
            </a:pathLst>
          </a:custGeom>
          <a:solidFill>
            <a:srgbClr val="FFFFFF"/>
          </a:solidFill>
        </p:spPr>
        <p:txBody>
          <a:bodyPr wrap="square" lIns="0" tIns="0" rIns="0" bIns="0" rtlCol="0"/>
          <a:lstStyle/>
          <a:p>
            <a:endParaRPr/>
          </a:p>
        </p:txBody>
      </p:sp>
      <p:sp>
        <p:nvSpPr>
          <p:cNvPr id="5" name="object 5"/>
          <p:cNvSpPr/>
          <p:nvPr/>
        </p:nvSpPr>
        <p:spPr>
          <a:xfrm>
            <a:off x="2682760" y="9940182"/>
            <a:ext cx="15240" cy="95250"/>
          </a:xfrm>
          <a:custGeom>
            <a:avLst/>
            <a:gdLst/>
            <a:ahLst/>
            <a:cxnLst/>
            <a:rect l="l" t="t" r="r" b="b"/>
            <a:pathLst>
              <a:path w="15239" h="95250">
                <a:moveTo>
                  <a:pt x="14900" y="0"/>
                </a:moveTo>
                <a:lnTo>
                  <a:pt x="0" y="94730"/>
                </a:lnTo>
                <a:lnTo>
                  <a:pt x="14900" y="0"/>
                </a:lnTo>
                <a:close/>
              </a:path>
            </a:pathLst>
          </a:custGeom>
          <a:solidFill>
            <a:srgbClr val="FFFFFF"/>
          </a:solidFill>
        </p:spPr>
        <p:txBody>
          <a:bodyPr wrap="square" lIns="0" tIns="0" rIns="0" bIns="0" rtlCol="0"/>
          <a:lstStyle/>
          <a:p>
            <a:endParaRPr/>
          </a:p>
        </p:txBody>
      </p:sp>
      <p:sp>
        <p:nvSpPr>
          <p:cNvPr id="6" name="object 6"/>
          <p:cNvSpPr/>
          <p:nvPr/>
        </p:nvSpPr>
        <p:spPr>
          <a:xfrm>
            <a:off x="2639763" y="10241559"/>
            <a:ext cx="10795" cy="66675"/>
          </a:xfrm>
          <a:custGeom>
            <a:avLst/>
            <a:gdLst/>
            <a:ahLst/>
            <a:cxnLst/>
            <a:rect l="l" t="t" r="r" b="b"/>
            <a:pathLst>
              <a:path w="10794" h="66675">
                <a:moveTo>
                  <a:pt x="10481" y="0"/>
                </a:moveTo>
                <a:lnTo>
                  <a:pt x="0" y="66615"/>
                </a:lnTo>
              </a:path>
            </a:pathLst>
          </a:custGeom>
          <a:solidFill>
            <a:srgbClr val="FFFFFF"/>
          </a:solidFill>
        </p:spPr>
        <p:txBody>
          <a:bodyPr wrap="square" lIns="0" tIns="0" rIns="0" bIns="0" rtlCol="0"/>
          <a:lstStyle/>
          <a:p>
            <a:endParaRPr/>
          </a:p>
        </p:txBody>
      </p:sp>
      <p:sp>
        <p:nvSpPr>
          <p:cNvPr id="7" name="object 7"/>
          <p:cNvSpPr/>
          <p:nvPr/>
        </p:nvSpPr>
        <p:spPr>
          <a:xfrm>
            <a:off x="2557729" y="9941455"/>
            <a:ext cx="40005" cy="20955"/>
          </a:xfrm>
          <a:custGeom>
            <a:avLst/>
            <a:gdLst/>
            <a:ahLst/>
            <a:cxnLst/>
            <a:rect l="l" t="t" r="r" b="b"/>
            <a:pathLst>
              <a:path w="40005" h="20954">
                <a:moveTo>
                  <a:pt x="0" y="0"/>
                </a:moveTo>
                <a:lnTo>
                  <a:pt x="39789" y="20837"/>
                </a:lnTo>
                <a:lnTo>
                  <a:pt x="31601" y="15213"/>
                </a:lnTo>
                <a:lnTo>
                  <a:pt x="22762" y="10061"/>
                </a:lnTo>
                <a:lnTo>
                  <a:pt x="13277" y="5386"/>
                </a:lnTo>
                <a:lnTo>
                  <a:pt x="3151" y="1193"/>
                </a:lnTo>
                <a:lnTo>
                  <a:pt x="0" y="0"/>
                </a:lnTo>
                <a:close/>
              </a:path>
            </a:pathLst>
          </a:custGeom>
          <a:solidFill>
            <a:srgbClr val="FFFFFF"/>
          </a:solidFill>
        </p:spPr>
        <p:txBody>
          <a:bodyPr wrap="square" lIns="0" tIns="0" rIns="0" bIns="0" rtlCol="0"/>
          <a:lstStyle/>
          <a:p>
            <a:endParaRPr/>
          </a:p>
        </p:txBody>
      </p:sp>
      <p:pic>
        <p:nvPicPr>
          <p:cNvPr id="10" name="object 10"/>
          <p:cNvPicPr/>
          <p:nvPr/>
        </p:nvPicPr>
        <p:blipFill>
          <a:blip r:embed="rId2" cstate="print"/>
          <a:stretch>
            <a:fillRect/>
          </a:stretch>
        </p:blipFill>
        <p:spPr>
          <a:xfrm>
            <a:off x="9581082" y="837931"/>
            <a:ext cx="9280269" cy="9906000"/>
          </a:xfrm>
          <a:prstGeom prst="rect">
            <a:avLst/>
          </a:prstGeom>
        </p:spPr>
      </p:pic>
      <p:sp>
        <p:nvSpPr>
          <p:cNvPr id="12" name="object 12"/>
          <p:cNvSpPr txBox="1"/>
          <p:nvPr/>
        </p:nvSpPr>
        <p:spPr>
          <a:xfrm>
            <a:off x="1620142" y="6340475"/>
            <a:ext cx="6755508" cy="2331407"/>
          </a:xfrm>
          <a:prstGeom prst="rect">
            <a:avLst/>
          </a:prstGeom>
        </p:spPr>
        <p:txBody>
          <a:bodyPr vert="horz" wrap="square" lIns="0" tIns="99060" rIns="0" bIns="0" rtlCol="0">
            <a:spAutoFit/>
          </a:bodyPr>
          <a:lstStyle/>
          <a:p>
            <a:pPr marL="342906" marR="0" lvl="0" indent="-342906" algn="l" defTabSz="457207"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EBEBEB"/>
                </a:solidFill>
                <a:effectLst/>
                <a:uLnTx/>
                <a:uFillTx/>
                <a:latin typeface="Calibri" panose="020F0502020204030204" pitchFamily="34" charset="0"/>
                <a:ea typeface="Calibri" panose="020F0502020204030204" pitchFamily="34" charset="0"/>
                <a:cs typeface="Calibri" panose="020F0502020204030204" pitchFamily="34" charset="0"/>
              </a:rPr>
              <a:t>FY25: 1,472 visits, 421 students served.</a:t>
            </a:r>
          </a:p>
          <a:p>
            <a:pPr marL="342906" marR="0" lvl="0" indent="-342906" algn="l" defTabSz="457207"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EBEBEB"/>
                </a:solidFill>
                <a:effectLst/>
                <a:uLnTx/>
                <a:uFillTx/>
                <a:latin typeface="Calibri" panose="020F0502020204030204" pitchFamily="34" charset="0"/>
                <a:ea typeface="Calibri" panose="020F0502020204030204" pitchFamily="34" charset="0"/>
                <a:cs typeface="Calibri" panose="020F0502020204030204" pitchFamily="34" charset="0"/>
              </a:rPr>
              <a:t>Top services: Primary Care, Labs, Walk-in.</a:t>
            </a:r>
          </a:p>
          <a:p>
            <a:pPr marL="342906" marR="0" lvl="0" indent="-342906" algn="l" defTabSz="457207"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EBEBEB"/>
                </a:solidFill>
                <a:effectLst/>
                <a:uLnTx/>
                <a:uFillTx/>
                <a:latin typeface="Calibri" panose="020F0502020204030204" pitchFamily="34" charset="0"/>
                <a:ea typeface="Calibri" panose="020F0502020204030204" pitchFamily="34" charset="0"/>
                <a:cs typeface="Calibri" panose="020F0502020204030204" pitchFamily="34" charset="0"/>
              </a:rPr>
              <a:t>Steady demand for accessible, low-cost care.</a:t>
            </a:r>
          </a:p>
          <a:p>
            <a:pPr marL="342906" marR="0" lvl="0" indent="-342906" algn="l" defTabSz="457207"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EBEBEB"/>
                </a:solidFill>
                <a:effectLst/>
                <a:uLnTx/>
                <a:uFillTx/>
                <a:latin typeface="Calibri" panose="020F0502020204030204" pitchFamily="34" charset="0"/>
                <a:ea typeface="Calibri" panose="020F0502020204030204" pitchFamily="34" charset="0"/>
                <a:cs typeface="Calibri" panose="020F0502020204030204" pitchFamily="34" charset="0"/>
              </a:rPr>
              <a:t>Primary Care remains the highest demand service, showing the need for ongoing access.</a:t>
            </a:r>
          </a:p>
        </p:txBody>
      </p:sp>
      <p:pic>
        <p:nvPicPr>
          <p:cNvPr id="14" name="Picture 13" descr="A black background with white text&#10;&#10;Description automatically generated">
            <a:extLst>
              <a:ext uri="{FF2B5EF4-FFF2-40B4-BE49-F238E27FC236}">
                <a16:creationId xmlns:a16="http://schemas.microsoft.com/office/drawing/2014/main" id="{B0779C9C-EC3F-5D23-333B-AD623C12A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912" y="10150475"/>
            <a:ext cx="3708591" cy="590580"/>
          </a:xfrm>
          <a:prstGeom prst="rect">
            <a:avLst/>
          </a:prstGeom>
        </p:spPr>
      </p:pic>
      <p:sp>
        <p:nvSpPr>
          <p:cNvPr id="17" name="object 5">
            <a:extLst>
              <a:ext uri="{FF2B5EF4-FFF2-40B4-BE49-F238E27FC236}">
                <a16:creationId xmlns:a16="http://schemas.microsoft.com/office/drawing/2014/main" id="{16CE273C-BB69-DB5F-3876-D7CCD4F4D9B6}"/>
              </a:ext>
            </a:extLst>
          </p:cNvPr>
          <p:cNvSpPr txBox="1">
            <a:spLocks noGrp="1"/>
          </p:cNvSpPr>
          <p:nvPr>
            <p:ph type="title"/>
          </p:nvPr>
        </p:nvSpPr>
        <p:spPr>
          <a:xfrm>
            <a:off x="-158750" y="642347"/>
            <a:ext cx="8686800" cy="2238967"/>
          </a:xfrm>
          <a:prstGeom prst="rect">
            <a:avLst/>
          </a:prstGeom>
        </p:spPr>
        <p:txBody>
          <a:bodyPr vert="horz" wrap="square" lIns="0" tIns="205634" rIns="0" bIns="0" rtlCol="0">
            <a:spAutoFit/>
          </a:bodyPr>
          <a:lstStyle/>
          <a:p>
            <a:pPr marL="1251585">
              <a:lnSpc>
                <a:spcPct val="100000"/>
              </a:lnSpc>
              <a:spcBef>
                <a:spcPts val="114"/>
              </a:spcBef>
            </a:pPr>
            <a:r>
              <a:rPr lang="en-US" sz="6600" dirty="0">
                <a:solidFill>
                  <a:srgbClr val="EBEBEB"/>
                </a:solidFill>
                <a:latin typeface="Calibri" panose="020F0502020204030204" pitchFamily="34" charset="0"/>
                <a:ea typeface="Calibri" panose="020F0502020204030204" pitchFamily="34" charset="0"/>
                <a:cs typeface="Calibri" panose="020F0502020204030204" pitchFamily="34" charset="0"/>
              </a:rPr>
              <a:t>Student Utilization &amp; Impact</a:t>
            </a:r>
            <a:endParaRPr sz="7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65A56049-5B08-0FFD-F99A-3F2CD60C50AC}"/>
              </a:ext>
            </a:extLst>
          </p:cNvPr>
          <p:cNvGraphicFramePr>
            <a:graphicFrameLocks noGrp="1"/>
          </p:cNvGraphicFramePr>
          <p:nvPr>
            <p:extLst>
              <p:ext uri="{D42A27DB-BD31-4B8C-83A1-F6EECF244321}">
                <p14:modId xmlns:p14="http://schemas.microsoft.com/office/powerpoint/2010/main" val="2322840320"/>
              </p:ext>
            </p:extLst>
          </p:nvPr>
        </p:nvGraphicFramePr>
        <p:xfrm>
          <a:off x="9873604" y="255359"/>
          <a:ext cx="8905306" cy="1079863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F5F7499-ADB6-A358-A5D8-5DB914BDEFD7}"/>
              </a:ext>
            </a:extLst>
          </p:cNvPr>
          <p:cNvSpPr txBox="1"/>
          <p:nvPr/>
        </p:nvSpPr>
        <p:spPr>
          <a:xfrm>
            <a:off x="964308" y="3281819"/>
            <a:ext cx="8616774" cy="2677656"/>
          </a:xfrm>
          <a:prstGeom prst="rect">
            <a:avLst/>
          </a:prstGeom>
          <a:noFill/>
        </p:spPr>
        <p:txBody>
          <a:bodyPr wrap="square" rtlCol="0">
            <a:spAutoFit/>
          </a:bodyPr>
          <a:lstStyle/>
          <a:p>
            <a:r>
              <a:rPr lang="en-US" sz="2400" dirty="0">
                <a:solidFill>
                  <a:schemeClr val="bg1"/>
                </a:solidFill>
                <a:latin typeface="+mn-lt"/>
              </a:rPr>
              <a:t>Student usage data shows that Health Services is not just a safety net,  it is an actively used resource that students rely on for ongoing health maintenance and crisis intervention. Each visit represents a potential retention save, preventing academic disruption due to untreated medical or mental health concerns. The growing demand signals both trust in the service and a responsibility to continue scaling access</a:t>
            </a:r>
            <a:r>
              <a:rPr lang="en-US" sz="2000" dirty="0">
                <a:solidFill>
                  <a:schemeClr val="bg1"/>
                </a:solidFill>
                <a:latin typeface="+mn-lt"/>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385901" y="566925"/>
            <a:ext cx="10544633" cy="10020300"/>
          </a:xfrm>
          <a:prstGeom prst="rect">
            <a:avLst/>
          </a:prstGeom>
        </p:spPr>
      </p:pic>
      <p:sp>
        <p:nvSpPr>
          <p:cNvPr id="9" name="object 8">
            <a:extLst>
              <a:ext uri="{FF2B5EF4-FFF2-40B4-BE49-F238E27FC236}">
                <a16:creationId xmlns:a16="http://schemas.microsoft.com/office/drawing/2014/main" id="{BD90F0EA-4ED2-5184-C757-19DDA85B9518}"/>
              </a:ext>
            </a:extLst>
          </p:cNvPr>
          <p:cNvSpPr txBox="1">
            <a:spLocks/>
          </p:cNvSpPr>
          <p:nvPr/>
        </p:nvSpPr>
        <p:spPr>
          <a:xfrm>
            <a:off x="222361" y="23624"/>
            <a:ext cx="17627584" cy="1614697"/>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nSpc>
                <a:spcPts val="10405"/>
              </a:lnSpc>
              <a:spcBef>
                <a:spcPts val="130"/>
              </a:spcBef>
            </a:pPr>
            <a:r>
              <a:rPr lang="en-US" sz="9600" dirty="0">
                <a:solidFill>
                  <a:srgbClr val="EBEBEB"/>
                </a:solidFill>
                <a:latin typeface="Calibri" panose="020F0502020204030204" pitchFamily="34" charset="0"/>
                <a:ea typeface="Calibri" panose="020F0502020204030204" pitchFamily="34" charset="0"/>
                <a:cs typeface="Calibri" panose="020F0502020204030204" pitchFamily="34" charset="0"/>
              </a:rPr>
              <a:t>Organizational Structure</a:t>
            </a:r>
            <a:endParaRPr lang="en-US" sz="100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black background with white text&#10;&#10;Description automatically generated">
            <a:extLst>
              <a:ext uri="{FF2B5EF4-FFF2-40B4-BE49-F238E27FC236}">
                <a16:creationId xmlns:a16="http://schemas.microsoft.com/office/drawing/2014/main" id="{50972242-F31B-FEF2-965A-D4AE314AE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Rectangle: Rounded Corners 2">
            <a:extLst>
              <a:ext uri="{FF2B5EF4-FFF2-40B4-BE49-F238E27FC236}">
                <a16:creationId xmlns:a16="http://schemas.microsoft.com/office/drawing/2014/main" id="{152D0E16-800A-71DA-E36F-D8FE41579E67}"/>
              </a:ext>
            </a:extLst>
          </p:cNvPr>
          <p:cNvSpPr/>
          <p:nvPr/>
        </p:nvSpPr>
        <p:spPr>
          <a:xfrm>
            <a:off x="7232650" y="1638321"/>
            <a:ext cx="4267200" cy="1966703"/>
          </a:xfrm>
          <a:prstGeom prst="round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Clinic Manager and Nurse Practitioner </a:t>
            </a:r>
          </a:p>
          <a:p>
            <a:pPr algn="ctr"/>
            <a:r>
              <a:rPr lang="en-US" sz="3200" dirty="0"/>
              <a:t>Judy Cuello (temp)</a:t>
            </a:r>
          </a:p>
        </p:txBody>
      </p:sp>
      <p:sp>
        <p:nvSpPr>
          <p:cNvPr id="4" name="Rectangle: Rounded Corners 3">
            <a:extLst>
              <a:ext uri="{FF2B5EF4-FFF2-40B4-BE49-F238E27FC236}">
                <a16:creationId xmlns:a16="http://schemas.microsoft.com/office/drawing/2014/main" id="{7956F9CD-B327-B326-C07A-912F47771D60}"/>
              </a:ext>
            </a:extLst>
          </p:cNvPr>
          <p:cNvSpPr/>
          <p:nvPr/>
        </p:nvSpPr>
        <p:spPr>
          <a:xfrm>
            <a:off x="7232650" y="4130675"/>
            <a:ext cx="4267200" cy="1966703"/>
          </a:xfrm>
          <a:prstGeom prst="round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Chief Physician </a:t>
            </a:r>
          </a:p>
          <a:p>
            <a:pPr algn="ctr"/>
            <a:r>
              <a:rPr lang="en-US" sz="3200" dirty="0"/>
              <a:t>(part-time) </a:t>
            </a:r>
          </a:p>
          <a:p>
            <a:pPr algn="ctr"/>
            <a:r>
              <a:rPr lang="en-US" sz="3200" dirty="0"/>
              <a:t>David Mabry</a:t>
            </a:r>
          </a:p>
        </p:txBody>
      </p:sp>
      <p:sp>
        <p:nvSpPr>
          <p:cNvPr id="6" name="Rectangle: Rounded Corners 5">
            <a:extLst>
              <a:ext uri="{FF2B5EF4-FFF2-40B4-BE49-F238E27FC236}">
                <a16:creationId xmlns:a16="http://schemas.microsoft.com/office/drawing/2014/main" id="{BB9BEAE9-A352-8F6A-6F7C-B174D497B082}"/>
              </a:ext>
            </a:extLst>
          </p:cNvPr>
          <p:cNvSpPr/>
          <p:nvPr/>
        </p:nvSpPr>
        <p:spPr>
          <a:xfrm>
            <a:off x="7994650" y="6431172"/>
            <a:ext cx="4267200" cy="1966703"/>
          </a:xfrm>
          <a:prstGeom prst="round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Nurse Practitioner (part-time) </a:t>
            </a:r>
          </a:p>
          <a:p>
            <a:pPr algn="ctr"/>
            <a:r>
              <a:rPr lang="en-US" sz="3200" dirty="0"/>
              <a:t>Vacant </a:t>
            </a:r>
          </a:p>
        </p:txBody>
      </p:sp>
      <p:sp>
        <p:nvSpPr>
          <p:cNvPr id="8" name="Rectangle: Rounded Corners 7">
            <a:extLst>
              <a:ext uri="{FF2B5EF4-FFF2-40B4-BE49-F238E27FC236}">
                <a16:creationId xmlns:a16="http://schemas.microsoft.com/office/drawing/2014/main" id="{BF4A384A-5456-0A6C-0FEA-C04DD5D47AAD}"/>
              </a:ext>
            </a:extLst>
          </p:cNvPr>
          <p:cNvSpPr/>
          <p:nvPr/>
        </p:nvSpPr>
        <p:spPr>
          <a:xfrm>
            <a:off x="7994650" y="8869572"/>
            <a:ext cx="4267200" cy="1966703"/>
          </a:xfrm>
          <a:prstGeom prst="round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Nurse Practitioner (part-time/psych) Sheena Loving )</a:t>
            </a:r>
          </a:p>
        </p:txBody>
      </p:sp>
      <p:sp>
        <p:nvSpPr>
          <p:cNvPr id="10" name="Rectangle: Rounded Corners 9">
            <a:extLst>
              <a:ext uri="{FF2B5EF4-FFF2-40B4-BE49-F238E27FC236}">
                <a16:creationId xmlns:a16="http://schemas.microsoft.com/office/drawing/2014/main" id="{F2B90F76-7E3B-DADC-4B32-941CAC479163}"/>
              </a:ext>
            </a:extLst>
          </p:cNvPr>
          <p:cNvSpPr/>
          <p:nvPr/>
        </p:nvSpPr>
        <p:spPr>
          <a:xfrm>
            <a:off x="2432050" y="4145172"/>
            <a:ext cx="4267200" cy="1966703"/>
          </a:xfrm>
          <a:prstGeom prst="round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Senior Patient Specialist</a:t>
            </a:r>
          </a:p>
          <a:p>
            <a:pPr algn="ctr"/>
            <a:r>
              <a:rPr lang="en-US" sz="3200" dirty="0"/>
              <a:t>Matthew A. Perry</a:t>
            </a:r>
          </a:p>
          <a:p>
            <a:pPr algn="ctr"/>
            <a:r>
              <a:rPr lang="en-US" sz="3200" dirty="0"/>
              <a:t>(temp)</a:t>
            </a:r>
          </a:p>
        </p:txBody>
      </p:sp>
      <p:sp>
        <p:nvSpPr>
          <p:cNvPr id="11" name="Rectangle: Rounded Corners 10">
            <a:extLst>
              <a:ext uri="{FF2B5EF4-FFF2-40B4-BE49-F238E27FC236}">
                <a16:creationId xmlns:a16="http://schemas.microsoft.com/office/drawing/2014/main" id="{CE0D9355-1EFF-CB80-38A3-1C629070C73A}"/>
              </a:ext>
            </a:extLst>
          </p:cNvPr>
          <p:cNvSpPr/>
          <p:nvPr/>
        </p:nvSpPr>
        <p:spPr>
          <a:xfrm>
            <a:off x="12109450" y="4130675"/>
            <a:ext cx="4267200" cy="1966703"/>
          </a:xfrm>
          <a:prstGeom prst="round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Medical Assistant Vacant </a:t>
            </a:r>
          </a:p>
        </p:txBody>
      </p:sp>
      <p:cxnSp>
        <p:nvCxnSpPr>
          <p:cNvPr id="14" name="Straight Connector 13">
            <a:extLst>
              <a:ext uri="{FF2B5EF4-FFF2-40B4-BE49-F238E27FC236}">
                <a16:creationId xmlns:a16="http://schemas.microsoft.com/office/drawing/2014/main" id="{F2C549F4-5D98-C4EC-5D7C-5E4EE612FA7B}"/>
              </a:ext>
            </a:extLst>
          </p:cNvPr>
          <p:cNvCxnSpPr>
            <a:stCxn id="3" idx="2"/>
          </p:cNvCxnSpPr>
          <p:nvPr/>
        </p:nvCxnSpPr>
        <p:spPr>
          <a:xfrm>
            <a:off x="9366250" y="3605024"/>
            <a:ext cx="0" cy="525651"/>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E9E4E115-90FE-83AE-9A48-FEFC647EFA11}"/>
              </a:ext>
            </a:extLst>
          </p:cNvPr>
          <p:cNvCxnSpPr/>
          <p:nvPr/>
        </p:nvCxnSpPr>
        <p:spPr>
          <a:xfrm>
            <a:off x="4565650" y="3867849"/>
            <a:ext cx="9677400"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5DA018E1-8D13-45C1-64F8-6132D97E526E}"/>
              </a:ext>
            </a:extLst>
          </p:cNvPr>
          <p:cNvCxnSpPr>
            <a:stCxn id="10" idx="0"/>
          </p:cNvCxnSpPr>
          <p:nvPr/>
        </p:nvCxnSpPr>
        <p:spPr>
          <a:xfrm flipV="1">
            <a:off x="4565650" y="3867849"/>
            <a:ext cx="0" cy="277323"/>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4C378A00-95AE-A2D3-51FD-DCCCF085034C}"/>
              </a:ext>
            </a:extLst>
          </p:cNvPr>
          <p:cNvCxnSpPr>
            <a:endCxn id="11" idx="0"/>
          </p:cNvCxnSpPr>
          <p:nvPr/>
        </p:nvCxnSpPr>
        <p:spPr>
          <a:xfrm>
            <a:off x="14243050" y="3867849"/>
            <a:ext cx="0" cy="262826"/>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81C92132-CAD0-D461-2C8D-497CB4D66CB0}"/>
              </a:ext>
            </a:extLst>
          </p:cNvPr>
          <p:cNvCxnSpPr>
            <a:cxnSpLocks/>
            <a:endCxn id="12" idx="1"/>
          </p:cNvCxnSpPr>
          <p:nvPr/>
        </p:nvCxnSpPr>
        <p:spPr>
          <a:xfrm flipV="1">
            <a:off x="2813050" y="7400027"/>
            <a:ext cx="457200" cy="14496"/>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C0F8857C-642A-8E51-DB9C-E5732D284218}"/>
              </a:ext>
            </a:extLst>
          </p:cNvPr>
          <p:cNvCxnSpPr/>
          <p:nvPr/>
        </p:nvCxnSpPr>
        <p:spPr>
          <a:xfrm>
            <a:off x="2813050" y="6111875"/>
            <a:ext cx="0" cy="1302648"/>
          </a:xfrm>
          <a:prstGeom prst="line">
            <a:avLst/>
          </a:prstGeom>
        </p:spPr>
        <p:style>
          <a:lnRef idx="3">
            <a:schemeClr val="dk1"/>
          </a:lnRef>
          <a:fillRef idx="0">
            <a:schemeClr val="dk1"/>
          </a:fillRef>
          <a:effectRef idx="2">
            <a:schemeClr val="dk1"/>
          </a:effectRef>
          <a:fontRef idx="minor">
            <a:schemeClr val="tx1"/>
          </a:fontRef>
        </p:style>
      </p:cxnSp>
      <p:sp>
        <p:nvSpPr>
          <p:cNvPr id="12" name="Rectangle: Rounded Corners 11">
            <a:extLst>
              <a:ext uri="{FF2B5EF4-FFF2-40B4-BE49-F238E27FC236}">
                <a16:creationId xmlns:a16="http://schemas.microsoft.com/office/drawing/2014/main" id="{B1344F6B-4F0A-E7BF-31B4-1A216141085B}"/>
              </a:ext>
            </a:extLst>
          </p:cNvPr>
          <p:cNvSpPr/>
          <p:nvPr/>
        </p:nvSpPr>
        <p:spPr>
          <a:xfrm>
            <a:off x="3270250" y="6416675"/>
            <a:ext cx="4267200" cy="1966703"/>
          </a:xfrm>
          <a:prstGeom prst="roundRect">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Patient Specialist Jasmine Lewis </a:t>
            </a:r>
          </a:p>
        </p:txBody>
      </p:sp>
      <p:cxnSp>
        <p:nvCxnSpPr>
          <p:cNvPr id="27" name="Straight Connector 26">
            <a:extLst>
              <a:ext uri="{FF2B5EF4-FFF2-40B4-BE49-F238E27FC236}">
                <a16:creationId xmlns:a16="http://schemas.microsoft.com/office/drawing/2014/main" id="{8F97C184-0102-EA37-0347-16950C1955D3}"/>
              </a:ext>
            </a:extLst>
          </p:cNvPr>
          <p:cNvCxnSpPr/>
          <p:nvPr/>
        </p:nvCxnSpPr>
        <p:spPr>
          <a:xfrm>
            <a:off x="7766050" y="6097378"/>
            <a:ext cx="0" cy="3755545"/>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E79983B6-0EBB-DEDF-BAA3-046E0C9A0558}"/>
              </a:ext>
            </a:extLst>
          </p:cNvPr>
          <p:cNvCxnSpPr>
            <a:stCxn id="6" idx="1"/>
          </p:cNvCxnSpPr>
          <p:nvPr/>
        </p:nvCxnSpPr>
        <p:spPr>
          <a:xfrm flipH="1" flipV="1">
            <a:off x="7766050" y="7400026"/>
            <a:ext cx="228600" cy="14498"/>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C8583784-0D4D-DA2E-9C59-0F174ED44259}"/>
              </a:ext>
            </a:extLst>
          </p:cNvPr>
          <p:cNvCxnSpPr/>
          <p:nvPr/>
        </p:nvCxnSpPr>
        <p:spPr>
          <a:xfrm flipH="1" flipV="1">
            <a:off x="7766050" y="9845675"/>
            <a:ext cx="228600" cy="1449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a bird&#10;&#10;Description automatically generated">
            <a:extLst>
              <a:ext uri="{FF2B5EF4-FFF2-40B4-BE49-F238E27FC236}">
                <a16:creationId xmlns:a16="http://schemas.microsoft.com/office/drawing/2014/main" id="{C1EF417D-05C1-E058-9756-374C1601F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18" name="object 8">
            <a:extLst>
              <a:ext uri="{FF2B5EF4-FFF2-40B4-BE49-F238E27FC236}">
                <a16:creationId xmlns:a16="http://schemas.microsoft.com/office/drawing/2014/main" id="{09043E9B-E94C-7478-32A6-C62CA42BF986}"/>
              </a:ext>
            </a:extLst>
          </p:cNvPr>
          <p:cNvSpPr txBox="1">
            <a:spLocks/>
          </p:cNvSpPr>
          <p:nvPr/>
        </p:nvSpPr>
        <p:spPr>
          <a:xfrm>
            <a:off x="1255580" y="3902075"/>
            <a:ext cx="8381999" cy="2948395"/>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lang="en-US" sz="9600" dirty="0">
                <a:solidFill>
                  <a:srgbClr val="F2F2F2"/>
                </a:solidFill>
                <a:latin typeface="Calibri" panose="020F0502020204030204" pitchFamily="34" charset="0"/>
                <a:ea typeface="Calibri" panose="020F0502020204030204" pitchFamily="34" charset="0"/>
                <a:cs typeface="Calibri" panose="020F0502020204030204" pitchFamily="34" charset="0"/>
              </a:rPr>
              <a:t>Funding Sources &amp; Use</a:t>
            </a:r>
            <a:endParaRPr lang="en-US" sz="10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black background with white text&#10;&#10;Description automatically generated">
            <a:extLst>
              <a:ext uri="{FF2B5EF4-FFF2-40B4-BE49-F238E27FC236}">
                <a16:creationId xmlns:a16="http://schemas.microsoft.com/office/drawing/2014/main" id="{D849C81C-9293-E0A8-71E2-DA0D0853B6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graphicFrame>
        <p:nvGraphicFramePr>
          <p:cNvPr id="2" name="Content Placeholder 2">
            <a:extLst>
              <a:ext uri="{FF2B5EF4-FFF2-40B4-BE49-F238E27FC236}">
                <a16:creationId xmlns:a16="http://schemas.microsoft.com/office/drawing/2014/main" id="{1B89C857-F21A-D8FD-576D-038EE1E9F11B}"/>
              </a:ext>
            </a:extLst>
          </p:cNvPr>
          <p:cNvGraphicFramePr>
            <a:graphicFrameLocks/>
          </p:cNvGraphicFramePr>
          <p:nvPr>
            <p:extLst>
              <p:ext uri="{D42A27DB-BD31-4B8C-83A1-F6EECF244321}">
                <p14:modId xmlns:p14="http://schemas.microsoft.com/office/powerpoint/2010/main" val="1100835838"/>
              </p:ext>
            </p:extLst>
          </p:nvPr>
        </p:nvGraphicFramePr>
        <p:xfrm>
          <a:off x="10433050" y="1235075"/>
          <a:ext cx="8153399" cy="868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0AA16-EAE3-51D2-2D5B-BE85A4C61A4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2B566DC-2E7B-6248-237C-74E9AA32F04D}"/>
              </a:ext>
            </a:extLst>
          </p:cNvPr>
          <p:cNvSpPr/>
          <p:nvPr/>
        </p:nvSpPr>
        <p:spPr>
          <a:xfrm>
            <a:off x="2362847" y="10503858"/>
            <a:ext cx="3810" cy="1270"/>
          </a:xfrm>
          <a:custGeom>
            <a:avLst/>
            <a:gdLst/>
            <a:ahLst/>
            <a:cxnLst/>
            <a:rect l="l" t="t" r="r" b="b"/>
            <a:pathLst>
              <a:path w="3810" h="1270">
                <a:moveTo>
                  <a:pt x="3263" y="901"/>
                </a:moveTo>
                <a:lnTo>
                  <a:pt x="12" y="0"/>
                </a:lnTo>
                <a:lnTo>
                  <a:pt x="3263" y="901"/>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3" name="object 3">
            <a:extLst>
              <a:ext uri="{FF2B5EF4-FFF2-40B4-BE49-F238E27FC236}">
                <a16:creationId xmlns:a16="http://schemas.microsoft.com/office/drawing/2014/main" id="{EB6352DD-AACE-87DD-DFC5-6847BF1EFD00}"/>
              </a:ext>
            </a:extLst>
          </p:cNvPr>
          <p:cNvSpPr/>
          <p:nvPr/>
        </p:nvSpPr>
        <p:spPr>
          <a:xfrm>
            <a:off x="2846441" y="9940186"/>
            <a:ext cx="43815" cy="278130"/>
          </a:xfrm>
          <a:custGeom>
            <a:avLst/>
            <a:gdLst/>
            <a:ahLst/>
            <a:cxnLst/>
            <a:rect l="l" t="t" r="r" b="b"/>
            <a:pathLst>
              <a:path w="43814" h="278129">
                <a:moveTo>
                  <a:pt x="43747" y="0"/>
                </a:moveTo>
                <a:lnTo>
                  <a:pt x="0" y="278054"/>
                </a:lnTo>
                <a:lnTo>
                  <a:pt x="43747" y="0"/>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4" name="object 4">
            <a:extLst>
              <a:ext uri="{FF2B5EF4-FFF2-40B4-BE49-F238E27FC236}">
                <a16:creationId xmlns:a16="http://schemas.microsoft.com/office/drawing/2014/main" id="{55F82013-641D-4FD6-A1E6-EB187145ED36}"/>
              </a:ext>
            </a:extLst>
          </p:cNvPr>
          <p:cNvSpPr/>
          <p:nvPr/>
        </p:nvSpPr>
        <p:spPr>
          <a:xfrm>
            <a:off x="2587574" y="10552730"/>
            <a:ext cx="13970" cy="87630"/>
          </a:xfrm>
          <a:custGeom>
            <a:avLst/>
            <a:gdLst/>
            <a:ahLst/>
            <a:cxnLst/>
            <a:rect l="l" t="t" r="r" b="b"/>
            <a:pathLst>
              <a:path w="13969" h="87629">
                <a:moveTo>
                  <a:pt x="13695" y="0"/>
                </a:moveTo>
                <a:lnTo>
                  <a:pt x="0" y="87033"/>
                </a:lnTo>
                <a:lnTo>
                  <a:pt x="13695" y="0"/>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5" name="object 5">
            <a:extLst>
              <a:ext uri="{FF2B5EF4-FFF2-40B4-BE49-F238E27FC236}">
                <a16:creationId xmlns:a16="http://schemas.microsoft.com/office/drawing/2014/main" id="{7071EFA2-5D2F-5D40-2A50-2B491AA21480}"/>
              </a:ext>
            </a:extLst>
          </p:cNvPr>
          <p:cNvSpPr/>
          <p:nvPr/>
        </p:nvSpPr>
        <p:spPr>
          <a:xfrm>
            <a:off x="2682760" y="9940182"/>
            <a:ext cx="15240" cy="95250"/>
          </a:xfrm>
          <a:custGeom>
            <a:avLst/>
            <a:gdLst/>
            <a:ahLst/>
            <a:cxnLst/>
            <a:rect l="l" t="t" r="r" b="b"/>
            <a:pathLst>
              <a:path w="15239" h="95250">
                <a:moveTo>
                  <a:pt x="14900" y="0"/>
                </a:moveTo>
                <a:lnTo>
                  <a:pt x="0" y="94730"/>
                </a:lnTo>
                <a:lnTo>
                  <a:pt x="14900" y="0"/>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6" name="object 6">
            <a:extLst>
              <a:ext uri="{FF2B5EF4-FFF2-40B4-BE49-F238E27FC236}">
                <a16:creationId xmlns:a16="http://schemas.microsoft.com/office/drawing/2014/main" id="{D88528BB-F4F8-1706-A1C7-BE0DD402B589}"/>
              </a:ext>
            </a:extLst>
          </p:cNvPr>
          <p:cNvSpPr/>
          <p:nvPr/>
        </p:nvSpPr>
        <p:spPr>
          <a:xfrm>
            <a:off x="2639763" y="10241559"/>
            <a:ext cx="10795" cy="66675"/>
          </a:xfrm>
          <a:custGeom>
            <a:avLst/>
            <a:gdLst/>
            <a:ahLst/>
            <a:cxnLst/>
            <a:rect l="l" t="t" r="r" b="b"/>
            <a:pathLst>
              <a:path w="10794" h="66675">
                <a:moveTo>
                  <a:pt x="10481" y="0"/>
                </a:moveTo>
                <a:lnTo>
                  <a:pt x="0" y="66615"/>
                </a:lnTo>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sp>
        <p:nvSpPr>
          <p:cNvPr id="7" name="object 7">
            <a:extLst>
              <a:ext uri="{FF2B5EF4-FFF2-40B4-BE49-F238E27FC236}">
                <a16:creationId xmlns:a16="http://schemas.microsoft.com/office/drawing/2014/main" id="{2F8E59F8-C373-5FA9-941B-A52355C2F4CB}"/>
              </a:ext>
            </a:extLst>
          </p:cNvPr>
          <p:cNvSpPr/>
          <p:nvPr/>
        </p:nvSpPr>
        <p:spPr>
          <a:xfrm>
            <a:off x="2557729" y="9941455"/>
            <a:ext cx="40005" cy="20955"/>
          </a:xfrm>
          <a:custGeom>
            <a:avLst/>
            <a:gdLst/>
            <a:ahLst/>
            <a:cxnLst/>
            <a:rect l="l" t="t" r="r" b="b"/>
            <a:pathLst>
              <a:path w="40005" h="20954">
                <a:moveTo>
                  <a:pt x="0" y="0"/>
                </a:moveTo>
                <a:lnTo>
                  <a:pt x="39789" y="20837"/>
                </a:lnTo>
                <a:lnTo>
                  <a:pt x="31601" y="15213"/>
                </a:lnTo>
                <a:lnTo>
                  <a:pt x="22762" y="10061"/>
                </a:lnTo>
                <a:lnTo>
                  <a:pt x="13277" y="5386"/>
                </a:lnTo>
                <a:lnTo>
                  <a:pt x="3151" y="1193"/>
                </a:lnTo>
                <a:lnTo>
                  <a:pt x="0" y="0"/>
                </a:lnTo>
                <a:close/>
              </a:path>
            </a:pathLst>
          </a:custGeom>
          <a:solidFill>
            <a:srgbClr val="FFFFFF"/>
          </a:solidFill>
        </p:spPr>
        <p:txBody>
          <a:bodyPr wrap="square" lIns="0" tIns="0" rIns="0" bIns="0" rtlCol="0"/>
          <a:lstStyle/>
          <a:p>
            <a:endParaRPr>
              <a:latin typeface="Calibri" panose="020F0502020204030204" pitchFamily="34" charset="0"/>
              <a:ea typeface="Calibri" panose="020F0502020204030204" pitchFamily="34" charset="0"/>
              <a:cs typeface="Calibri" panose="020F0502020204030204" pitchFamily="34" charset="0"/>
            </a:endParaRPr>
          </a:p>
        </p:txBody>
      </p:sp>
      <p:pic>
        <p:nvPicPr>
          <p:cNvPr id="10" name="object 10">
            <a:extLst>
              <a:ext uri="{FF2B5EF4-FFF2-40B4-BE49-F238E27FC236}">
                <a16:creationId xmlns:a16="http://schemas.microsoft.com/office/drawing/2014/main" id="{8C0F01FF-6983-6083-254D-35972850C871}"/>
              </a:ext>
            </a:extLst>
          </p:cNvPr>
          <p:cNvPicPr/>
          <p:nvPr/>
        </p:nvPicPr>
        <p:blipFill>
          <a:blip r:embed="rId2" cstate="print"/>
          <a:stretch>
            <a:fillRect/>
          </a:stretch>
        </p:blipFill>
        <p:spPr>
          <a:xfrm>
            <a:off x="9581082" y="837931"/>
            <a:ext cx="9280269" cy="9906000"/>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ECA29D4C-B6AC-A030-D3E8-61CFAF528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0859" y="10150475"/>
            <a:ext cx="3708591" cy="590580"/>
          </a:xfrm>
          <a:prstGeom prst="rect">
            <a:avLst/>
          </a:prstGeom>
        </p:spPr>
      </p:pic>
      <p:graphicFrame>
        <p:nvGraphicFramePr>
          <p:cNvPr id="8" name="Chart 7">
            <a:extLst>
              <a:ext uri="{FF2B5EF4-FFF2-40B4-BE49-F238E27FC236}">
                <a16:creationId xmlns:a16="http://schemas.microsoft.com/office/drawing/2014/main" id="{8016013B-E619-BBAB-A5E3-7B346968C3C0}"/>
              </a:ext>
            </a:extLst>
          </p:cNvPr>
          <p:cNvGraphicFramePr>
            <a:graphicFrameLocks noGrp="1"/>
          </p:cNvGraphicFramePr>
          <p:nvPr>
            <p:extLst>
              <p:ext uri="{D42A27DB-BD31-4B8C-83A1-F6EECF244321}">
                <p14:modId xmlns:p14="http://schemas.microsoft.com/office/powerpoint/2010/main" val="519081677"/>
              </p:ext>
            </p:extLst>
          </p:nvPr>
        </p:nvGraphicFramePr>
        <p:xfrm>
          <a:off x="9873604" y="255359"/>
          <a:ext cx="8905306" cy="10798632"/>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8BACC1E3-D3F9-772A-C941-C9D4E75FEB9E}"/>
              </a:ext>
            </a:extLst>
          </p:cNvPr>
          <p:cNvSpPr>
            <a:spLocks noGrp="1"/>
          </p:cNvSpPr>
          <p:nvPr>
            <p:ph type="title"/>
          </p:nvPr>
        </p:nvSpPr>
        <p:spPr>
          <a:xfrm>
            <a:off x="486696" y="629267"/>
            <a:ext cx="14061153" cy="1016654"/>
          </a:xfrm>
        </p:spPr>
        <p:txBody>
          <a:bodyPr>
            <a:normAutofit fontScale="90000"/>
          </a:bodyPr>
          <a:lstStyle/>
          <a:p>
            <a:pPr algn="ctr"/>
            <a:r>
              <a:rPr lang="en-US" dirty="0">
                <a:solidFill>
                  <a:srgbClr val="EBEBEB"/>
                </a:solidFill>
                <a:latin typeface="Calibri" panose="020F0502020204030204" pitchFamily="34" charset="0"/>
                <a:ea typeface="Calibri" panose="020F0502020204030204" pitchFamily="34" charset="0"/>
                <a:cs typeface="Calibri" panose="020F0502020204030204" pitchFamily="34" charset="0"/>
              </a:rPr>
              <a:t>Supporting Student Affairs</a:t>
            </a:r>
          </a:p>
        </p:txBody>
      </p:sp>
      <p:sp>
        <p:nvSpPr>
          <p:cNvPr id="11" name="Content Placeholder 2">
            <a:extLst>
              <a:ext uri="{FF2B5EF4-FFF2-40B4-BE49-F238E27FC236}">
                <a16:creationId xmlns:a16="http://schemas.microsoft.com/office/drawing/2014/main" id="{C8380730-3DC1-96AF-1D00-1688E417777A}"/>
              </a:ext>
            </a:extLst>
          </p:cNvPr>
          <p:cNvSpPr txBox="1">
            <a:spLocks/>
          </p:cNvSpPr>
          <p:nvPr/>
        </p:nvSpPr>
        <p:spPr>
          <a:xfrm>
            <a:off x="1267662" y="3527415"/>
            <a:ext cx="10220758" cy="4324360"/>
          </a:xfrm>
          <a:prstGeom prst="rect">
            <a:avLst/>
          </a:prstGeom>
        </p:spPr>
        <p:txBody>
          <a:bodyPr wrap="square" lIns="0" tIns="0" rIns="0" bIns="0">
            <a:normAutofit/>
          </a:bodyPr>
          <a:lstStyle>
            <a:lvl1pPr marL="0">
              <a:defRPr sz="41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pPr>
            <a:r>
              <a:rPr lang="en-US" sz="3600" dirty="0">
                <a:latin typeface="Calibri" panose="020F0502020204030204" pitchFamily="34" charset="0"/>
                <a:ea typeface="Calibri" panose="020F0502020204030204" pitchFamily="34" charset="0"/>
                <a:cs typeface="Calibri" panose="020F0502020204030204" pitchFamily="34" charset="0"/>
              </a:rPr>
              <a:t>Health Services strengthens Student Affairs’ mission by translating wellness into belonging, stability, and persistence. Every clinical touchpoint becomes a moment of engagement, whether through treatment, education, or referral, ensuring students remain connected to campus rather than slipping through the cracks. Our role is both medical and relational, bridging care with community</a:t>
            </a:r>
          </a:p>
        </p:txBody>
      </p:sp>
      <p:pic>
        <p:nvPicPr>
          <p:cNvPr id="17" name="Picture 16">
            <a:extLst>
              <a:ext uri="{FF2B5EF4-FFF2-40B4-BE49-F238E27FC236}">
                <a16:creationId xmlns:a16="http://schemas.microsoft.com/office/drawing/2014/main" id="{1B3471F2-642E-385F-F1BA-62C1D9DBAA41}"/>
              </a:ext>
            </a:extLst>
          </p:cNvPr>
          <p:cNvPicPr>
            <a:picLocks noChangeAspect="1"/>
          </p:cNvPicPr>
          <p:nvPr/>
        </p:nvPicPr>
        <p:blipFill>
          <a:blip r:embed="rId5"/>
          <a:stretch>
            <a:fillRect/>
          </a:stretch>
        </p:blipFill>
        <p:spPr>
          <a:xfrm>
            <a:off x="11840065" y="3597275"/>
            <a:ext cx="4949200" cy="4949200"/>
          </a:xfrm>
          <a:prstGeom prst="rect">
            <a:avLst/>
          </a:prstGeom>
        </p:spPr>
      </p:pic>
    </p:spTree>
    <p:extLst>
      <p:ext uri="{BB962C8B-B14F-4D97-AF65-F5344CB8AC3E}">
        <p14:creationId xmlns:p14="http://schemas.microsoft.com/office/powerpoint/2010/main" val="141098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776DC-A8A2-2B9C-9D70-ADEA615EC8FB}"/>
            </a:ext>
          </a:extLst>
        </p:cNvPr>
        <p:cNvGrpSpPr/>
        <p:nvPr/>
      </p:nvGrpSpPr>
      <p:grpSpPr>
        <a:xfrm>
          <a:off x="0" y="0"/>
          <a:ext cx="0" cy="0"/>
          <a:chOff x="0" y="0"/>
          <a:chExt cx="0" cy="0"/>
        </a:xfrm>
      </p:grpSpPr>
      <p:pic>
        <p:nvPicPr>
          <p:cNvPr id="5" name="object 5">
            <a:extLst>
              <a:ext uri="{FF2B5EF4-FFF2-40B4-BE49-F238E27FC236}">
                <a16:creationId xmlns:a16="http://schemas.microsoft.com/office/drawing/2014/main" id="{F4E5DDD0-B7CC-223B-403A-EB19BD89E600}"/>
              </a:ext>
            </a:extLst>
          </p:cNvPr>
          <p:cNvPicPr/>
          <p:nvPr/>
        </p:nvPicPr>
        <p:blipFill>
          <a:blip r:embed="rId2" cstate="print"/>
          <a:stretch>
            <a:fillRect/>
          </a:stretch>
        </p:blipFill>
        <p:spPr>
          <a:xfrm>
            <a:off x="385901" y="566925"/>
            <a:ext cx="10544633" cy="10020300"/>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CFA2517C-582B-4E1F-DD75-5519298101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Title 1">
            <a:extLst>
              <a:ext uri="{FF2B5EF4-FFF2-40B4-BE49-F238E27FC236}">
                <a16:creationId xmlns:a16="http://schemas.microsoft.com/office/drawing/2014/main" id="{6032DB29-4D47-5178-1A1C-1D92537AD80A}"/>
              </a:ext>
            </a:extLst>
          </p:cNvPr>
          <p:cNvSpPr>
            <a:spLocks noGrp="1"/>
          </p:cNvSpPr>
          <p:nvPr>
            <p:ph type="title"/>
          </p:nvPr>
        </p:nvSpPr>
        <p:spPr>
          <a:xfrm>
            <a:off x="1974850" y="3444875"/>
            <a:ext cx="7924800" cy="5867400"/>
          </a:xfrm>
        </p:spPr>
        <p:txBody>
          <a:bodyPr>
            <a:normAutofit/>
          </a:bodyPr>
          <a:lstStyle/>
          <a:p>
            <a:pPr algn="ctr"/>
            <a:r>
              <a:rPr lang="en-US" sz="9600" dirty="0">
                <a:solidFill>
                  <a:schemeClr val="bg2"/>
                </a:solidFill>
                <a:latin typeface="Calibri" panose="020F0502020204030204" pitchFamily="34" charset="0"/>
                <a:ea typeface="Calibri" panose="020F0502020204030204" pitchFamily="34" charset="0"/>
                <a:cs typeface="Calibri" panose="020F0502020204030204" pitchFamily="34" charset="0"/>
              </a:rPr>
              <a:t>Insights </a:t>
            </a:r>
            <a:br>
              <a:rPr lang="en-US" sz="9600" dirty="0">
                <a:solidFill>
                  <a:schemeClr val="bg2"/>
                </a:solidFill>
                <a:latin typeface="Calibri" panose="020F0502020204030204" pitchFamily="34" charset="0"/>
                <a:ea typeface="Calibri" panose="020F0502020204030204" pitchFamily="34" charset="0"/>
                <a:cs typeface="Calibri" panose="020F0502020204030204" pitchFamily="34" charset="0"/>
              </a:rPr>
            </a:br>
            <a:r>
              <a:rPr lang="en-US" sz="9600" dirty="0">
                <a:solidFill>
                  <a:schemeClr val="bg2"/>
                </a:solidFill>
                <a:latin typeface="Calibri" panose="020F0502020204030204" pitchFamily="34" charset="0"/>
                <a:ea typeface="Calibri" panose="020F0502020204030204" pitchFamily="34" charset="0"/>
                <a:cs typeface="Calibri" panose="020F0502020204030204" pitchFamily="34" charset="0"/>
              </a:rPr>
              <a:t>from Assessments</a:t>
            </a:r>
          </a:p>
        </p:txBody>
      </p:sp>
      <p:sp>
        <p:nvSpPr>
          <p:cNvPr id="6" name="TextBox 5">
            <a:extLst>
              <a:ext uri="{FF2B5EF4-FFF2-40B4-BE49-F238E27FC236}">
                <a16:creationId xmlns:a16="http://schemas.microsoft.com/office/drawing/2014/main" id="{CAA2F84E-299C-5DD9-4106-2E50643053F5}"/>
              </a:ext>
            </a:extLst>
          </p:cNvPr>
          <p:cNvSpPr txBox="1"/>
          <p:nvPr/>
        </p:nvSpPr>
        <p:spPr>
          <a:xfrm>
            <a:off x="11118850" y="2242000"/>
            <a:ext cx="7315200" cy="7072705"/>
          </a:xfrm>
          <a:prstGeom prst="rect">
            <a:avLst/>
          </a:prstGeom>
          <a:noFill/>
        </p:spPr>
        <p:txBody>
          <a:bodyPr wrap="square">
            <a:spAutoFit/>
          </a:bodyPr>
          <a:lstStyle/>
          <a:p>
            <a:pPr marL="285750" indent="-285750">
              <a:lnSpc>
                <a:spcPct val="90000"/>
              </a:lnSpc>
              <a:buFont typeface="Wingdings" panose="05000000000000000000" pitchFamily="2" charset="2"/>
              <a:buChar char="Ø"/>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Data review revealed that the FY25 transition from Titanium to PnC temporarily slowed visit tracking and reporting accuracy, emphasizing the importance of stable systems and staff training. Increased demand for psychiatry services.</a:t>
            </a:r>
          </a:p>
          <a:p>
            <a:pPr marL="285750" indent="-285750">
              <a:lnSpc>
                <a:spcPct val="90000"/>
              </a:lnSpc>
              <a:buFont typeface="Wingdings" panose="05000000000000000000" pitchFamily="2" charset="2"/>
              <a:buChar char="Ø"/>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Ø"/>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Student feedback highlighted an increasing need for psychiatric evaluations and medication management, supporting the decision to integrate psychiatry into Health Services in FY26.Need for better outreach &amp; awareness.</a:t>
            </a:r>
          </a:p>
          <a:p>
            <a:pPr marL="285750" indent="-285750">
              <a:lnSpc>
                <a:spcPct val="90000"/>
              </a:lnSpc>
              <a:buFont typeface="Wingdings" panose="05000000000000000000" pitchFamily="2" charset="2"/>
              <a:buChar char="Ø"/>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Ø"/>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 notable gap remains in awareness of free and low-cost services, indicating that more intentional marketing and communication channels are needed to reach the wider student body.</a:t>
            </a:r>
          </a:p>
          <a:p>
            <a:pPr marL="285750" indent="-285750">
              <a:lnSpc>
                <a:spcPct val="90000"/>
              </a:lnSpc>
              <a:buFont typeface="Wingdings" panose="05000000000000000000" pitchFamily="2" charset="2"/>
              <a:buChar char="Ø"/>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Ø"/>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Takeaway:</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Annual assessments are shaping data-driven improvements—refining outreach, strengthening mental-health resources, and ensuring technology upgrades don’t disrupt service delivery</a:t>
            </a: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0196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6529-A733-3FBD-90E2-E6384934F9C7}"/>
            </a:ext>
          </a:extLst>
        </p:cNvPr>
        <p:cNvGrpSpPr/>
        <p:nvPr/>
      </p:nvGrpSpPr>
      <p:grpSpPr>
        <a:xfrm>
          <a:off x="0" y="0"/>
          <a:ext cx="0" cy="0"/>
          <a:chOff x="0" y="0"/>
          <a:chExt cx="0" cy="0"/>
        </a:xfrm>
      </p:grpSpPr>
      <p:pic>
        <p:nvPicPr>
          <p:cNvPr id="14" name="Picture 13" descr="A close-up of a bird&#10;&#10;Description automatically generated">
            <a:extLst>
              <a:ext uri="{FF2B5EF4-FFF2-40B4-BE49-F238E27FC236}">
                <a16:creationId xmlns:a16="http://schemas.microsoft.com/office/drawing/2014/main" id="{6B1E8805-5DAE-F92F-89C9-D638AABDF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6B372ABC-6FC7-1C39-616F-A31ED018F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2" name="Title 1">
            <a:extLst>
              <a:ext uri="{FF2B5EF4-FFF2-40B4-BE49-F238E27FC236}">
                <a16:creationId xmlns:a16="http://schemas.microsoft.com/office/drawing/2014/main" id="{CB35926B-55CA-5E7C-CAEB-FC4CC713D3BF}"/>
              </a:ext>
            </a:extLst>
          </p:cNvPr>
          <p:cNvSpPr>
            <a:spLocks noGrp="1"/>
          </p:cNvSpPr>
          <p:nvPr>
            <p:ph type="title"/>
          </p:nvPr>
        </p:nvSpPr>
        <p:spPr>
          <a:xfrm>
            <a:off x="486696" y="2123421"/>
            <a:ext cx="18861753" cy="1016654"/>
          </a:xfrm>
        </p:spPr>
        <p:txBody>
          <a:bodyPr>
            <a:normAutofit fontScale="90000"/>
          </a:bodyPr>
          <a:lstStyle/>
          <a:p>
            <a:pPr algn="ctr"/>
            <a:r>
              <a:rPr lang="en-US" dirty="0">
                <a:solidFill>
                  <a:srgbClr val="EBEBEB"/>
                </a:solidFill>
                <a:latin typeface="Calibri" panose="020F0502020204030204" pitchFamily="34" charset="0"/>
                <a:ea typeface="Calibri" panose="020F0502020204030204" pitchFamily="34" charset="0"/>
                <a:cs typeface="Calibri" panose="020F0502020204030204" pitchFamily="34" charset="0"/>
              </a:rPr>
              <a:t>New Initiatives FY26–FY27</a:t>
            </a:r>
          </a:p>
        </p:txBody>
      </p:sp>
      <p:graphicFrame>
        <p:nvGraphicFramePr>
          <p:cNvPr id="4" name="Content Placeholder 2">
            <a:extLst>
              <a:ext uri="{FF2B5EF4-FFF2-40B4-BE49-F238E27FC236}">
                <a16:creationId xmlns:a16="http://schemas.microsoft.com/office/drawing/2014/main" id="{69D8673F-A660-00E2-60FD-E07F7F6E396C}"/>
              </a:ext>
            </a:extLst>
          </p:cNvPr>
          <p:cNvGraphicFramePr>
            <a:graphicFrameLocks/>
          </p:cNvGraphicFramePr>
          <p:nvPr>
            <p:extLst>
              <p:ext uri="{D42A27DB-BD31-4B8C-83A1-F6EECF244321}">
                <p14:modId xmlns:p14="http://schemas.microsoft.com/office/powerpoint/2010/main" val="3275449565"/>
              </p:ext>
            </p:extLst>
          </p:nvPr>
        </p:nvGraphicFramePr>
        <p:xfrm>
          <a:off x="3194050" y="4054475"/>
          <a:ext cx="14083937" cy="586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96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1B3E45A9123A4A8A4A2C55A6DF9C54" ma:contentTypeVersion="9" ma:contentTypeDescription="Create a new document." ma:contentTypeScope="" ma:versionID="8a54a0839b4ed20e4051dfb133aa7ad2">
  <xsd:schema xmlns:xsd="http://www.w3.org/2001/XMLSchema" xmlns:xs="http://www.w3.org/2001/XMLSchema" xmlns:p="http://schemas.microsoft.com/office/2006/metadata/properties" xmlns:ns2="2b0919f6-0a0c-4805-a059-102cc18601d6" targetNamespace="http://schemas.microsoft.com/office/2006/metadata/properties" ma:root="true" ma:fieldsID="4b1c3dcbb65aae94984136dd7babaaa5" ns2:_="">
    <xsd:import namespace="2b0919f6-0a0c-4805-a059-102cc18601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919f6-0a0c-4805-a059-102cc1860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11EDC-CDA6-4F04-9BB6-91449DD66A38}">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 ds:uri="5ac8d4be-f3c3-4b47-8f3b-4c82255c077e"/>
    <ds:schemaRef ds:uri="3df52c9b-d724-4e2d-b991-50ee683a333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D841883-2C0F-4DEF-B5B6-75586AB925F0}"/>
</file>

<file path=customXml/itemProps3.xml><?xml version="1.0" encoding="utf-8"?>
<ds:datastoreItem xmlns:ds="http://schemas.openxmlformats.org/officeDocument/2006/customXml" ds:itemID="{100C04D3-DA27-40DF-BF3D-30AC09441290}">
  <ds:schemaRefs>
    <ds:schemaRef ds:uri="http://schemas.microsoft.com/sharepoint/v3/contenttype/forms"/>
  </ds:schemaRefs>
</ds:datastoreItem>
</file>

<file path=docMetadata/LabelInfo.xml><?xml version="1.0" encoding="utf-8"?>
<clbl:labelList xmlns:clbl="http://schemas.microsoft.com/office/2020/mipLabelMetadata">
  <clbl:label id="{593fa49a-b093-407c-9f67-1f50b77cb432}" enabled="0" method="" siteId="{593fa49a-b093-407c-9f67-1f50b77cb432}" removed="1"/>
</clbl:labelList>
</file>

<file path=docProps/app.xml><?xml version="1.0" encoding="utf-8"?>
<Properties xmlns="http://schemas.openxmlformats.org/officeDocument/2006/extended-properties" xmlns:vt="http://schemas.openxmlformats.org/officeDocument/2006/docPropsVTypes">
  <Template/>
  <TotalTime>270</TotalTime>
  <Words>821</Words>
  <Application>Microsoft Office PowerPoint</Application>
  <PresentationFormat>Custom</PresentationFormat>
  <Paragraphs>79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ITC Garamond Std Book Cond</vt:lpstr>
      <vt:lpstr>Libre Baskerville</vt:lpstr>
      <vt:lpstr>Wingdings</vt:lpstr>
      <vt:lpstr>Wingdings 3</vt:lpstr>
      <vt:lpstr>Office Theme</vt:lpstr>
      <vt:lpstr>PowerPoint Presentation</vt:lpstr>
      <vt:lpstr>Why Health Services Matter</vt:lpstr>
      <vt:lpstr>PowerPoint Presentation</vt:lpstr>
      <vt:lpstr>Student Utilization &amp; Impact</vt:lpstr>
      <vt:lpstr>PowerPoint Presentation</vt:lpstr>
      <vt:lpstr>PowerPoint Presentation</vt:lpstr>
      <vt:lpstr>Supporting Student Affairs</vt:lpstr>
      <vt:lpstr>Insights  from Assessments</vt:lpstr>
      <vt:lpstr>New Initiatives FY26–FY27</vt:lpstr>
      <vt:lpstr>Challenges &amp; Opportunities</vt:lpstr>
      <vt:lpstr>Budget &amp; One-Time Needs</vt:lpstr>
      <vt:lpstr>5% Budget Reduction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Price, Jaime S</dc:creator>
  <cp:lastModifiedBy>Perry, Matthew A</cp:lastModifiedBy>
  <cp:revision>8</cp:revision>
  <dcterms:created xsi:type="dcterms:W3CDTF">2024-10-24T22:04:17Z</dcterms:created>
  <dcterms:modified xsi:type="dcterms:W3CDTF">2025-09-30T19:52:32Z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2024-10-24T00:00:00Z</vt:filetime>
  </property>
  <property fmtid="{D5CDD505-2E9C-101B-9397-08002B2CF9AE}" pid="3" name="Creator">
    <vt:lpwstr>Adobe InDesign 20.0 (Windows)</vt:lpwstr>
  </property>
  <property fmtid="{D5CDD505-2E9C-101B-9397-08002B2CF9AE}" pid="4" name="LastSaved">
    <vt:filetime>2024-10-24T00:00:00Z</vt:filetime>
  </property>
  <property fmtid="{D5CDD505-2E9C-101B-9397-08002B2CF9AE}" pid="5" name="Producer">
    <vt:lpwstr>Adobe PDF Library 17.0</vt:lpwstr>
  </property>
  <property fmtid="{D5CDD505-2E9C-101B-9397-08002B2CF9AE}" pid="6" name="MediaServiceImageTags">
    <vt:lpwstr/>
  </property>
  <property fmtid="{D5CDD505-2E9C-101B-9397-08002B2CF9AE}" pid="7" name="ContentTypeId">
    <vt:lpwstr>0x0101000F1B3E45A9123A4A8A4A2C55A6DF9C54</vt:lpwstr>
  </property>
</Properties>
</file>