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0" r:id="rId8"/>
    <p:sldId id="259" r:id="rId9"/>
    <p:sldId id="261" r:id="rId10"/>
    <p:sldId id="265" r:id="rId11"/>
    <p:sldId id="270" r:id="rId12"/>
    <p:sldId id="267" r:id="rId13"/>
    <p:sldId id="268" r:id="rId14"/>
    <p:sldId id="269" r:id="rId15"/>
    <p:sldId id="271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bg1"/>
                </a:solidFill>
              </a:rPr>
              <a:t>Dean of Students Office Budget ($570,540.00)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Dean of Students Office Budget ($570,540.00)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Salaries &amp; Wages</c:v>
                </c:pt>
                <c:pt idx="1">
                  <c:v>Rentals/Leases</c:v>
                </c:pt>
                <c:pt idx="2">
                  <c:v>Programming</c:v>
                </c:pt>
                <c:pt idx="3">
                  <c:v>M&amp;O</c:v>
                </c:pt>
                <c:pt idx="4">
                  <c:v>Travel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0.9</c:v>
                </c:pt>
                <c:pt idx="1">
                  <c:v>3.4200000000000001E-2</c:v>
                </c:pt>
                <c:pt idx="2">
                  <c:v>2.63E-2</c:v>
                </c:pt>
                <c:pt idx="3">
                  <c:v>2.5100000000000001E-2</c:v>
                </c:pt>
                <c:pt idx="4">
                  <c:v>1.44E-2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2-4A45-B62A-E861FC6F9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0763456"/>
        <c:axId val="1210761536"/>
      </c:barChart>
      <c:catAx>
        <c:axId val="12107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761536"/>
        <c:crosses val="autoZero"/>
        <c:auto val="1"/>
        <c:lblAlgn val="ctr"/>
        <c:lblOffset val="100"/>
        <c:noMultiLvlLbl val="0"/>
      </c:catAx>
      <c:valAx>
        <c:axId val="12107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7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693A8-CB4E-46CB-B0C0-786D6E84273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ED1B-3964-4D37-BF6C-E044D368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ED1B-3964-4D37-BF6C-E044D3686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B0D3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B0D3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298555"/>
          </a:xfrm>
          <a:custGeom>
            <a:avLst/>
            <a:gdLst/>
            <a:ahLst/>
            <a:cxnLst/>
            <a:rect l="l" t="t" r="r" b="b"/>
            <a:pathLst>
              <a:path w="20104100" h="11298555">
                <a:moveTo>
                  <a:pt x="20104099" y="0"/>
                </a:moveTo>
                <a:lnTo>
                  <a:pt x="0" y="0"/>
                </a:lnTo>
                <a:lnTo>
                  <a:pt x="0" y="11298085"/>
                </a:lnTo>
                <a:lnTo>
                  <a:pt x="20104099" y="1129808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7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51953" y="0"/>
            <a:ext cx="5752465" cy="8169909"/>
          </a:xfrm>
          <a:custGeom>
            <a:avLst/>
            <a:gdLst/>
            <a:ahLst/>
            <a:cxnLst/>
            <a:rect l="l" t="t" r="r" b="b"/>
            <a:pathLst>
              <a:path w="5752465" h="8169909">
                <a:moveTo>
                  <a:pt x="5752138" y="0"/>
                </a:moveTo>
                <a:lnTo>
                  <a:pt x="0" y="0"/>
                </a:lnTo>
                <a:lnTo>
                  <a:pt x="2036869" y="8169416"/>
                </a:lnTo>
                <a:lnTo>
                  <a:pt x="5752138" y="7243098"/>
                </a:lnTo>
                <a:lnTo>
                  <a:pt x="5752138" y="0"/>
                </a:lnTo>
                <a:close/>
              </a:path>
            </a:pathLst>
          </a:custGeom>
          <a:solidFill>
            <a:srgbClr val="007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1780" y="1848184"/>
            <a:ext cx="2252318" cy="53675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92757" y="0"/>
            <a:ext cx="4368275" cy="781627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0972" y="0"/>
            <a:ext cx="2853127" cy="242071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795665" y="2984202"/>
            <a:ext cx="10534015" cy="5298440"/>
          </a:xfrm>
          <a:custGeom>
            <a:avLst/>
            <a:gdLst/>
            <a:ahLst/>
            <a:cxnLst/>
            <a:rect l="l" t="t" r="r" b="b"/>
            <a:pathLst>
              <a:path w="10534015" h="5298440">
                <a:moveTo>
                  <a:pt x="0" y="5298267"/>
                </a:moveTo>
                <a:lnTo>
                  <a:pt x="10533710" y="5298267"/>
                </a:lnTo>
                <a:lnTo>
                  <a:pt x="10533710" y="0"/>
                </a:lnTo>
                <a:lnTo>
                  <a:pt x="0" y="0"/>
                </a:lnTo>
                <a:lnTo>
                  <a:pt x="0" y="5298267"/>
                </a:lnTo>
                <a:close/>
              </a:path>
            </a:pathLst>
          </a:custGeom>
          <a:ln w="41883">
            <a:solidFill>
              <a:srgbClr val="B0D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B0D3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1413" y="557956"/>
            <a:ext cx="17965804" cy="3376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32270" y="4144238"/>
            <a:ext cx="8064500" cy="4528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575689" y="9793533"/>
            <a:ext cx="2731769" cy="908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ITC Garamond Std Book Cond"/>
                <a:cs typeface="ITC Garamond Std Book Cond"/>
              </a:defRPr>
            </a:lvl1pPr>
          </a:lstStyle>
          <a:p>
            <a:pPr marL="12700">
              <a:lnSpc>
                <a:spcPts val="2820"/>
              </a:lnSpc>
            </a:pPr>
            <a:r>
              <a:rPr dirty="0"/>
              <a:t>University</a:t>
            </a:r>
            <a:r>
              <a:rPr spc="-2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Houston</a:t>
            </a:r>
          </a:p>
          <a:p>
            <a:pPr marL="19050">
              <a:lnSpc>
                <a:spcPts val="4045"/>
              </a:lnSpc>
            </a:pPr>
            <a:r>
              <a:rPr sz="3750" spc="65" dirty="0"/>
              <a:t>Clear</a:t>
            </a:r>
            <a:r>
              <a:rPr sz="3750" spc="45" dirty="0"/>
              <a:t> </a:t>
            </a:r>
            <a:r>
              <a:rPr sz="3750" spc="50" dirty="0"/>
              <a:t>Lake</a:t>
            </a:r>
            <a:endParaRPr sz="375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0950" y="3573569"/>
            <a:ext cx="9982200" cy="38853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i="1" spc="-175" dirty="0">
                <a:solidFill>
                  <a:srgbClr val="FFFFFF"/>
                </a:solidFill>
                <a:latin typeface="DM Sans" pitchFamily="2" charset="0"/>
              </a:rPr>
              <a:t>The Dean of Students Office</a:t>
            </a:r>
            <a:br>
              <a:rPr lang="en-US" sz="6000" b="1" i="1" spc="-175" dirty="0">
                <a:solidFill>
                  <a:srgbClr val="FFFFFF"/>
                </a:solidFill>
                <a:latin typeface="DM Sans" pitchFamily="2" charset="0"/>
              </a:rPr>
            </a:br>
            <a:r>
              <a:rPr lang="en-US" sz="6000" b="1" i="1" spc="-175" dirty="0">
                <a:solidFill>
                  <a:srgbClr val="FFFFFF"/>
                </a:solidFill>
                <a:latin typeface="DM Sans" pitchFamily="2" charset="0"/>
              </a:rPr>
              <a:t>2025 SFAC Presentation</a:t>
            </a:r>
            <a:br>
              <a:rPr lang="en-US" sz="6000" b="1" i="1" spc="-175" dirty="0">
                <a:solidFill>
                  <a:srgbClr val="FFFFFF"/>
                </a:solidFill>
                <a:latin typeface="DM Sans" pitchFamily="2" charset="0"/>
              </a:rPr>
            </a:br>
            <a:r>
              <a:rPr lang="en-US" sz="6000" b="1" i="1" spc="-175" dirty="0">
                <a:solidFill>
                  <a:srgbClr val="FFFFFF"/>
                </a:solidFill>
                <a:latin typeface="DM Sans" pitchFamily="2" charset="0"/>
              </a:rPr>
              <a:t>October 17, 2025</a:t>
            </a:r>
            <a:endParaRPr lang="en-US" sz="6000" b="1" i="1" spc="300" dirty="0">
              <a:solidFill>
                <a:srgbClr val="ADE95B"/>
              </a:solidFill>
              <a:latin typeface="Libre Baskerville" panose="02000000000000000000" pitchFamily="2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447698"/>
            <a:ext cx="6281420" cy="6861175"/>
            <a:chOff x="0" y="4447698"/>
            <a:chExt cx="6281420" cy="6861175"/>
          </a:xfrm>
        </p:grpSpPr>
        <p:sp>
          <p:nvSpPr>
            <p:cNvPr id="4" name="object 4"/>
            <p:cNvSpPr/>
            <p:nvPr/>
          </p:nvSpPr>
          <p:spPr>
            <a:xfrm>
              <a:off x="0" y="4447698"/>
              <a:ext cx="6281420" cy="6861175"/>
            </a:xfrm>
            <a:custGeom>
              <a:avLst/>
              <a:gdLst/>
              <a:ahLst/>
              <a:cxnLst/>
              <a:rect l="l" t="t" r="r" b="b"/>
              <a:pathLst>
                <a:path w="6281420" h="6861175">
                  <a:moveTo>
                    <a:pt x="2077046" y="0"/>
                  </a:moveTo>
                  <a:lnTo>
                    <a:pt x="0" y="1272809"/>
                  </a:lnTo>
                  <a:lnTo>
                    <a:pt x="0" y="6860859"/>
                  </a:lnTo>
                  <a:lnTo>
                    <a:pt x="6281379" y="6860859"/>
                  </a:lnTo>
                  <a:lnTo>
                    <a:pt x="2077046" y="0"/>
                  </a:lnTo>
                  <a:close/>
                </a:path>
              </a:pathLst>
            </a:custGeom>
            <a:solidFill>
              <a:srgbClr val="007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78245"/>
              <a:ext cx="2748596" cy="42303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13" y="5793101"/>
              <a:ext cx="5486681" cy="5515455"/>
            </a:xfrm>
            <a:prstGeom prst="rect">
              <a:avLst/>
            </a:prstGeom>
          </p:spPr>
        </p:pic>
      </p:grp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C640308-5CB8-71C7-157B-50B3144C7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4AA9C-6D66-49E2-F701-5BBF04E3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86510EC-D9EC-82A3-82A7-705DF0374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507281" y="2987675"/>
            <a:ext cx="9196959" cy="824584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Strengthening Basic Needs support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New Hawk Pantry Relocation and Houston Food Bank Partnership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New FamilyU Initiative to provide additional support services for students who are parents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Dean of Students Office Relocation offers opportunities to enhance student privacy and create a welcoming environment for students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latin typeface="DM Sans" pitchFamily="2" charset="0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3FCAD677-9223-26CF-074C-F9C9BE713A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01" y="566925"/>
            <a:ext cx="10544633" cy="100203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01A0D35A-86CE-E0D4-4869-5A0058DC6871}"/>
              </a:ext>
            </a:extLst>
          </p:cNvPr>
          <p:cNvSpPr txBox="1">
            <a:spLocks/>
          </p:cNvSpPr>
          <p:nvPr/>
        </p:nvSpPr>
        <p:spPr>
          <a:xfrm>
            <a:off x="11499850" y="566925"/>
            <a:ext cx="6578584" cy="1501141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spc="600" dirty="0">
                <a:solidFill>
                  <a:srgbClr val="FFFFFF"/>
                </a:solidFill>
                <a:latin typeface="DM Sans" pitchFamily="2" charset="0"/>
              </a:rPr>
              <a:t>Opportunities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ED44294-14AB-FE39-0D08-25E506CDF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9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1D3D-ECBB-D713-F53A-9E71C41B6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67506E-9A0C-45ED-DE4A-3C751992CF5E}"/>
              </a:ext>
            </a:extLst>
          </p:cNvPr>
          <p:cNvSpPr/>
          <p:nvPr/>
        </p:nvSpPr>
        <p:spPr>
          <a:xfrm>
            <a:off x="2362847" y="10503858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263" y="901"/>
                </a:moveTo>
                <a:lnTo>
                  <a:pt x="12" y="0"/>
                </a:lnTo>
                <a:lnTo>
                  <a:pt x="3263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3A79D55-F27F-2CAB-6AB0-9224569A2567}"/>
              </a:ext>
            </a:extLst>
          </p:cNvPr>
          <p:cNvSpPr/>
          <p:nvPr/>
        </p:nvSpPr>
        <p:spPr>
          <a:xfrm>
            <a:off x="2846441" y="9940186"/>
            <a:ext cx="43815" cy="278130"/>
          </a:xfrm>
          <a:custGeom>
            <a:avLst/>
            <a:gdLst/>
            <a:ahLst/>
            <a:cxnLst/>
            <a:rect l="l" t="t" r="r" b="b"/>
            <a:pathLst>
              <a:path w="43814" h="278129">
                <a:moveTo>
                  <a:pt x="43747" y="0"/>
                </a:moveTo>
                <a:lnTo>
                  <a:pt x="0" y="278054"/>
                </a:lnTo>
                <a:lnTo>
                  <a:pt x="43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8B0FFB9-4BD3-E304-CADB-8B42D5B98E24}"/>
              </a:ext>
            </a:extLst>
          </p:cNvPr>
          <p:cNvSpPr/>
          <p:nvPr/>
        </p:nvSpPr>
        <p:spPr>
          <a:xfrm>
            <a:off x="2587574" y="10552730"/>
            <a:ext cx="13970" cy="87630"/>
          </a:xfrm>
          <a:custGeom>
            <a:avLst/>
            <a:gdLst/>
            <a:ahLst/>
            <a:cxnLst/>
            <a:rect l="l" t="t" r="r" b="b"/>
            <a:pathLst>
              <a:path w="13969" h="87629">
                <a:moveTo>
                  <a:pt x="13695" y="0"/>
                </a:moveTo>
                <a:lnTo>
                  <a:pt x="0" y="87033"/>
                </a:lnTo>
                <a:lnTo>
                  <a:pt x="13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A82E33E-54B2-5A12-7132-86898958C6ED}"/>
              </a:ext>
            </a:extLst>
          </p:cNvPr>
          <p:cNvSpPr/>
          <p:nvPr/>
        </p:nvSpPr>
        <p:spPr>
          <a:xfrm>
            <a:off x="2682760" y="9940182"/>
            <a:ext cx="15240" cy="95250"/>
          </a:xfrm>
          <a:custGeom>
            <a:avLst/>
            <a:gdLst/>
            <a:ahLst/>
            <a:cxnLst/>
            <a:rect l="l" t="t" r="r" b="b"/>
            <a:pathLst>
              <a:path w="15239" h="95250">
                <a:moveTo>
                  <a:pt x="14900" y="0"/>
                </a:moveTo>
                <a:lnTo>
                  <a:pt x="0" y="94730"/>
                </a:lnTo>
                <a:lnTo>
                  <a:pt x="1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A546A74-C589-6EDE-0DB7-E40879079A2D}"/>
              </a:ext>
            </a:extLst>
          </p:cNvPr>
          <p:cNvSpPr/>
          <p:nvPr/>
        </p:nvSpPr>
        <p:spPr>
          <a:xfrm>
            <a:off x="2639763" y="10241559"/>
            <a:ext cx="10795" cy="66675"/>
          </a:xfrm>
          <a:custGeom>
            <a:avLst/>
            <a:gdLst/>
            <a:ahLst/>
            <a:cxnLst/>
            <a:rect l="l" t="t" r="r" b="b"/>
            <a:pathLst>
              <a:path w="10794" h="66675">
                <a:moveTo>
                  <a:pt x="10481" y="0"/>
                </a:moveTo>
                <a:lnTo>
                  <a:pt x="0" y="6661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C9ADFFF-0A4D-25C8-3E05-B426DA8339D8}"/>
              </a:ext>
            </a:extLst>
          </p:cNvPr>
          <p:cNvSpPr/>
          <p:nvPr/>
        </p:nvSpPr>
        <p:spPr>
          <a:xfrm>
            <a:off x="2557729" y="9941455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5" h="20954">
                <a:moveTo>
                  <a:pt x="0" y="0"/>
                </a:moveTo>
                <a:lnTo>
                  <a:pt x="39789" y="20837"/>
                </a:lnTo>
                <a:lnTo>
                  <a:pt x="31601" y="15213"/>
                </a:lnTo>
                <a:lnTo>
                  <a:pt x="22762" y="10061"/>
                </a:lnTo>
                <a:lnTo>
                  <a:pt x="13277" y="5386"/>
                </a:lnTo>
                <a:lnTo>
                  <a:pt x="315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55637258-58D3-26F0-F116-00E6C110B4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1082" y="837931"/>
            <a:ext cx="9280269" cy="9906000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63627D-6294-12F6-6C93-14ED7D123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2" y="10150475"/>
            <a:ext cx="3708591" cy="590580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4DD3332E-20A8-3624-9136-0465BD1500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8750" y="642347"/>
            <a:ext cx="16746604" cy="1438748"/>
          </a:xfrm>
          <a:prstGeom prst="rect">
            <a:avLst/>
          </a:prstGeom>
        </p:spPr>
        <p:txBody>
          <a:bodyPr vert="horz" wrap="square" lIns="0" tIns="205634" rIns="0" bIns="0" rtlCol="0">
            <a:spAutoFit/>
          </a:bodyPr>
          <a:lstStyle/>
          <a:p>
            <a:pPr marL="1251585">
              <a:lnSpc>
                <a:spcPct val="100000"/>
              </a:lnSpc>
              <a:spcBef>
                <a:spcPts val="114"/>
              </a:spcBef>
            </a:pPr>
            <a:r>
              <a:rPr lang="en-US" sz="8000" b="1" dirty="0">
                <a:solidFill>
                  <a:srgbClr val="FFFFFF"/>
                </a:solidFill>
                <a:latin typeface="DM Sans" pitchFamily="2" charset="0"/>
              </a:rPr>
              <a:t>FY27 SFAC Funding Requests</a:t>
            </a:r>
            <a:endParaRPr sz="8000" dirty="0">
              <a:latin typeface="Libre Baskerville" panose="02000000000000000000" pitchFamily="2" charset="0"/>
              <a:cs typeface="FreightText Pro Semibold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0E473C4-E66E-CA0C-E888-D5C3038C23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902" y="2483350"/>
            <a:ext cx="9054528" cy="68428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l">
              <a:spcBef>
                <a:spcPts val="459"/>
              </a:spcBef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b="1" dirty="0">
                <a:latin typeface="DM Sans" pitchFamily="2" charset="0"/>
              </a:rPr>
              <a:t>Hawk Pantry – Equipment and Supplies ($10,000.00)</a:t>
            </a:r>
            <a:endParaRPr lang="pt-BR" sz="3900" dirty="0">
              <a:latin typeface="DM Sans" pitchFamily="2" charset="0"/>
            </a:endParaRPr>
          </a:p>
          <a:p>
            <a:pPr marL="1028700" marR="5080" lvl="1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2400" b="1" dirty="0">
                <a:solidFill>
                  <a:schemeClr val="bg1"/>
                </a:solidFill>
                <a:latin typeface="DM Sans" pitchFamily="2" charset="0"/>
              </a:rPr>
              <a:t>Funding will be utilized for pantry shelving, retail display racks, refirgerated and freezer coolers, food bins, and supplies</a:t>
            </a:r>
            <a:br>
              <a:rPr lang="pt-BR" sz="2400" b="1" dirty="0">
                <a:solidFill>
                  <a:schemeClr val="bg1"/>
                </a:solidFill>
                <a:latin typeface="DM Sans" pitchFamily="2" charset="0"/>
              </a:rPr>
            </a:br>
            <a:br>
              <a:rPr lang="pt-BR" sz="2400" b="1" dirty="0">
                <a:solidFill>
                  <a:schemeClr val="bg1"/>
                </a:solidFill>
                <a:latin typeface="DM Sans" pitchFamily="2" charset="0"/>
              </a:rPr>
            </a:br>
            <a:endParaRPr lang="pt-BR" sz="2400" b="1" dirty="0">
              <a:solidFill>
                <a:schemeClr val="bg1"/>
              </a:solidFill>
              <a:latin typeface="DM Sans" pitchFamily="2" charset="0"/>
            </a:endParaRPr>
          </a:p>
          <a:p>
            <a:pPr marR="5080" algn="l">
              <a:spcBef>
                <a:spcPts val="459"/>
              </a:spcBef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Hawk Pantry – Food ($24,000.00)</a:t>
            </a:r>
          </a:p>
          <a:p>
            <a:pPr marL="1028700" marR="5080" lvl="1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24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Funding will be utilized monthly ($2,000.00/month x 12 months) for food and necessary food-related supplies</a:t>
            </a:r>
          </a:p>
          <a:p>
            <a:pPr marL="1028700" marR="5080" lvl="1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24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This is contigency funding pending the New Hawk Pantry construction and Houston Food Bank partnership</a:t>
            </a:r>
            <a:endParaRPr lang="pt-BR" sz="2400" b="1" dirty="0">
              <a:latin typeface="DM Sans" pitchFamily="2" charset="0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58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40D3-9ED1-4EC0-1557-3E69AAEE6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BF59C1-4973-FF75-03BC-7BACE625A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0950" y="4835389"/>
            <a:ext cx="9982200" cy="13617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0405"/>
              </a:lnSpc>
              <a:spcBef>
                <a:spcPts val="130"/>
              </a:spcBef>
            </a:pPr>
            <a:r>
              <a:rPr lang="en-US" sz="9600" b="1" i="1" spc="-175" dirty="0">
                <a:solidFill>
                  <a:srgbClr val="FFFFFF"/>
                </a:solidFill>
                <a:latin typeface="DM Sans" pitchFamily="2" charset="0"/>
              </a:rPr>
              <a:t>Questions?</a:t>
            </a:r>
            <a:endParaRPr lang="en-US" sz="9600" b="1" i="1" spc="300" dirty="0">
              <a:solidFill>
                <a:srgbClr val="ADE95B"/>
              </a:solidFill>
              <a:latin typeface="Libre Baskerville" panose="02000000000000000000" pitchFamily="2" charset="0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792728B-AC44-A1E6-0DFD-1FDC18CC5E26}"/>
              </a:ext>
            </a:extLst>
          </p:cNvPr>
          <p:cNvGrpSpPr/>
          <p:nvPr/>
        </p:nvGrpSpPr>
        <p:grpSpPr>
          <a:xfrm>
            <a:off x="0" y="4447698"/>
            <a:ext cx="6281420" cy="6861175"/>
            <a:chOff x="0" y="4447698"/>
            <a:chExt cx="6281420" cy="686117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C9E7B6-2B49-F443-6574-CF65D09958E6}"/>
                </a:ext>
              </a:extLst>
            </p:cNvPr>
            <p:cNvSpPr/>
            <p:nvPr/>
          </p:nvSpPr>
          <p:spPr>
            <a:xfrm>
              <a:off x="0" y="4447698"/>
              <a:ext cx="6281420" cy="6861175"/>
            </a:xfrm>
            <a:custGeom>
              <a:avLst/>
              <a:gdLst/>
              <a:ahLst/>
              <a:cxnLst/>
              <a:rect l="l" t="t" r="r" b="b"/>
              <a:pathLst>
                <a:path w="6281420" h="6861175">
                  <a:moveTo>
                    <a:pt x="2077046" y="0"/>
                  </a:moveTo>
                  <a:lnTo>
                    <a:pt x="0" y="1272809"/>
                  </a:lnTo>
                  <a:lnTo>
                    <a:pt x="0" y="6860859"/>
                  </a:lnTo>
                  <a:lnTo>
                    <a:pt x="6281379" y="6860859"/>
                  </a:lnTo>
                  <a:lnTo>
                    <a:pt x="2077046" y="0"/>
                  </a:lnTo>
                  <a:close/>
                </a:path>
              </a:pathLst>
            </a:custGeom>
            <a:solidFill>
              <a:srgbClr val="007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C18DC1CB-E23F-A554-48DB-5E645084EDB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78245"/>
              <a:ext cx="2748596" cy="4230310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FA85ECD3-8CEA-054F-1521-5E42C566D6B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613" y="5793101"/>
              <a:ext cx="5486681" cy="5515455"/>
            </a:xfrm>
            <a:prstGeom prst="rect">
              <a:avLst/>
            </a:prstGeom>
          </p:spPr>
        </p:pic>
      </p:grp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424A17-62EE-D8DC-FB0D-FD6029EE3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4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298555"/>
          </a:xfrm>
          <a:custGeom>
            <a:avLst/>
            <a:gdLst/>
            <a:ahLst/>
            <a:cxnLst/>
            <a:rect l="l" t="t" r="r" b="b"/>
            <a:pathLst>
              <a:path w="20104100" h="11298555">
                <a:moveTo>
                  <a:pt x="20104099" y="0"/>
                </a:moveTo>
                <a:lnTo>
                  <a:pt x="0" y="0"/>
                </a:lnTo>
                <a:lnTo>
                  <a:pt x="0" y="11298085"/>
                </a:lnTo>
                <a:lnTo>
                  <a:pt x="20104099" y="1129808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7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203430" cy="11308715"/>
            <a:chOff x="0" y="0"/>
            <a:chExt cx="12203430" cy="113087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203430" cy="11308715"/>
            </a:xfrm>
            <a:custGeom>
              <a:avLst/>
              <a:gdLst/>
              <a:ahLst/>
              <a:cxnLst/>
              <a:rect l="l" t="t" r="r" b="b"/>
              <a:pathLst>
                <a:path w="12203430" h="11308715">
                  <a:moveTo>
                    <a:pt x="1002531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2203000" y="11308556"/>
                  </a:lnTo>
                  <a:lnTo>
                    <a:pt x="10025317" y="0"/>
                  </a:lnTo>
                  <a:close/>
                </a:path>
              </a:pathLst>
            </a:custGeom>
            <a:solidFill>
              <a:srgbClr val="007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578584" cy="61603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7043" y="0"/>
              <a:ext cx="4989586" cy="11308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75003"/>
              <a:ext cx="7813929" cy="643355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21414" y="557956"/>
            <a:ext cx="6578584" cy="2496990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/>
          <a:p>
            <a:pPr marL="46355"/>
            <a:r>
              <a:rPr lang="en-US" sz="7200" b="1" i="1" spc="600" dirty="0">
                <a:latin typeface="Libre Baskerville" panose="02000000000000000000" pitchFamily="2" charset="0"/>
                <a:cs typeface="FreightText Pro Semibold"/>
              </a:rPr>
              <a:t>Mission and Vision</a:t>
            </a:r>
            <a:endParaRPr sz="7200" spc="600" dirty="0">
              <a:latin typeface="Libre Baskerville" panose="02000000000000000000" pitchFamily="2" charset="0"/>
              <a:cs typeface="FreightText Pro Semi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65690" y="1089850"/>
            <a:ext cx="11132151" cy="7500115"/>
            <a:chOff x="8165690" y="1089850"/>
            <a:chExt cx="11132151" cy="7500115"/>
          </a:xfrm>
        </p:grpSpPr>
        <p:pic>
          <p:nvPicPr>
            <p:cNvPr id="10" name="object 10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9378424" y="1874075"/>
              <a:ext cx="6273800" cy="47053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14196" y="5376785"/>
              <a:ext cx="4083645" cy="32131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65690" y="1225094"/>
              <a:ext cx="0" cy="7077075"/>
            </a:xfrm>
            <a:custGeom>
              <a:avLst/>
              <a:gdLst/>
              <a:ahLst/>
              <a:cxnLst/>
              <a:rect l="l" t="t" r="r" b="b"/>
              <a:pathLst>
                <a:path h="7077075">
                  <a:moveTo>
                    <a:pt x="0" y="0"/>
                  </a:moveTo>
                  <a:lnTo>
                    <a:pt x="0" y="7076936"/>
                  </a:lnTo>
                </a:path>
              </a:pathLst>
            </a:custGeom>
            <a:ln w="41883">
              <a:solidFill>
                <a:srgbClr val="B0D3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89935" y="3264845"/>
            <a:ext cx="5764530" cy="70173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744855" algn="l">
              <a:spcBef>
                <a:spcPts val="459"/>
              </a:spcBef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28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Mission</a:t>
            </a:r>
            <a:r>
              <a:rPr lang="pt-BR" sz="2800" dirty="0">
                <a:solidFill>
                  <a:schemeClr val="bg1"/>
                </a:solidFill>
                <a:latin typeface="DM Sans" pitchFamily="2" charset="0"/>
                <a:cs typeface="Arial"/>
              </a:rPr>
              <a:t>: The Dean of Students Office is committed to creating a community of </a:t>
            </a:r>
            <a:r>
              <a:rPr lang="pt-BR" sz="28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Honor, Character,</a:t>
            </a:r>
            <a:r>
              <a:rPr lang="pt-BR" sz="2800" dirty="0">
                <a:solidFill>
                  <a:schemeClr val="bg1"/>
                </a:solidFill>
                <a:latin typeface="DM Sans" pitchFamily="2" charset="0"/>
                <a:cs typeface="Arial"/>
              </a:rPr>
              <a:t> and </a:t>
            </a:r>
            <a:r>
              <a:rPr lang="pt-BR" sz="28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Excellence</a:t>
            </a:r>
            <a:r>
              <a:rPr lang="pt-BR" sz="2800" dirty="0">
                <a:solidFill>
                  <a:schemeClr val="bg1"/>
                </a:solidFill>
                <a:latin typeface="DM Sans" pitchFamily="2" charset="0"/>
                <a:cs typeface="Arial"/>
              </a:rPr>
              <a:t>. Utilizing a comprehensive approach to student development, we foster ethical decision-making, uphold student rights and responsibilities, and provide distinctive student services.</a:t>
            </a:r>
          </a:p>
          <a:p>
            <a:pPr marL="12700" marR="5080" indent="744855" algn="l">
              <a:spcBef>
                <a:spcPts val="459"/>
              </a:spcBef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2800" b="1" dirty="0">
                <a:solidFill>
                  <a:schemeClr val="bg1"/>
                </a:solidFill>
                <a:latin typeface="DM Sans" pitchFamily="2" charset="0"/>
                <a:cs typeface="Arial"/>
              </a:rPr>
              <a:t>Vision</a:t>
            </a:r>
            <a:r>
              <a:rPr lang="pt-BR" sz="2800" dirty="0">
                <a:solidFill>
                  <a:schemeClr val="bg1"/>
                </a:solidFill>
                <a:latin typeface="DM Sans" pitchFamily="2" charset="0"/>
                <a:cs typeface="Arial"/>
              </a:rPr>
              <a:t>: The Dean of Students Office hopes to inspire students to engage and succeed in their individual pursuit of learning, growth, and transformation.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3DB37D2-5456-821C-7D75-AE8C1CDBEA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298555"/>
          </a:xfrm>
          <a:custGeom>
            <a:avLst/>
            <a:gdLst/>
            <a:ahLst/>
            <a:cxnLst/>
            <a:rect l="l" t="t" r="r" b="b"/>
            <a:pathLst>
              <a:path w="20104100" h="11298555">
                <a:moveTo>
                  <a:pt x="20104099" y="0"/>
                </a:moveTo>
                <a:lnTo>
                  <a:pt x="0" y="0"/>
                </a:lnTo>
                <a:lnTo>
                  <a:pt x="0" y="11298085"/>
                </a:lnTo>
                <a:lnTo>
                  <a:pt x="20104099" y="11298085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7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082166" y="0"/>
            <a:ext cx="6022340" cy="5881370"/>
            <a:chOff x="14082166" y="0"/>
            <a:chExt cx="6022340" cy="5881370"/>
          </a:xfrm>
        </p:grpSpPr>
        <p:sp>
          <p:nvSpPr>
            <p:cNvPr id="4" name="object 4"/>
            <p:cNvSpPr/>
            <p:nvPr/>
          </p:nvSpPr>
          <p:spPr>
            <a:xfrm>
              <a:off x="14082166" y="0"/>
              <a:ext cx="6022340" cy="5881370"/>
            </a:xfrm>
            <a:custGeom>
              <a:avLst/>
              <a:gdLst/>
              <a:ahLst/>
              <a:cxnLst/>
              <a:rect l="l" t="t" r="r" b="b"/>
              <a:pathLst>
                <a:path w="6022340" h="5881370">
                  <a:moveTo>
                    <a:pt x="6021931" y="0"/>
                  </a:moveTo>
                  <a:lnTo>
                    <a:pt x="0" y="0"/>
                  </a:lnTo>
                  <a:lnTo>
                    <a:pt x="1089977" y="5881004"/>
                  </a:lnTo>
                  <a:lnTo>
                    <a:pt x="6021931" y="4966916"/>
                  </a:lnTo>
                  <a:lnTo>
                    <a:pt x="6021931" y="0"/>
                  </a:lnTo>
                  <a:close/>
                </a:path>
              </a:pathLst>
            </a:custGeom>
            <a:solidFill>
              <a:srgbClr val="007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9099" y="2158740"/>
              <a:ext cx="4605001" cy="26819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40812" y="0"/>
              <a:ext cx="5163287" cy="302457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339" y="1539875"/>
            <a:ext cx="7744459" cy="9773806"/>
            <a:chOff x="0" y="1507274"/>
            <a:chExt cx="7744459" cy="9801392"/>
          </a:xfrm>
        </p:grpSpPr>
        <p:sp>
          <p:nvSpPr>
            <p:cNvPr id="9" name="object 9"/>
            <p:cNvSpPr/>
            <p:nvPr/>
          </p:nvSpPr>
          <p:spPr>
            <a:xfrm>
              <a:off x="0" y="6221046"/>
              <a:ext cx="7744459" cy="5087620"/>
            </a:xfrm>
            <a:custGeom>
              <a:avLst/>
              <a:gdLst/>
              <a:ahLst/>
              <a:cxnLst/>
              <a:rect l="l" t="t" r="r" b="b"/>
              <a:pathLst>
                <a:path w="7744459" h="5087620">
                  <a:moveTo>
                    <a:pt x="0" y="0"/>
                  </a:moveTo>
                  <a:lnTo>
                    <a:pt x="0" y="5087510"/>
                  </a:lnTo>
                  <a:lnTo>
                    <a:pt x="7700529" y="5087510"/>
                  </a:lnTo>
                  <a:lnTo>
                    <a:pt x="7744340" y="67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656920"/>
              <a:ext cx="86196" cy="16516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348006"/>
              <a:ext cx="6679189" cy="23827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92" y="9657538"/>
              <a:ext cx="6602950" cy="16510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77283" y="1507274"/>
              <a:ext cx="5531245" cy="6428386"/>
            </a:xfrm>
            <a:custGeom>
              <a:avLst/>
              <a:gdLst/>
              <a:ahLst/>
              <a:cxnLst/>
              <a:rect l="l" t="t" r="r" b="b"/>
              <a:pathLst>
                <a:path w="6282690" h="6282690">
                  <a:moveTo>
                    <a:pt x="0" y="6282531"/>
                  </a:moveTo>
                  <a:lnTo>
                    <a:pt x="6282531" y="6282531"/>
                  </a:lnTo>
                  <a:lnTo>
                    <a:pt x="6282531" y="0"/>
                  </a:lnTo>
                  <a:lnTo>
                    <a:pt x="0" y="0"/>
                  </a:lnTo>
                  <a:lnTo>
                    <a:pt x="0" y="6282531"/>
                  </a:lnTo>
                  <a:close/>
                </a:path>
              </a:pathLst>
            </a:custGeom>
            <a:ln w="335068">
              <a:solidFill>
                <a:srgbClr val="B0D3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8">
            <a:extLst>
              <a:ext uri="{FF2B5EF4-FFF2-40B4-BE49-F238E27FC236}">
                <a16:creationId xmlns:a16="http://schemas.microsoft.com/office/drawing/2014/main" id="{D70D49E5-A135-FB43-CE6E-28B16F785804}"/>
              </a:ext>
            </a:extLst>
          </p:cNvPr>
          <p:cNvSpPr txBox="1">
            <a:spLocks/>
          </p:cNvSpPr>
          <p:nvPr/>
        </p:nvSpPr>
        <p:spPr>
          <a:xfrm>
            <a:off x="8604250" y="669389"/>
            <a:ext cx="10293228" cy="2496990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355" algn="ctr"/>
            <a:r>
              <a:rPr lang="en-US" sz="7200" b="1" i="1" spc="605" dirty="0">
                <a:latin typeface="Libre Baskerville" panose="02000000000000000000" pitchFamily="2" charset="0"/>
                <a:cs typeface="FreightText Pro Semibold"/>
              </a:rPr>
              <a:t>Overview of Services</a:t>
            </a:r>
            <a:endParaRPr lang="en-US" sz="7200" dirty="0">
              <a:latin typeface="Libre Baskerville" panose="02000000000000000000" pitchFamily="2" charset="0"/>
              <a:cs typeface="FreightText Pro Semibold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AFB68CB6-AE9C-6D81-DE91-94D210541225}"/>
              </a:ext>
            </a:extLst>
          </p:cNvPr>
          <p:cNvSpPr txBox="1"/>
          <p:nvPr/>
        </p:nvSpPr>
        <p:spPr>
          <a:xfrm>
            <a:off x="8575765" y="3682803"/>
            <a:ext cx="10293229" cy="59734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Academic Honesty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Basic Needs Assistance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Emergency Resources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Programs &amp; Workshops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SFAC Coordination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Student Care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Student Conduct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Student Government Advising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Student Travel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D9ECDA0-CC6D-34C8-7E40-4F8BB0BEBE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  <p:pic>
        <p:nvPicPr>
          <p:cNvPr id="16" name="Picture 1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F6EDD516-82B3-3AAF-D46B-295C3FD00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18" y="1699374"/>
            <a:ext cx="5316018" cy="60837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433050" y="3902075"/>
            <a:ext cx="8563720" cy="53091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Upholding Academic Integrity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Emphasis on Student Care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Serving Basic Needs</a:t>
            </a: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Student Connection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Protecting Student Confidentiality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Student Referrals to Resources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A Safe Campus Community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Timely Student Response</a:t>
            </a: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01" y="566925"/>
            <a:ext cx="10544633" cy="100203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BD90F0EA-4ED2-5184-C757-19DDA85B9518}"/>
              </a:ext>
            </a:extLst>
          </p:cNvPr>
          <p:cNvSpPr txBox="1">
            <a:spLocks/>
          </p:cNvSpPr>
          <p:nvPr/>
        </p:nvSpPr>
        <p:spPr>
          <a:xfrm>
            <a:off x="11499850" y="566925"/>
            <a:ext cx="6578584" cy="2834839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spc="600" dirty="0">
                <a:solidFill>
                  <a:srgbClr val="FFFFFF"/>
                </a:solidFill>
                <a:latin typeface="DM Sans" pitchFamily="2" charset="0"/>
              </a:rPr>
              <a:t>The Benefit to Students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0972242-F31B-FEF2-965A-D4AE314AE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847" y="10503858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3263" y="901"/>
                </a:moveTo>
                <a:lnTo>
                  <a:pt x="12" y="0"/>
                </a:lnTo>
                <a:lnTo>
                  <a:pt x="3263" y="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6441" y="9940186"/>
            <a:ext cx="43815" cy="278130"/>
          </a:xfrm>
          <a:custGeom>
            <a:avLst/>
            <a:gdLst/>
            <a:ahLst/>
            <a:cxnLst/>
            <a:rect l="l" t="t" r="r" b="b"/>
            <a:pathLst>
              <a:path w="43814" h="278129">
                <a:moveTo>
                  <a:pt x="43747" y="0"/>
                </a:moveTo>
                <a:lnTo>
                  <a:pt x="0" y="278054"/>
                </a:lnTo>
                <a:lnTo>
                  <a:pt x="43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7574" y="10552730"/>
            <a:ext cx="13970" cy="87630"/>
          </a:xfrm>
          <a:custGeom>
            <a:avLst/>
            <a:gdLst/>
            <a:ahLst/>
            <a:cxnLst/>
            <a:rect l="l" t="t" r="r" b="b"/>
            <a:pathLst>
              <a:path w="13969" h="87629">
                <a:moveTo>
                  <a:pt x="13695" y="0"/>
                </a:moveTo>
                <a:lnTo>
                  <a:pt x="0" y="87033"/>
                </a:lnTo>
                <a:lnTo>
                  <a:pt x="13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2760" y="9940182"/>
            <a:ext cx="15240" cy="95250"/>
          </a:xfrm>
          <a:custGeom>
            <a:avLst/>
            <a:gdLst/>
            <a:ahLst/>
            <a:cxnLst/>
            <a:rect l="l" t="t" r="r" b="b"/>
            <a:pathLst>
              <a:path w="15239" h="95250">
                <a:moveTo>
                  <a:pt x="14900" y="0"/>
                </a:moveTo>
                <a:lnTo>
                  <a:pt x="0" y="94730"/>
                </a:lnTo>
                <a:lnTo>
                  <a:pt x="1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9763" y="10241559"/>
            <a:ext cx="10795" cy="66675"/>
          </a:xfrm>
          <a:custGeom>
            <a:avLst/>
            <a:gdLst/>
            <a:ahLst/>
            <a:cxnLst/>
            <a:rect l="l" t="t" r="r" b="b"/>
            <a:pathLst>
              <a:path w="10794" h="66675">
                <a:moveTo>
                  <a:pt x="10481" y="0"/>
                </a:moveTo>
                <a:lnTo>
                  <a:pt x="0" y="6661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7729" y="9941455"/>
            <a:ext cx="40005" cy="20955"/>
          </a:xfrm>
          <a:custGeom>
            <a:avLst/>
            <a:gdLst/>
            <a:ahLst/>
            <a:cxnLst/>
            <a:rect l="l" t="t" r="r" b="b"/>
            <a:pathLst>
              <a:path w="40005" h="20954">
                <a:moveTo>
                  <a:pt x="0" y="0"/>
                </a:moveTo>
                <a:lnTo>
                  <a:pt x="39789" y="20837"/>
                </a:lnTo>
                <a:lnTo>
                  <a:pt x="31601" y="15213"/>
                </a:lnTo>
                <a:lnTo>
                  <a:pt x="22762" y="10061"/>
                </a:lnTo>
                <a:lnTo>
                  <a:pt x="13277" y="5386"/>
                </a:lnTo>
                <a:lnTo>
                  <a:pt x="3151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1082" y="837931"/>
            <a:ext cx="9280269" cy="9906000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0779C9C-EC3F-5D23-333B-AD623C12A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2" y="10150475"/>
            <a:ext cx="3708591" cy="590580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16CE273C-BB69-DB5F-3876-D7CCD4F4D9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8750" y="642347"/>
            <a:ext cx="16746604" cy="1661886"/>
          </a:xfrm>
          <a:prstGeom prst="rect">
            <a:avLst/>
          </a:prstGeom>
        </p:spPr>
        <p:txBody>
          <a:bodyPr vert="horz" wrap="square" lIns="0" tIns="205634" rIns="0" bIns="0" rtlCol="0">
            <a:spAutoFit/>
          </a:bodyPr>
          <a:lstStyle/>
          <a:p>
            <a:pPr marL="1251585">
              <a:lnSpc>
                <a:spcPct val="100000"/>
              </a:lnSpc>
              <a:spcBef>
                <a:spcPts val="114"/>
              </a:spcBef>
            </a:pPr>
            <a:r>
              <a:rPr lang="en-US" b="1" dirty="0">
                <a:solidFill>
                  <a:srgbClr val="FFFFFF"/>
                </a:solidFill>
                <a:latin typeface="DM Sans" pitchFamily="2" charset="0"/>
              </a:rPr>
              <a:t>Budget Overview</a:t>
            </a:r>
            <a:endParaRPr sz="9700" dirty="0">
              <a:latin typeface="Libre Baskerville" panose="02000000000000000000" pitchFamily="2" charset="0"/>
              <a:cs typeface="FreightText Pro Semibold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9F79197-F125-207B-4371-BBB00E14F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5910"/>
              </p:ext>
            </p:extLst>
          </p:nvPr>
        </p:nvGraphicFramePr>
        <p:xfrm>
          <a:off x="671318" y="2499817"/>
          <a:ext cx="10576560" cy="68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bird&#10;&#10;Description automatically generated">
            <a:extLst>
              <a:ext uri="{FF2B5EF4-FFF2-40B4-BE49-F238E27FC236}">
                <a16:creationId xmlns:a16="http://schemas.microsoft.com/office/drawing/2014/main" id="{C1EF417D-05C1-E058-9756-374C1601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09043E9B-E94C-7478-32A6-C62CA42BF986}"/>
              </a:ext>
            </a:extLst>
          </p:cNvPr>
          <p:cNvSpPr txBox="1">
            <a:spLocks/>
          </p:cNvSpPr>
          <p:nvPr/>
        </p:nvSpPr>
        <p:spPr>
          <a:xfrm>
            <a:off x="11423650" y="549275"/>
            <a:ext cx="7721584" cy="2834839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dirty="0">
                <a:solidFill>
                  <a:srgbClr val="FFFFFF"/>
                </a:solidFill>
                <a:latin typeface="DM Sans" pitchFamily="2" charset="0"/>
              </a:rPr>
              <a:t>By the Numbers (Data)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49C81C-9293-E0A8-71E2-DA0D0853B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5D234000-C107-5CE1-68EB-2DCF7F9D50D3}"/>
              </a:ext>
            </a:extLst>
          </p:cNvPr>
          <p:cNvSpPr txBox="1"/>
          <p:nvPr/>
        </p:nvSpPr>
        <p:spPr>
          <a:xfrm>
            <a:off x="873125" y="5376427"/>
            <a:ext cx="4343400" cy="279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Academic Honesty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spc="390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endParaRPr lang="pt-BR" sz="3100" dirty="0">
              <a:solidFill>
                <a:srgbClr val="FFFFFF"/>
              </a:solidFill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350% increase in Academic Honesty violations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0118F01B-A557-82D3-8284-D8C33F110DC1}"/>
              </a:ext>
            </a:extLst>
          </p:cNvPr>
          <p:cNvSpPr txBox="1"/>
          <p:nvPr/>
        </p:nvSpPr>
        <p:spPr>
          <a:xfrm>
            <a:off x="10356850" y="5379795"/>
            <a:ext cx="3909695" cy="4578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DOS Office Inquiries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280 in Total (Informal Complaints, Academic Issues, Hawk Emergency Fund Requests, etc.)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8EC759B-DAFE-6452-B259-F0BC5B74ACDD}"/>
              </a:ext>
            </a:extLst>
          </p:cNvPr>
          <p:cNvSpPr txBox="1"/>
          <p:nvPr/>
        </p:nvSpPr>
        <p:spPr>
          <a:xfrm>
            <a:off x="14776450" y="5379794"/>
            <a:ext cx="3909695" cy="32317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Hawk Emergency Fund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$2,900.00 Hawk Emergency Fund funding awarded to UHCL students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E1AB2466-B407-0ED1-0DBB-2AEE1F14928B}"/>
              </a:ext>
            </a:extLst>
          </p:cNvPr>
          <p:cNvSpPr txBox="1"/>
          <p:nvPr/>
        </p:nvSpPr>
        <p:spPr>
          <a:xfrm>
            <a:off x="6066156" y="5379795"/>
            <a:ext cx="3909695" cy="32317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Basic Needs Grant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$86,160.00 Basic Needs Grant funding awarded to students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B60B-B09F-9900-A766-3195C55C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bird&#10;&#10;Description automatically generated">
            <a:extLst>
              <a:ext uri="{FF2B5EF4-FFF2-40B4-BE49-F238E27FC236}">
                <a16:creationId xmlns:a16="http://schemas.microsoft.com/office/drawing/2014/main" id="{E8249E4A-CF19-610D-AF14-8858EEA1C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7E8A920E-9B6B-C8BF-78C4-EF45D5B544C8}"/>
              </a:ext>
            </a:extLst>
          </p:cNvPr>
          <p:cNvSpPr txBox="1">
            <a:spLocks/>
          </p:cNvSpPr>
          <p:nvPr/>
        </p:nvSpPr>
        <p:spPr>
          <a:xfrm>
            <a:off x="11423650" y="549275"/>
            <a:ext cx="7721584" cy="2834839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dirty="0">
                <a:solidFill>
                  <a:srgbClr val="FFFFFF"/>
                </a:solidFill>
                <a:latin typeface="DM Sans" pitchFamily="2" charset="0"/>
              </a:rPr>
              <a:t>By the Numbers (Data) continued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070DC99-8F7F-0A41-CB02-0DE91778E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A8947BBC-3D38-9215-1FBF-248B7AD4A7A9}"/>
              </a:ext>
            </a:extLst>
          </p:cNvPr>
          <p:cNvSpPr txBox="1"/>
          <p:nvPr/>
        </p:nvSpPr>
        <p:spPr>
          <a:xfrm>
            <a:off x="908050" y="5369697"/>
            <a:ext cx="4343400" cy="23212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Student Care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spc="390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5% increase in student mental health reports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F15B788-39EE-75DD-943E-5205E5B98901}"/>
              </a:ext>
            </a:extLst>
          </p:cNvPr>
          <p:cNvSpPr txBox="1"/>
          <p:nvPr/>
        </p:nvSpPr>
        <p:spPr>
          <a:xfrm>
            <a:off x="13329594" y="5376429"/>
            <a:ext cx="3909695" cy="23212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Student Housing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56% decrease in student housing incident reports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A6D8DF20-E0F1-A516-9883-44E51990D652}"/>
              </a:ext>
            </a:extLst>
          </p:cNvPr>
          <p:cNvSpPr txBox="1"/>
          <p:nvPr/>
        </p:nvSpPr>
        <p:spPr>
          <a:xfrm>
            <a:off x="7080250" y="5376429"/>
            <a:ext cx="3909695" cy="23212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lang="en-US" sz="36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Student Conduct</a:t>
            </a:r>
          </a:p>
          <a:p>
            <a:pPr algn="ctr">
              <a:lnSpc>
                <a:spcPts val="3620"/>
              </a:lnSpc>
              <a:spcBef>
                <a:spcPts val="90"/>
              </a:spcBef>
              <a:tabLst>
                <a:tab pos="1925320" algn="l"/>
              </a:tabLst>
            </a:pPr>
            <a:r>
              <a:rPr sz="3100" b="1" dirty="0">
                <a:solidFill>
                  <a:srgbClr val="B0D35C"/>
                </a:solidFill>
                <a:latin typeface="DM Sans" pitchFamily="2" charset="0"/>
                <a:cs typeface="Arial"/>
              </a:rPr>
              <a:t> </a:t>
            </a:r>
            <a:endParaRPr sz="3100" b="1" dirty="0">
              <a:latin typeface="DM Sans" pitchFamily="2" charset="0"/>
              <a:cs typeface="Arial"/>
            </a:endParaRPr>
          </a:p>
          <a:p>
            <a:pPr marL="121920" marR="118110" algn="ctr">
              <a:lnSpc>
                <a:spcPts val="3520"/>
              </a:lnSpc>
              <a:spcBef>
                <a:spcPts val="185"/>
              </a:spcBef>
              <a:tabLst>
                <a:tab pos="720725" algn="l"/>
                <a:tab pos="1570355" algn="l"/>
                <a:tab pos="2780665" algn="l"/>
                <a:tab pos="3080385" algn="l"/>
              </a:tabLst>
            </a:pPr>
            <a:r>
              <a:rPr lang="pt-BR" sz="3100" dirty="0">
                <a:solidFill>
                  <a:srgbClr val="FFFFFF"/>
                </a:solidFill>
                <a:latin typeface="DM Sans" pitchFamily="2" charset="0"/>
                <a:cs typeface="Arial"/>
              </a:rPr>
              <a:t>54% increase in student conduct incident reports</a:t>
            </a:r>
            <a:endParaRPr lang="pt-BR" sz="3100" dirty="0">
              <a:latin typeface="DM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1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50C2-87A3-78C6-404A-48416A59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8C27444-32A0-9E47-270B-0251F65B0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56850" y="3597275"/>
            <a:ext cx="9196959" cy="85305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Hired a new AVP/Dean of Students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Absorbed and managed Basic Needs Services for students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Developed a new Student Handbook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Incorporated the NABITA Rubric with student mental health cases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Established a new </a:t>
            </a:r>
            <a:r>
              <a:rPr lang="pt-BR" sz="3600" i="1" dirty="0">
                <a:latin typeface="DM Sans" pitchFamily="2" charset="0"/>
              </a:rPr>
              <a:t>Dine &amp; Dialogue with the Deans</a:t>
            </a:r>
            <a:r>
              <a:rPr lang="pt-BR" sz="3600" dirty="0">
                <a:latin typeface="DM Sans" pitchFamily="2" charset="0"/>
              </a:rPr>
              <a:t> initiative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Streamlined Student Travel processes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600" dirty="0">
                <a:latin typeface="DM Sans" pitchFamily="2" charset="0"/>
              </a:rPr>
              <a:t>Installed and furnished a new multi-use conference room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latin typeface="DM Sans" pitchFamily="2" charset="0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882F0EAA-3A0C-FC6B-574E-3B82DD61E0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01" y="566925"/>
            <a:ext cx="10544633" cy="100203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0F82C7BA-E45A-83D4-5005-84D8E713912C}"/>
              </a:ext>
            </a:extLst>
          </p:cNvPr>
          <p:cNvSpPr txBox="1">
            <a:spLocks/>
          </p:cNvSpPr>
          <p:nvPr/>
        </p:nvSpPr>
        <p:spPr>
          <a:xfrm>
            <a:off x="11499850" y="566925"/>
            <a:ext cx="6578584" cy="2773989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5400" b="1" spc="600" dirty="0">
                <a:solidFill>
                  <a:srgbClr val="FFFFFF"/>
                </a:solidFill>
                <a:latin typeface="DM Sans" pitchFamily="2" charset="0"/>
              </a:rPr>
              <a:t>Significant Changes Since Last Year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6E2463-375E-DDDD-8DF9-23E693216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D98BF-C66B-7C6F-EE8B-60D65267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76C580B-B69E-8AA7-77F3-0A66E2EAE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507282" y="2987675"/>
            <a:ext cx="8841168" cy="571694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Students are presenting more complex mental health needs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Artifi</a:t>
            </a:r>
            <a:r>
              <a:rPr lang="pt-BR" sz="3900" dirty="0">
                <a:latin typeface="DM Sans" pitchFamily="2" charset="0"/>
              </a:rPr>
              <a:t>cial Intelligence is impacting academic integrity and student learning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solidFill>
                  <a:schemeClr val="bg1"/>
                </a:solidFill>
                <a:latin typeface="DM Sans" pitchFamily="2" charset="0"/>
                <a:cs typeface="Arial"/>
              </a:rPr>
              <a:t>Expiration of the Basic Needs Grant</a:t>
            </a: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r>
              <a:rPr lang="pt-BR" sz="3900" dirty="0">
                <a:latin typeface="DM Sans" pitchFamily="2" charset="0"/>
              </a:rPr>
              <a:t>The need for additional Hawk Pantry support</a:t>
            </a: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  <a:p>
            <a:pPr marL="571500" marR="5080" indent="-571500" algn="l">
              <a:spcBef>
                <a:spcPts val="459"/>
              </a:spcBef>
              <a:buFont typeface="Arial" panose="020B0604020202020204" pitchFamily="34" charset="0"/>
              <a:buChar char="•"/>
              <a:tabLst>
                <a:tab pos="1427480" algn="l"/>
                <a:tab pos="1524635" algn="l"/>
                <a:tab pos="1612265" algn="l"/>
                <a:tab pos="1944370" algn="l"/>
                <a:tab pos="2759075" algn="l"/>
                <a:tab pos="3427095" algn="l"/>
                <a:tab pos="3456940" algn="l"/>
                <a:tab pos="3648075" algn="l"/>
                <a:tab pos="3957320" algn="l"/>
                <a:tab pos="5079365" algn="l"/>
              </a:tabLst>
            </a:pPr>
            <a:endParaRPr lang="pt-BR" sz="3900" dirty="0">
              <a:solidFill>
                <a:schemeClr val="bg1"/>
              </a:solidFill>
              <a:latin typeface="DM Sans" pitchFamily="2" charset="0"/>
              <a:cs typeface="Arial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175BB93B-34CC-9D97-6491-3A63023428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01" y="566925"/>
            <a:ext cx="10544633" cy="10020300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1F310A69-0702-1091-DAC3-6EB39A97ED0D}"/>
              </a:ext>
            </a:extLst>
          </p:cNvPr>
          <p:cNvSpPr txBox="1">
            <a:spLocks/>
          </p:cNvSpPr>
          <p:nvPr/>
        </p:nvSpPr>
        <p:spPr>
          <a:xfrm>
            <a:off x="11499850" y="566925"/>
            <a:ext cx="6578584" cy="1501141"/>
          </a:xfrm>
          <a:prstGeom prst="rect">
            <a:avLst/>
          </a:prstGeom>
        </p:spPr>
        <p:txBody>
          <a:bodyPr vert="horz" wrap="square" lIns="0" tIns="278281" rIns="0" bIns="0" rtlCol="0">
            <a:spAutoFit/>
          </a:bodyPr>
          <a:lstStyle>
            <a:lvl1pPr>
              <a:defRPr sz="9450" b="0" i="0">
                <a:solidFill>
                  <a:srgbClr val="B0D35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lnSpc>
                <a:spcPts val="10405"/>
              </a:lnSpc>
              <a:spcBef>
                <a:spcPts val="130"/>
              </a:spcBef>
            </a:pPr>
            <a:r>
              <a:rPr lang="en-US" sz="6000" b="1" spc="600" dirty="0">
                <a:solidFill>
                  <a:srgbClr val="FFFFFF"/>
                </a:solidFill>
                <a:latin typeface="DM Sans" pitchFamily="2" charset="0"/>
              </a:rPr>
              <a:t>Challenges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C30D35C-6D95-F60F-D245-3967792B5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10150475"/>
            <a:ext cx="3708591" cy="5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B3E45A9123A4A8A4A2C55A6DF9C54" ma:contentTypeVersion="9" ma:contentTypeDescription="Create a new document." ma:contentTypeScope="" ma:versionID="8a54a0839b4ed20e4051dfb133aa7ad2">
  <xsd:schema xmlns:xsd="http://www.w3.org/2001/XMLSchema" xmlns:xs="http://www.w3.org/2001/XMLSchema" xmlns:p="http://schemas.microsoft.com/office/2006/metadata/properties" xmlns:ns2="2b0919f6-0a0c-4805-a059-102cc18601d6" targetNamespace="http://schemas.microsoft.com/office/2006/metadata/properties" ma:root="true" ma:fieldsID="4b1c3dcbb65aae94984136dd7babaaa5" ns2:_="">
    <xsd:import namespace="2b0919f6-0a0c-4805-a059-102cc1860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919f6-0a0c-4805-a059-102cc18601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011EDC-CDA6-4F04-9BB6-91449DD66A38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5ac8d4be-f3c3-4b47-8f3b-4c82255c077e"/>
    <ds:schemaRef ds:uri="http://schemas.openxmlformats.org/package/2006/metadata/core-properties"/>
    <ds:schemaRef ds:uri="3df52c9b-d724-4e2d-b991-50ee683a3333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ECD81E-A2FA-43DE-A464-977D51A160F5}"/>
</file>

<file path=customXml/itemProps3.xml><?xml version="1.0" encoding="utf-8"?>
<ds:datastoreItem xmlns:ds="http://schemas.openxmlformats.org/officeDocument/2006/customXml" ds:itemID="{100C04D3-DA27-40DF-BF3D-30AC0944129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3fa49a-b093-407c-9f67-1f50b77cb432}" enabled="0" method="" siteId="{593fa49a-b093-407c-9f67-1f50b77cb43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472</Words>
  <Application>Microsoft Office PowerPoint</Application>
  <PresentationFormat>Custom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DM Sans</vt:lpstr>
      <vt:lpstr>ITC Garamond Std Book Cond</vt:lpstr>
      <vt:lpstr>Libre Baskerville</vt:lpstr>
      <vt:lpstr>Office Theme</vt:lpstr>
      <vt:lpstr>The Dean of Students Office 2025 SFAC Presentation October 17, 2025</vt:lpstr>
      <vt:lpstr>Mission and Vision</vt:lpstr>
      <vt:lpstr>PowerPoint Presentation</vt:lpstr>
      <vt:lpstr>PowerPoint Presentation</vt:lpstr>
      <vt:lpstr>Budget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FY27 SFAC Funding Requests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Perry, Matthew</dc:creator>
  <cp:lastModifiedBy>Perry, Matthew Christopher</cp:lastModifiedBy>
  <cp:revision>64</cp:revision>
  <dcterms:created xsi:type="dcterms:W3CDTF">2024-10-24T22:04:17Z</dcterms:created>
  <dcterms:modified xsi:type="dcterms:W3CDTF">2025-10-16T14:46:05Z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2024-10-24T00:00:00Z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2024-10-24T00:00:00Z</vt:filetime>
  </property>
  <property fmtid="{D5CDD505-2E9C-101B-9397-08002B2CF9AE}" pid="5" name="Producer">
    <vt:lpwstr>Adobe PDF Library 17.0</vt:lpwstr>
  </property>
  <property fmtid="{D5CDD505-2E9C-101B-9397-08002B2CF9AE}" pid="6" name="MediaServiceImageTags">
    <vt:lpwstr/>
  </property>
  <property fmtid="{D5CDD505-2E9C-101B-9397-08002B2CF9AE}" pid="7" name="ContentTypeId">
    <vt:lpwstr>0x0101000F1B3E45A9123A4A8A4A2C55A6DF9C54</vt:lpwstr>
  </property>
</Properties>
</file>