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8" r:id="rId5"/>
    <p:sldId id="260" r:id="rId6"/>
    <p:sldId id="264" r:id="rId7"/>
    <p:sldId id="266" r:id="rId8"/>
    <p:sldId id="265" r:id="rId9"/>
    <p:sldId id="267" r:id="rId10"/>
    <p:sldId id="270" r:id="rId11"/>
    <p:sldId id="268" r:id="rId12"/>
    <p:sldId id="269" r:id="rId13"/>
    <p:sldId id="274" r:id="rId14"/>
    <p:sldId id="271" r:id="rId15"/>
    <p:sldId id="273" r:id="rId1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B538B-2B87-E140-9B99-01495C4276CB}" v="2" dt="2025-02-06T14:15:47.1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13" autoAdjust="0"/>
  </p:normalViewPr>
  <p:slideViewPr>
    <p:cSldViewPr>
      <p:cViewPr varScale="1">
        <p:scale>
          <a:sx n="32" d="100"/>
          <a:sy n="32" d="100"/>
        </p:scale>
        <p:origin x="156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1B693A8-CB4E-46CB-B0C0-786D6E84273C}" type="datetimeFigureOut">
              <a:rPr lang="en-US" smtClean="0"/>
              <a:t>10/14/2025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086ED1B-3964-4D37-BF6C-E044D3686FE9}" type="slidenum">
              <a:rPr lang="en-US" smtClean="0"/>
              <a:t>‹#›</a:t>
            </a:fld>
            <a:endParaRPr lang="en-US"/>
          </a:p>
        </p:txBody>
      </p:sp>
    </p:spTree>
    <p:extLst>
      <p:ext uri="{BB962C8B-B14F-4D97-AF65-F5344CB8AC3E}">
        <p14:creationId xmlns:p14="http://schemas.microsoft.com/office/powerpoint/2010/main" val="368996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6ED1B-3964-4D37-BF6C-E044D3686FE9}" type="slidenum">
              <a:rPr lang="en-US" smtClean="0"/>
              <a:t>1</a:t>
            </a:fld>
            <a:endParaRPr lang="en-US"/>
          </a:p>
        </p:txBody>
      </p:sp>
    </p:spTree>
    <p:extLst>
      <p:ext uri="{BB962C8B-B14F-4D97-AF65-F5344CB8AC3E}">
        <p14:creationId xmlns:p14="http://schemas.microsoft.com/office/powerpoint/2010/main" val="356179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B7D0B-2045-EFFB-F0AF-4D4C76BC9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98542-1B93-0925-7592-7FAB4DD15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7C514-234D-39BE-7EBD-577A8B66187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Our base budget was reduced by approximately 15% from last year to this year. A significant portion (approx. 9%) of this was from the departure of the Case Manager, whose position was ultimately eliminated. An additional 5% from CMHC’s budget would be $39,315. </a:t>
            </a:r>
            <a:endParaRPr lang="en-US" dirty="0"/>
          </a:p>
        </p:txBody>
      </p:sp>
      <p:sp>
        <p:nvSpPr>
          <p:cNvPr id="4" name="Slide Number Placeholder 3">
            <a:extLst>
              <a:ext uri="{FF2B5EF4-FFF2-40B4-BE49-F238E27FC236}">
                <a16:creationId xmlns:a16="http://schemas.microsoft.com/office/drawing/2014/main" id="{4DD2908B-9178-9A2B-B98F-376B589F3C23}"/>
              </a:ext>
            </a:extLst>
          </p:cNvPr>
          <p:cNvSpPr>
            <a:spLocks noGrp="1"/>
          </p:cNvSpPr>
          <p:nvPr>
            <p:ph type="sldNum" sz="quarter" idx="5"/>
          </p:nvPr>
        </p:nvSpPr>
        <p:spPr/>
        <p:txBody>
          <a:bodyPr/>
          <a:lstStyle/>
          <a:p>
            <a:fld id="{C086ED1B-3964-4D37-BF6C-E044D3686FE9}" type="slidenum">
              <a:rPr lang="en-US" smtClean="0"/>
              <a:t>10</a:t>
            </a:fld>
            <a:endParaRPr lang="en-US"/>
          </a:p>
        </p:txBody>
      </p:sp>
    </p:spTree>
    <p:extLst>
      <p:ext uri="{BB962C8B-B14F-4D97-AF65-F5344CB8AC3E}">
        <p14:creationId xmlns:p14="http://schemas.microsoft.com/office/powerpoint/2010/main" val="44482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3F0E-95A3-5AD3-75C0-FC02DCA01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0918B-24F6-2FB1-A605-B6C55C5FA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934B7-C0D6-CB5D-91A6-F2E7D053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Rationale: CMHC’s APA Accredited doctoral internship training program has been in place since 2012. I’m actually a product of the first intern class.  It was originally funded through support from grants through the Hogg Foundation and the Meadows Foundation as part of a large initiative to increase the number of doctoral psychologists in Texas. The first year was fully funded by the grants and an agreement from the university to support the program in the future. Years 2-5 were partially funded each year through the Hogg Foundation grant with the remainder funded by the university.  Upon the completion of the grant award, funding for the internship was then provided through the university’s First Year Initiative funding.  Due to university budget cuts, this funding is no longer available. To maintain the program, we are requesting funding from SFAC. </a:t>
            </a:r>
          </a:p>
          <a:p>
            <a:endParaRPr lang="en-US" dirty="0"/>
          </a:p>
        </p:txBody>
      </p:sp>
      <p:sp>
        <p:nvSpPr>
          <p:cNvPr id="4" name="Slide Number Placeholder 3">
            <a:extLst>
              <a:ext uri="{FF2B5EF4-FFF2-40B4-BE49-F238E27FC236}">
                <a16:creationId xmlns:a16="http://schemas.microsoft.com/office/drawing/2014/main" id="{EF9A63F5-892F-8EA7-84A4-14A71E10DD35}"/>
              </a:ext>
            </a:extLst>
          </p:cNvPr>
          <p:cNvSpPr>
            <a:spLocks noGrp="1"/>
          </p:cNvSpPr>
          <p:nvPr>
            <p:ph type="sldNum" sz="quarter" idx="5"/>
          </p:nvPr>
        </p:nvSpPr>
        <p:spPr/>
        <p:txBody>
          <a:bodyPr/>
          <a:lstStyle/>
          <a:p>
            <a:fld id="{C086ED1B-3964-4D37-BF6C-E044D3686FE9}" type="slidenum">
              <a:rPr lang="en-US" smtClean="0"/>
              <a:t>11</a:t>
            </a:fld>
            <a:endParaRPr lang="en-US"/>
          </a:p>
        </p:txBody>
      </p:sp>
    </p:spTree>
    <p:extLst>
      <p:ext uri="{BB962C8B-B14F-4D97-AF65-F5344CB8AC3E}">
        <p14:creationId xmlns:p14="http://schemas.microsoft.com/office/powerpoint/2010/main" val="18242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D12B-388C-3874-BEF7-86A63BA9B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2A882-C19E-D36E-9C33-96B9AC287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B9B74-1D73-EBAD-77C7-77BD95B2EA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alternative would be only funding two interns. This is the minimum number of doctoral interns that a training program can have and remain accredited.  The amount of funding needed for two interns would be $97,313. If we do not receive enough funding for two interns, we would no longer be able to support an accredited doctoral intern training program. The loss of the training program would be significant to UHCL.  If the training program does not move forward, we would need to use any awarded funds to hire temp staff over the next year to make up for the loss of direct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Trainees accounted for 1,774 of the total 4,844 direct contacts in the last year. </a:t>
            </a:r>
          </a:p>
        </p:txBody>
      </p:sp>
      <p:sp>
        <p:nvSpPr>
          <p:cNvPr id="4" name="Slide Number Placeholder 3">
            <a:extLst>
              <a:ext uri="{FF2B5EF4-FFF2-40B4-BE49-F238E27FC236}">
                <a16:creationId xmlns:a16="http://schemas.microsoft.com/office/drawing/2014/main" id="{08F25204-E068-9EBC-C6D7-BA062C1A7A33}"/>
              </a:ext>
            </a:extLst>
          </p:cNvPr>
          <p:cNvSpPr>
            <a:spLocks noGrp="1"/>
          </p:cNvSpPr>
          <p:nvPr>
            <p:ph type="sldNum" sz="quarter" idx="5"/>
          </p:nvPr>
        </p:nvSpPr>
        <p:spPr/>
        <p:txBody>
          <a:bodyPr/>
          <a:lstStyle/>
          <a:p>
            <a:fld id="{C086ED1B-3964-4D37-BF6C-E044D3686FE9}" type="slidenum">
              <a:rPr lang="en-US" smtClean="0"/>
              <a:t>12</a:t>
            </a:fld>
            <a:endParaRPr lang="en-US"/>
          </a:p>
        </p:txBody>
      </p:sp>
    </p:spTree>
    <p:extLst>
      <p:ext uri="{BB962C8B-B14F-4D97-AF65-F5344CB8AC3E}">
        <p14:creationId xmlns:p14="http://schemas.microsoft.com/office/powerpoint/2010/main" val="309360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CMHC contributes to the mission of DSA by championing student success through connection, care, and community across all aspects of the services we provide.  CMHC provides a collaborative clinical model for therapy services that helps students maximize positive outcomes and improve mental health, ultimately providing a significant contribution to the success of our students.  </a:t>
            </a:r>
            <a:endParaRPr lang="en-US" dirty="0"/>
          </a:p>
        </p:txBody>
      </p:sp>
      <p:sp>
        <p:nvSpPr>
          <p:cNvPr id="4" name="Slide Number Placeholder 3"/>
          <p:cNvSpPr>
            <a:spLocks noGrp="1"/>
          </p:cNvSpPr>
          <p:nvPr>
            <p:ph type="sldNum" sz="quarter" idx="5"/>
          </p:nvPr>
        </p:nvSpPr>
        <p:spPr/>
        <p:txBody>
          <a:bodyPr/>
          <a:lstStyle/>
          <a:p>
            <a:fld id="{C086ED1B-3964-4D37-BF6C-E044D3686FE9}" type="slidenum">
              <a:rPr lang="en-US" smtClean="0"/>
              <a:t>2</a:t>
            </a:fld>
            <a:endParaRPr lang="en-US"/>
          </a:p>
        </p:txBody>
      </p:sp>
    </p:spTree>
    <p:extLst>
      <p:ext uri="{BB962C8B-B14F-4D97-AF65-F5344CB8AC3E}">
        <p14:creationId xmlns:p14="http://schemas.microsoft.com/office/powerpoint/2010/main" val="407247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we provide outreach services that help educate students and increase awareness about mental health issues that can improve overall mental wellbeing.  CMHC considers outreach another form of intervention; we realize that many students may get what they need from attending a workshop or other outreach event and may never formally seek services; on the other hand, outreach is a great way to reduce mental health stigma and brings students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our self-directed services, contracted self-help resources, and crisis services help ensure that help and tools for care, connection, and community are available outside of office hours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CMHC discontinued the Fresh Check Day campaign and began our own mental health awareness event called Thrive Together Wellness Fair. This has become an incredibly popular event with students and could not be pulled off without the support of division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086ED1B-3964-4D37-BF6C-E044D3686FE9}" type="slidenum">
              <a:rPr lang="en-US" smtClean="0"/>
              <a:t>3</a:t>
            </a:fld>
            <a:endParaRPr lang="en-US"/>
          </a:p>
        </p:txBody>
      </p:sp>
    </p:spTree>
    <p:extLst>
      <p:ext uri="{BB962C8B-B14F-4D97-AF65-F5344CB8AC3E}">
        <p14:creationId xmlns:p14="http://schemas.microsoft.com/office/powerpoint/2010/main" val="428149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4E445-F331-6A52-851C-F61025DFD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97883-5C36-FF83-28A6-93E2C7BFF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69ED0-FFF3-5599-9F38-E8AFC7AD9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98F2AB-22D7-6955-2041-1D87F5197D18}"/>
              </a:ext>
            </a:extLst>
          </p:cNvPr>
          <p:cNvSpPr>
            <a:spLocks noGrp="1"/>
          </p:cNvSpPr>
          <p:nvPr>
            <p:ph type="sldNum" sz="quarter" idx="5"/>
          </p:nvPr>
        </p:nvSpPr>
        <p:spPr/>
        <p:txBody>
          <a:bodyPr/>
          <a:lstStyle/>
          <a:p>
            <a:fld id="{C086ED1B-3964-4D37-BF6C-E044D3686FE9}" type="slidenum">
              <a:rPr lang="en-US" smtClean="0"/>
              <a:t>4</a:t>
            </a:fld>
            <a:endParaRPr lang="en-US"/>
          </a:p>
        </p:txBody>
      </p:sp>
    </p:spTree>
    <p:extLst>
      <p:ext uri="{BB962C8B-B14F-4D97-AF65-F5344CB8AC3E}">
        <p14:creationId xmlns:p14="http://schemas.microsoft.com/office/powerpoint/2010/main" val="269507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CMHC utilizes a symptom assessment tool to measure symptom changes over time called CCAPS.  We are part of a larger consortium (CCMH) Outcome results on the repeated symptom assessment (CCAPS) compared to the national outcome data for the last two years indicate for UHCL clients who start out with moderate or elevated distress on all 8 of the CCAPS subscales, the average change our clients show in reducing their symptoms is greater than the change achieved by 97.5-99.8% of counseling centers in the national sample (approx. 650). </a:t>
            </a:r>
          </a:p>
          <a:p>
            <a:endParaRPr lang="en-US" dirty="0"/>
          </a:p>
        </p:txBody>
      </p:sp>
      <p:sp>
        <p:nvSpPr>
          <p:cNvPr id="4" name="Slide Number Placeholder 3"/>
          <p:cNvSpPr>
            <a:spLocks noGrp="1"/>
          </p:cNvSpPr>
          <p:nvPr>
            <p:ph type="sldNum" sz="quarter" idx="5"/>
          </p:nvPr>
        </p:nvSpPr>
        <p:spPr/>
        <p:txBody>
          <a:bodyPr/>
          <a:lstStyle/>
          <a:p>
            <a:fld id="{C086ED1B-3964-4D37-BF6C-E044D3686FE9}" type="slidenum">
              <a:rPr lang="en-US" smtClean="0"/>
              <a:t>5</a:t>
            </a:fld>
            <a:endParaRPr lang="en-US"/>
          </a:p>
        </p:txBody>
      </p:sp>
    </p:spTree>
    <p:extLst>
      <p:ext uri="{BB962C8B-B14F-4D97-AF65-F5344CB8AC3E}">
        <p14:creationId xmlns:p14="http://schemas.microsoft.com/office/powerpoint/2010/main" val="394061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7C8D-48BB-94E9-DCBB-78752884A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FD73F-5E66-CB5A-44DA-FFABEE00F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9A683-F587-8B63-C6FF-4197C83D688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you can see from the data on the last few slides, students continue to receive effective treatment and are satisfied with the services received at CMHC.  Students experience greater connection to the university (and to others) and report significant symptom reduction as a result of utilizing our services.  CMHC is helping students stay enrolled, graduate, and is saving lives.</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0F867B6-2D57-95F1-4379-2516AA69FEF7}"/>
              </a:ext>
            </a:extLst>
          </p:cNvPr>
          <p:cNvSpPr>
            <a:spLocks noGrp="1"/>
          </p:cNvSpPr>
          <p:nvPr>
            <p:ph type="sldNum" sz="quarter" idx="5"/>
          </p:nvPr>
        </p:nvSpPr>
        <p:spPr/>
        <p:txBody>
          <a:bodyPr/>
          <a:lstStyle/>
          <a:p>
            <a:fld id="{C086ED1B-3964-4D37-BF6C-E044D3686FE9}" type="slidenum">
              <a:rPr lang="en-US" smtClean="0"/>
              <a:t>6</a:t>
            </a:fld>
            <a:endParaRPr lang="en-US"/>
          </a:p>
        </p:txBody>
      </p:sp>
    </p:spTree>
    <p:extLst>
      <p:ext uri="{BB962C8B-B14F-4D97-AF65-F5344CB8AC3E}">
        <p14:creationId xmlns:p14="http://schemas.microsoft.com/office/powerpoint/2010/main" val="244470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21299-5674-8045-827E-CB2FB35A7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2AD85-D6CC-7976-750A-F581DE924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C373E-1256-A52D-D427-DE00C2C901F7}"/>
              </a:ext>
            </a:extLst>
          </p:cNvPr>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CMHC is currently involved in a search for a director and another staff psychologist. The successful hire of these positions would bring the total licensed psychologists on staff to four.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collaboration with a grant from PCORI (Patient Centered Outcomes Research Institute) and Pacific Lutheran University (PI on grant), CMHC is entering year 2 of a 3-year collaborative effort to bring STAIR (STAIR: Skills Training in Affective and Interpersonal Regulation) Trauma Treatment Protocol to CMHC. This protocol prepares the clinical staff to work with clients with significant trauma (almost 60% of our clients report some history of trauma) and expand the modalities of trauma treatment available to our students.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Last year, all clinical staff were trained in STAIR treatment at no cost to UHCL and 28 clients completed the individual treatment protocol.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the upcoming second year of the partnership (2025-2026) two staff are being trained as “Champions” (trainers) to continue to provide training to current interns and any new staff to further develop the program, making us self-sufficient as a center qualified to provide STAIR moving forward.  We are also working to expand STAIR beyond individual treatment and add a (hopefully) ongoing STAIR group as a way to serve more students. </a:t>
            </a:r>
          </a:p>
          <a:p>
            <a:endParaRPr lang="en-US" dirty="0"/>
          </a:p>
        </p:txBody>
      </p:sp>
      <p:sp>
        <p:nvSpPr>
          <p:cNvPr id="4" name="Slide Number Placeholder 3">
            <a:extLst>
              <a:ext uri="{FF2B5EF4-FFF2-40B4-BE49-F238E27FC236}">
                <a16:creationId xmlns:a16="http://schemas.microsoft.com/office/drawing/2014/main" id="{BA5D9146-4347-ACCE-8E68-C186648C9450}"/>
              </a:ext>
            </a:extLst>
          </p:cNvPr>
          <p:cNvSpPr>
            <a:spLocks noGrp="1"/>
          </p:cNvSpPr>
          <p:nvPr>
            <p:ph type="sldNum" sz="quarter" idx="5"/>
          </p:nvPr>
        </p:nvSpPr>
        <p:spPr/>
        <p:txBody>
          <a:bodyPr/>
          <a:lstStyle/>
          <a:p>
            <a:fld id="{C086ED1B-3964-4D37-BF6C-E044D3686FE9}" type="slidenum">
              <a:rPr lang="en-US" smtClean="0"/>
              <a:t>7</a:t>
            </a:fld>
            <a:endParaRPr lang="en-US"/>
          </a:p>
        </p:txBody>
      </p:sp>
    </p:spTree>
    <p:extLst>
      <p:ext uri="{BB962C8B-B14F-4D97-AF65-F5344CB8AC3E}">
        <p14:creationId xmlns:p14="http://schemas.microsoft.com/office/powerpoint/2010/main" val="15387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4C80-9195-4CE5-8C54-1A939738C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E66F3-3703-DD7B-95E2-5EA6194FE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00305-283E-2C85-526A-3ED8AEA497D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latin typeface="DM Sans" pitchFamily="2" charset="0"/>
              </a:rPr>
              <a:t>Student Fees: M&amp;O budget largely goes to contracted mental health services, our medical records system and other technology, and staff professional development as required for licenses and accreditation, with some remaining for programming and office expenses.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chemeClr val="bg1"/>
              </a:solidFill>
              <a:latin typeface="DM Sans"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latin typeface="DM Sans" pitchFamily="2" charset="0"/>
              </a:rPr>
              <a:t>State Fees (FYI funds): Paid Doctoral Intern staff salaries and portions of supervisors with some M&amp;O for training program expenses.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chemeClr val="bg1"/>
              </a:solidFill>
              <a:latin typeface="DM Sans" pitchFamily="2" charset="0"/>
            </a:endParaRPr>
          </a:p>
          <a:p>
            <a:pPr lvl="0"/>
            <a:r>
              <a:rPr lang="en-US" sz="1200" dirty="0">
                <a:solidFill>
                  <a:schemeClr val="bg1"/>
                </a:solidFill>
                <a:latin typeface="DM Sans" pitchFamily="2" charset="0"/>
              </a:rPr>
              <a:t>3.   Sales &amp; Service: </a:t>
            </a:r>
            <a:r>
              <a:rPr lang="en-US" sz="1200" kern="1200" dirty="0">
                <a:solidFill>
                  <a:schemeClr val="tx1"/>
                </a:solidFill>
                <a:effectLst/>
                <a:latin typeface="+mn-lt"/>
                <a:ea typeface="+mn-ea"/>
                <a:cs typeface="+mn-cs"/>
              </a:rPr>
              <a:t>Used as supplemental M&amp;O and paying for assessments. Due to psychiatry being moved out from CMHC and to Health Services on 9/1/25 , this funding source is no longer available after FY 25.  Moving forward, any funds will likely be exclusively from no show fees.</a:t>
            </a:r>
          </a:p>
          <a:p>
            <a:endParaRPr lang="en-US" dirty="0"/>
          </a:p>
        </p:txBody>
      </p:sp>
      <p:sp>
        <p:nvSpPr>
          <p:cNvPr id="4" name="Slide Number Placeholder 3">
            <a:extLst>
              <a:ext uri="{FF2B5EF4-FFF2-40B4-BE49-F238E27FC236}">
                <a16:creationId xmlns:a16="http://schemas.microsoft.com/office/drawing/2014/main" id="{B81DDB42-D5B8-73FE-22E9-21E33E48A35A}"/>
              </a:ext>
            </a:extLst>
          </p:cNvPr>
          <p:cNvSpPr>
            <a:spLocks noGrp="1"/>
          </p:cNvSpPr>
          <p:nvPr>
            <p:ph type="sldNum" sz="quarter" idx="5"/>
          </p:nvPr>
        </p:nvSpPr>
        <p:spPr/>
        <p:txBody>
          <a:bodyPr/>
          <a:lstStyle/>
          <a:p>
            <a:fld id="{C086ED1B-3964-4D37-BF6C-E044D3686FE9}" type="slidenum">
              <a:rPr lang="en-US" smtClean="0"/>
              <a:t>8</a:t>
            </a:fld>
            <a:endParaRPr lang="en-US"/>
          </a:p>
        </p:txBody>
      </p:sp>
    </p:spTree>
    <p:extLst>
      <p:ext uri="{BB962C8B-B14F-4D97-AF65-F5344CB8AC3E}">
        <p14:creationId xmlns:p14="http://schemas.microsoft.com/office/powerpoint/2010/main" val="165544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39D3-FDB9-CB77-8EEA-AA50DC79E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710A1-2C1D-2ED6-8923-487790959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FCC77-0F7E-82AC-3B21-3BFE14D799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dirty="0">
                <a:latin typeface="DM Sans" pitchFamily="2" charset="0"/>
              </a:rPr>
              <a:t>FY 25:</a:t>
            </a:r>
          </a:p>
          <a:p>
            <a:r>
              <a:rPr lang="en-US" sz="1200" dirty="0">
                <a:latin typeface="DM Sans" pitchFamily="2" charset="0"/>
              </a:rPr>
              <a:t>We were also approved for $4,500 to support assessment batteries for autism spectrum disorder (ASD) testing.  Initial purchases (</a:t>
            </a:r>
            <a:r>
              <a:rPr lang="en-US" sz="1200" dirty="0" err="1">
                <a:latin typeface="DM Sans" pitchFamily="2" charset="0"/>
              </a:rPr>
              <a:t>ipads</a:t>
            </a:r>
            <a:r>
              <a:rPr lang="en-US" sz="1200" dirty="0">
                <a:latin typeface="DM Sans" pitchFamily="2" charset="0"/>
              </a:rPr>
              <a:t> for scoring tests) were purchased for $1752, but with the staffing shortages, the actual contracts with the testing companies to purchase the testing were not approved so $2,748 of those funds remained unspent and were swept. </a:t>
            </a:r>
          </a:p>
          <a:p>
            <a:endParaRPr lang="en-US" sz="1200" dirty="0">
              <a:latin typeface="DM Sans" pitchFamily="2" charset="0"/>
            </a:endParaRPr>
          </a:p>
          <a:p>
            <a:r>
              <a:rPr lang="en-US" sz="1200" dirty="0">
                <a:latin typeface="DM Sans" pitchFamily="2" charset="0"/>
              </a:rPr>
              <a:t>FY 26:</a:t>
            </a:r>
          </a:p>
          <a:p>
            <a:pPr lvl="0"/>
            <a:r>
              <a:rPr lang="en-US" sz="1200" kern="1200" dirty="0">
                <a:solidFill>
                  <a:schemeClr val="tx1"/>
                </a:solidFill>
                <a:effectLst/>
                <a:latin typeface="+mn-lt"/>
                <a:ea typeface="+mn-ea"/>
                <a:cs typeface="+mn-cs"/>
              </a:rPr>
              <a:t>1. We received $24,000 in one-time funding for psychiatry; however, the FY 26 money was moved to Health Services, as psychiatry services are now managed by their office.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 We received one-time funding for </a:t>
            </a:r>
            <a:r>
              <a:rPr lang="en-US" sz="1200" kern="1200" dirty="0" err="1">
                <a:solidFill>
                  <a:schemeClr val="tx1"/>
                </a:solidFill>
                <a:effectLst/>
                <a:latin typeface="+mn-lt"/>
                <a:ea typeface="+mn-ea"/>
                <a:cs typeface="+mn-cs"/>
              </a:rPr>
              <a:t>Togetherall</a:t>
            </a:r>
            <a:r>
              <a:rPr lang="en-US" sz="1200" kern="1200" dirty="0">
                <a:solidFill>
                  <a:schemeClr val="tx1"/>
                </a:solidFill>
                <a:effectLst/>
                <a:latin typeface="+mn-lt"/>
                <a:ea typeface="+mn-ea"/>
                <a:cs typeface="+mn-cs"/>
              </a:rPr>
              <a:t> ($13,500). Contract would renew on 8/1/2026, but the decision was made to not renew the contract in favor of a new division-wide contract with another platform to provide a similar service.  This funding will be returned to SFAC.</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We were awarded $15,000 for our portion of a proposed peer wellness program. It was to be a joint effort with CMHC, Health Services, and RWC; however, due to staffing shortages the program was shelved. This funding will be returned to SFAC.</a:t>
            </a:r>
          </a:p>
          <a:p>
            <a:endParaRPr lang="en-US" dirty="0"/>
          </a:p>
        </p:txBody>
      </p:sp>
      <p:sp>
        <p:nvSpPr>
          <p:cNvPr id="4" name="Slide Number Placeholder 3">
            <a:extLst>
              <a:ext uri="{FF2B5EF4-FFF2-40B4-BE49-F238E27FC236}">
                <a16:creationId xmlns:a16="http://schemas.microsoft.com/office/drawing/2014/main" id="{C22BFCF8-F690-9D01-2409-3B7DF1992727}"/>
              </a:ext>
            </a:extLst>
          </p:cNvPr>
          <p:cNvSpPr>
            <a:spLocks noGrp="1"/>
          </p:cNvSpPr>
          <p:nvPr>
            <p:ph type="sldNum" sz="quarter" idx="5"/>
          </p:nvPr>
        </p:nvSpPr>
        <p:spPr/>
        <p:txBody>
          <a:bodyPr/>
          <a:lstStyle/>
          <a:p>
            <a:fld id="{C086ED1B-3964-4D37-BF6C-E044D3686FE9}" type="slidenum">
              <a:rPr lang="en-US" smtClean="0"/>
              <a:t>9</a:t>
            </a:fld>
            <a:endParaRPr lang="en-US"/>
          </a:p>
        </p:txBody>
      </p:sp>
    </p:spTree>
    <p:extLst>
      <p:ext uri="{BB962C8B-B14F-4D97-AF65-F5344CB8AC3E}">
        <p14:creationId xmlns:p14="http://schemas.microsoft.com/office/powerpoint/2010/main" val="144046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9450" b="0" i="0">
                <a:solidFill>
                  <a:srgbClr val="B0D35C"/>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A6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298555"/>
          </a:xfrm>
          <a:custGeom>
            <a:avLst/>
            <a:gdLst/>
            <a:ahLst/>
            <a:cxnLst/>
            <a:rect l="l" t="t" r="r" b="b"/>
            <a:pathLst>
              <a:path w="20104100" h="11298555">
                <a:moveTo>
                  <a:pt x="20104099" y="0"/>
                </a:moveTo>
                <a:lnTo>
                  <a:pt x="0" y="0"/>
                </a:lnTo>
                <a:lnTo>
                  <a:pt x="0" y="11298085"/>
                </a:lnTo>
                <a:lnTo>
                  <a:pt x="20104099" y="11298085"/>
                </a:lnTo>
                <a:lnTo>
                  <a:pt x="20104099" y="0"/>
                </a:lnTo>
                <a:close/>
              </a:path>
            </a:pathLst>
          </a:custGeom>
          <a:solidFill>
            <a:srgbClr val="0078AE"/>
          </a:solidFill>
        </p:spPr>
        <p:txBody>
          <a:bodyPr wrap="square" lIns="0" tIns="0" rIns="0" bIns="0" rtlCol="0"/>
          <a:lstStyle/>
          <a:p>
            <a:endParaRPr/>
          </a:p>
        </p:txBody>
      </p:sp>
      <p:sp>
        <p:nvSpPr>
          <p:cNvPr id="17" name="bg object 17"/>
          <p:cNvSpPr/>
          <p:nvPr/>
        </p:nvSpPr>
        <p:spPr>
          <a:xfrm>
            <a:off x="14351953" y="0"/>
            <a:ext cx="5752465" cy="8169909"/>
          </a:xfrm>
          <a:custGeom>
            <a:avLst/>
            <a:gdLst/>
            <a:ahLst/>
            <a:cxnLst/>
            <a:rect l="l" t="t" r="r" b="b"/>
            <a:pathLst>
              <a:path w="5752465" h="8169909">
                <a:moveTo>
                  <a:pt x="5752138" y="0"/>
                </a:moveTo>
                <a:lnTo>
                  <a:pt x="0" y="0"/>
                </a:lnTo>
                <a:lnTo>
                  <a:pt x="2036869" y="8169416"/>
                </a:lnTo>
                <a:lnTo>
                  <a:pt x="5752138" y="7243098"/>
                </a:lnTo>
                <a:lnTo>
                  <a:pt x="5752138" y="0"/>
                </a:lnTo>
                <a:close/>
              </a:path>
            </a:pathLst>
          </a:custGeom>
          <a:solidFill>
            <a:srgbClr val="0078AE"/>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7851780" y="1848184"/>
            <a:ext cx="2252318" cy="5367574"/>
          </a:xfrm>
          <a:prstGeom prst="rect">
            <a:avLst/>
          </a:prstGeom>
        </p:spPr>
      </p:pic>
      <p:pic>
        <p:nvPicPr>
          <p:cNvPr id="19" name="bg object 19"/>
          <p:cNvPicPr/>
          <p:nvPr/>
        </p:nvPicPr>
        <p:blipFill>
          <a:blip r:embed="rId3" cstate="print"/>
          <a:stretch>
            <a:fillRect/>
          </a:stretch>
        </p:blipFill>
        <p:spPr>
          <a:xfrm>
            <a:off x="14692757" y="0"/>
            <a:ext cx="4368275" cy="7816275"/>
          </a:xfrm>
          <a:prstGeom prst="rect">
            <a:avLst/>
          </a:prstGeom>
        </p:spPr>
      </p:pic>
      <p:pic>
        <p:nvPicPr>
          <p:cNvPr id="20" name="bg object 20"/>
          <p:cNvPicPr/>
          <p:nvPr/>
        </p:nvPicPr>
        <p:blipFill>
          <a:blip r:embed="rId4" cstate="print"/>
          <a:stretch>
            <a:fillRect/>
          </a:stretch>
        </p:blipFill>
        <p:spPr>
          <a:xfrm>
            <a:off x="17250972" y="0"/>
            <a:ext cx="2853127" cy="2420716"/>
          </a:xfrm>
          <a:prstGeom prst="rect">
            <a:avLst/>
          </a:prstGeom>
        </p:spPr>
      </p:pic>
      <p:sp>
        <p:nvSpPr>
          <p:cNvPr id="21" name="bg object 21"/>
          <p:cNvSpPr/>
          <p:nvPr/>
        </p:nvSpPr>
        <p:spPr>
          <a:xfrm>
            <a:off x="4795665" y="2984202"/>
            <a:ext cx="10534015" cy="5298440"/>
          </a:xfrm>
          <a:custGeom>
            <a:avLst/>
            <a:gdLst/>
            <a:ahLst/>
            <a:cxnLst/>
            <a:rect l="l" t="t" r="r" b="b"/>
            <a:pathLst>
              <a:path w="10534015" h="5298440">
                <a:moveTo>
                  <a:pt x="0" y="5298267"/>
                </a:moveTo>
                <a:lnTo>
                  <a:pt x="10533710" y="5298267"/>
                </a:lnTo>
                <a:lnTo>
                  <a:pt x="10533710" y="0"/>
                </a:lnTo>
                <a:lnTo>
                  <a:pt x="0" y="0"/>
                </a:lnTo>
                <a:lnTo>
                  <a:pt x="0" y="5298267"/>
                </a:lnTo>
                <a:close/>
              </a:path>
            </a:pathLst>
          </a:custGeom>
          <a:ln w="41883">
            <a:solidFill>
              <a:srgbClr val="B0D35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450" b="0" i="0">
                <a:solidFill>
                  <a:srgbClr val="B0D35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21413" y="557956"/>
            <a:ext cx="17965804" cy="3376446"/>
          </a:xfrm>
          <a:prstGeom prst="rect">
            <a:avLst/>
          </a:prstGeom>
        </p:spPr>
        <p:txBody>
          <a:bodyPr wrap="square" lIns="0" tIns="0" rIns="0" bIns="0">
            <a:spAutoFit/>
          </a:bodyPr>
          <a:lstStyle>
            <a:lvl1pPr>
              <a:defRPr sz="9450" b="0" i="0">
                <a:solidFill>
                  <a:srgbClr val="B0D35C"/>
                </a:solidFill>
                <a:latin typeface="Arial"/>
                <a:cs typeface="Arial"/>
              </a:defRPr>
            </a:lvl1pPr>
          </a:lstStyle>
          <a:p>
            <a:endParaRPr/>
          </a:p>
        </p:txBody>
      </p:sp>
      <p:sp>
        <p:nvSpPr>
          <p:cNvPr id="3" name="Holder 3"/>
          <p:cNvSpPr>
            <a:spLocks noGrp="1"/>
          </p:cNvSpPr>
          <p:nvPr>
            <p:ph type="body" idx="1"/>
          </p:nvPr>
        </p:nvSpPr>
        <p:spPr>
          <a:xfrm>
            <a:off x="10932270" y="4144238"/>
            <a:ext cx="8064500" cy="4528184"/>
          </a:xfrm>
          <a:prstGeom prst="rect">
            <a:avLst/>
          </a:prstGeom>
        </p:spPr>
        <p:txBody>
          <a:bodyPr wrap="square" lIns="0" tIns="0" rIns="0" bIns="0">
            <a:spAutoFit/>
          </a:bodyPr>
          <a:lstStyle>
            <a:lvl1pPr>
              <a:defRPr sz="4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16575689" y="9793533"/>
            <a:ext cx="2731769" cy="908684"/>
          </a:xfrm>
          <a:prstGeom prst="rect">
            <a:avLst/>
          </a:prstGeom>
        </p:spPr>
        <p:txBody>
          <a:bodyPr wrap="square" lIns="0" tIns="0" rIns="0" bIns="0">
            <a:spAutoFit/>
          </a:bodyPr>
          <a:lstStyle>
            <a:lvl1pPr>
              <a:defRPr sz="2950" b="0" i="0">
                <a:solidFill>
                  <a:schemeClr val="bg1"/>
                </a:solidFill>
                <a:latin typeface="ITC Garamond Std Book Cond"/>
                <a:cs typeface="ITC Garamond Std Book Cond"/>
              </a:defRPr>
            </a:lvl1pPr>
          </a:lstStyle>
          <a:p>
            <a:pPr marL="12700">
              <a:lnSpc>
                <a:spcPts val="2820"/>
              </a:lnSpc>
            </a:pPr>
            <a:r>
              <a:rPr dirty="0"/>
              <a:t>University</a:t>
            </a:r>
            <a:r>
              <a:rPr spc="-225" dirty="0"/>
              <a:t> </a:t>
            </a:r>
            <a:r>
              <a:rPr dirty="0"/>
              <a:t>of</a:t>
            </a:r>
            <a:r>
              <a:rPr spc="-25" dirty="0"/>
              <a:t> </a:t>
            </a:r>
            <a:r>
              <a:rPr spc="-10" dirty="0"/>
              <a:t>Houston</a:t>
            </a:r>
          </a:p>
          <a:p>
            <a:pPr marL="19050">
              <a:lnSpc>
                <a:spcPts val="4045"/>
              </a:lnSpc>
            </a:pPr>
            <a:r>
              <a:rPr sz="3750" spc="65" dirty="0"/>
              <a:t>Clear</a:t>
            </a:r>
            <a:r>
              <a:rPr sz="3750" spc="45" dirty="0"/>
              <a:t> </a:t>
            </a:r>
            <a:r>
              <a:rPr sz="3750" spc="50" dirty="0"/>
              <a:t>Lake</a:t>
            </a:r>
            <a:endParaRPr sz="375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92" y="10795"/>
            <a:ext cx="20104100" cy="11298555"/>
          </a:xfrm>
          <a:custGeom>
            <a:avLst/>
            <a:gdLst/>
            <a:ahLst/>
            <a:cxnLst/>
            <a:rect l="l" t="t" r="r" b="b"/>
            <a:pathLst>
              <a:path w="20104100" h="11298555">
                <a:moveTo>
                  <a:pt x="20104099" y="0"/>
                </a:moveTo>
                <a:lnTo>
                  <a:pt x="0" y="0"/>
                </a:lnTo>
                <a:lnTo>
                  <a:pt x="0" y="11298085"/>
                </a:lnTo>
                <a:lnTo>
                  <a:pt x="20104099" y="11298085"/>
                </a:lnTo>
                <a:lnTo>
                  <a:pt x="20104099" y="0"/>
                </a:lnTo>
                <a:close/>
              </a:path>
            </a:pathLst>
          </a:custGeom>
          <a:solidFill>
            <a:srgbClr val="0078AE"/>
          </a:solidFill>
        </p:spPr>
        <p:txBody>
          <a:bodyPr wrap="square" lIns="0" tIns="0" rIns="0" bIns="0" rtlCol="0"/>
          <a:lstStyle/>
          <a:p>
            <a:endParaRPr dirty="0"/>
          </a:p>
        </p:txBody>
      </p:sp>
      <p:grpSp>
        <p:nvGrpSpPr>
          <p:cNvPr id="3" name="object 3"/>
          <p:cNvGrpSpPr/>
          <p:nvPr/>
        </p:nvGrpSpPr>
        <p:grpSpPr>
          <a:xfrm>
            <a:off x="14082166" y="0"/>
            <a:ext cx="6022340" cy="5881370"/>
            <a:chOff x="14082166" y="0"/>
            <a:chExt cx="6022340" cy="5881370"/>
          </a:xfrm>
        </p:grpSpPr>
        <p:sp>
          <p:nvSpPr>
            <p:cNvPr id="4" name="object 4"/>
            <p:cNvSpPr/>
            <p:nvPr/>
          </p:nvSpPr>
          <p:spPr>
            <a:xfrm>
              <a:off x="14082166" y="0"/>
              <a:ext cx="6022340" cy="5881370"/>
            </a:xfrm>
            <a:custGeom>
              <a:avLst/>
              <a:gdLst/>
              <a:ahLst/>
              <a:cxnLst/>
              <a:rect l="l" t="t" r="r" b="b"/>
              <a:pathLst>
                <a:path w="6022340" h="5881370">
                  <a:moveTo>
                    <a:pt x="6021931" y="0"/>
                  </a:moveTo>
                  <a:lnTo>
                    <a:pt x="0" y="0"/>
                  </a:lnTo>
                  <a:lnTo>
                    <a:pt x="1089977" y="5881004"/>
                  </a:lnTo>
                  <a:lnTo>
                    <a:pt x="6021931" y="4966916"/>
                  </a:lnTo>
                  <a:lnTo>
                    <a:pt x="6021931" y="0"/>
                  </a:lnTo>
                  <a:close/>
                </a:path>
              </a:pathLst>
            </a:custGeom>
            <a:solidFill>
              <a:srgbClr val="0078AE"/>
            </a:solidFill>
          </p:spPr>
          <p:txBody>
            <a:bodyPr wrap="square" lIns="0" tIns="0" rIns="0" bIns="0" rtlCol="0"/>
            <a:lstStyle/>
            <a:p>
              <a:endParaRPr/>
            </a:p>
          </p:txBody>
        </p:sp>
        <p:pic>
          <p:nvPicPr>
            <p:cNvPr id="5" name="object 5"/>
            <p:cNvPicPr/>
            <p:nvPr/>
          </p:nvPicPr>
          <p:blipFill>
            <a:blip r:embed="rId3" cstate="print"/>
            <a:stretch>
              <a:fillRect/>
            </a:stretch>
          </p:blipFill>
          <p:spPr>
            <a:xfrm>
              <a:off x="15499099" y="2158740"/>
              <a:ext cx="4605001" cy="2681970"/>
            </a:xfrm>
            <a:prstGeom prst="rect">
              <a:avLst/>
            </a:prstGeom>
          </p:spPr>
        </p:pic>
        <p:pic>
          <p:nvPicPr>
            <p:cNvPr id="6" name="object 6"/>
            <p:cNvPicPr/>
            <p:nvPr/>
          </p:nvPicPr>
          <p:blipFill>
            <a:blip r:embed="rId4" cstate="print"/>
            <a:stretch>
              <a:fillRect/>
            </a:stretch>
          </p:blipFill>
          <p:spPr>
            <a:xfrm>
              <a:off x="14940812" y="0"/>
              <a:ext cx="5163287" cy="3024578"/>
            </a:xfrm>
            <a:prstGeom prst="rect">
              <a:avLst/>
            </a:prstGeom>
          </p:spPr>
        </p:pic>
      </p:grpSp>
      <p:sp>
        <p:nvSpPr>
          <p:cNvPr id="20" name="object 8">
            <a:extLst>
              <a:ext uri="{FF2B5EF4-FFF2-40B4-BE49-F238E27FC236}">
                <a16:creationId xmlns:a16="http://schemas.microsoft.com/office/drawing/2014/main" id="{D70D49E5-A135-FB43-CE6E-28B16F785804}"/>
              </a:ext>
            </a:extLst>
          </p:cNvPr>
          <p:cNvSpPr txBox="1">
            <a:spLocks/>
          </p:cNvSpPr>
          <p:nvPr/>
        </p:nvSpPr>
        <p:spPr>
          <a:xfrm>
            <a:off x="8604250" y="320676"/>
            <a:ext cx="11115334" cy="346135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nSpc>
                <a:spcPts val="10405"/>
              </a:lnSpc>
              <a:spcBef>
                <a:spcPts val="130"/>
              </a:spcBef>
            </a:pPr>
            <a:r>
              <a:rPr lang="en-US" sz="10000" b="1" spc="600" dirty="0">
                <a:solidFill>
                  <a:srgbClr val="FFFFFF"/>
                </a:solidFill>
                <a:latin typeface="DM Sans" pitchFamily="2" charset="0"/>
              </a:rPr>
              <a:t>UHCL</a:t>
            </a:r>
          </a:p>
          <a:p>
            <a:pPr marL="46355"/>
            <a:r>
              <a:rPr lang="en-US" sz="6000" b="1" i="1" spc="605" dirty="0">
                <a:latin typeface="DM Sans" pitchFamily="2" charset="0"/>
                <a:cs typeface="FreightText Pro Semibold"/>
              </a:rPr>
              <a:t>Counseling and Mental Health Center</a:t>
            </a:r>
            <a:endParaRPr lang="en-US" sz="6000" dirty="0">
              <a:latin typeface="DM Sans" pitchFamily="2" charset="0"/>
              <a:cs typeface="FreightText Pro Semibold"/>
            </a:endParaRPr>
          </a:p>
        </p:txBody>
      </p:sp>
      <p:sp>
        <p:nvSpPr>
          <p:cNvPr id="21" name="object 14">
            <a:extLst>
              <a:ext uri="{FF2B5EF4-FFF2-40B4-BE49-F238E27FC236}">
                <a16:creationId xmlns:a16="http://schemas.microsoft.com/office/drawing/2014/main" id="{AFB68CB6-AE9C-6D81-DE91-94D210541225}"/>
              </a:ext>
            </a:extLst>
          </p:cNvPr>
          <p:cNvSpPr txBox="1"/>
          <p:nvPr/>
        </p:nvSpPr>
        <p:spPr>
          <a:xfrm>
            <a:off x="8567709" y="4234660"/>
            <a:ext cx="10293229" cy="659154"/>
          </a:xfrm>
          <a:prstGeom prst="rect">
            <a:avLst/>
          </a:prstGeom>
        </p:spPr>
        <p:txBody>
          <a:bodyPr vert="horz" wrap="square" lIns="0" tIns="58419" rIns="0" bIns="0" rtlCol="0">
            <a:spAutoFit/>
          </a:bodyPr>
          <a:lstStyle/>
          <a:p>
            <a:pPr marR="5080" algn="l">
              <a:spcBef>
                <a:spcPts val="459"/>
              </a:spcBef>
              <a:tabLst>
                <a:tab pos="1427480" algn="l"/>
                <a:tab pos="1524635" algn="l"/>
                <a:tab pos="1612265" algn="l"/>
                <a:tab pos="1944370" algn="l"/>
                <a:tab pos="2759075" algn="l"/>
                <a:tab pos="3427095" algn="l"/>
                <a:tab pos="3456940" algn="l"/>
                <a:tab pos="3648075" algn="l"/>
                <a:tab pos="3957320" algn="l"/>
                <a:tab pos="5079365" algn="l"/>
              </a:tabLst>
            </a:pPr>
            <a:r>
              <a:rPr lang="pt-BR" sz="3900" dirty="0">
                <a:solidFill>
                  <a:schemeClr val="bg1"/>
                </a:solidFill>
                <a:latin typeface="DM Sans" pitchFamily="2" charset="0"/>
                <a:cs typeface="Arial"/>
              </a:rPr>
              <a:t>CONNECT • EMPOWER • THRIVE</a:t>
            </a:r>
          </a:p>
        </p:txBody>
      </p:sp>
      <p:pic>
        <p:nvPicPr>
          <p:cNvPr id="7" name="Picture 6" descr="A black background with white text&#10;&#10;Description automatically generated">
            <a:extLst>
              <a:ext uri="{FF2B5EF4-FFF2-40B4-BE49-F238E27FC236}">
                <a16:creationId xmlns:a16="http://schemas.microsoft.com/office/drawing/2014/main" id="{1D9ECDA0-CC6D-34C8-7E40-4F8BB0BEB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pic>
        <p:nvPicPr>
          <p:cNvPr id="16" name="Picture 15">
            <a:extLst>
              <a:ext uri="{FF2B5EF4-FFF2-40B4-BE49-F238E27FC236}">
                <a16:creationId xmlns:a16="http://schemas.microsoft.com/office/drawing/2014/main" id="{C6FCEB48-3D03-BE3E-7B5A-346D8C593518}"/>
              </a:ext>
            </a:extLst>
          </p:cNvPr>
          <p:cNvPicPr>
            <a:picLocks noChangeAspect="1"/>
          </p:cNvPicPr>
          <p:nvPr/>
        </p:nvPicPr>
        <p:blipFill>
          <a:blip r:embed="rId6"/>
          <a:stretch>
            <a:fillRect/>
          </a:stretch>
        </p:blipFill>
        <p:spPr>
          <a:xfrm>
            <a:off x="356930" y="320675"/>
            <a:ext cx="7561520" cy="10572595"/>
          </a:xfrm>
          <a:prstGeom prst="rect">
            <a:avLst/>
          </a:prstGeom>
        </p:spPr>
      </p:pic>
      <p:sp>
        <p:nvSpPr>
          <p:cNvPr id="17" name="TextBox 16">
            <a:extLst>
              <a:ext uri="{FF2B5EF4-FFF2-40B4-BE49-F238E27FC236}">
                <a16:creationId xmlns:a16="http://schemas.microsoft.com/office/drawing/2014/main" id="{05248F44-1830-1D03-ECAE-AEF2AA0B5AC1}"/>
              </a:ext>
            </a:extLst>
          </p:cNvPr>
          <p:cNvSpPr txBox="1"/>
          <p:nvPr/>
        </p:nvSpPr>
        <p:spPr>
          <a:xfrm>
            <a:off x="8604250" y="5502275"/>
            <a:ext cx="103632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DM Sans" pitchFamily="2" charset="0"/>
                <a:ea typeface="+mn-ea"/>
                <a:cs typeface="+mn-cs"/>
              </a:rPr>
              <a:t>The mission of UHCL Counseling and Mental Health Center is to help students fulfill their goals by fostering connections with and among members of the university community, facilitating the discovery and realization of power in their strengths and developing the ability to address emotional and psychological challenges.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0FD0-DBF6-200D-9403-A971A8CCA8C6}"/>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85C8B0C-5219-A232-22E8-94C5538ABFFC}"/>
              </a:ext>
            </a:extLst>
          </p:cNvPr>
          <p:cNvSpPr txBox="1">
            <a:spLocks noGrp="1"/>
          </p:cNvSpPr>
          <p:nvPr>
            <p:ph type="body" idx="1"/>
          </p:nvPr>
        </p:nvSpPr>
        <p:spPr>
          <a:xfrm>
            <a:off x="399860" y="2016500"/>
            <a:ext cx="19704240" cy="5598968"/>
          </a:xfrm>
          <a:prstGeom prst="rect">
            <a:avLst/>
          </a:prstGeom>
        </p:spPr>
        <p:txBody>
          <a:bodyPr vert="horz" wrap="square" lIns="0" tIns="58419" rIns="0" bIns="0" rtlCol="0">
            <a:spAutoFit/>
          </a:bodyPr>
          <a:lstStyle/>
          <a:p>
            <a:r>
              <a:rPr lang="en-US" sz="3600" dirty="0">
                <a:latin typeface="DM Sans" pitchFamily="2" charset="0"/>
              </a:rPr>
              <a:t>An additional 5% from CMHC’s budget would be $39,315. To accommodate this: </a:t>
            </a:r>
          </a:p>
          <a:p>
            <a:r>
              <a:rPr lang="en-US" sz="3600" dirty="0">
                <a:latin typeface="DM Sans" pitchFamily="2" charset="0"/>
              </a:rPr>
              <a:t> </a:t>
            </a:r>
          </a:p>
          <a:p>
            <a:pPr marL="571500" lvl="0" indent="-571500">
              <a:buFont typeface="Arial" panose="020B0604020202020204" pitchFamily="34" charset="0"/>
              <a:buChar char="•"/>
            </a:pPr>
            <a:r>
              <a:rPr lang="en-US" sz="3600" dirty="0">
                <a:latin typeface="DM Sans" pitchFamily="2" charset="0"/>
              </a:rPr>
              <a:t>Approximately $13,500 is accounted for by the reclassification of the Training Director position down to a Psychologist/Training Manager position.   </a:t>
            </a:r>
          </a:p>
          <a:p>
            <a:pPr lvl="0"/>
            <a:endParaRPr lang="en-US" sz="3600" dirty="0">
              <a:latin typeface="DM Sans" pitchFamily="2" charset="0"/>
            </a:endParaRPr>
          </a:p>
          <a:p>
            <a:pPr marL="571500" lvl="0" indent="-571500">
              <a:buFont typeface="Arial" panose="020B0604020202020204" pitchFamily="34" charset="0"/>
              <a:buChar char="•"/>
            </a:pPr>
            <a:r>
              <a:rPr lang="en-US" sz="3600" dirty="0">
                <a:latin typeface="DM Sans" pitchFamily="2" charset="0"/>
              </a:rPr>
              <a:t>The remaining $25,815 would have to come from a combination of significantly reducing M&amp;O (significantly reducing outreach programming and eliminating travel, in addition to other services) and the termination (or reduction to part-time) of a staff member to make up the difference.</a:t>
            </a:r>
          </a:p>
          <a:p>
            <a:pPr marL="571500" indent="-571500">
              <a:buFont typeface="Arial" panose="020B0604020202020204" pitchFamily="34" charset="0"/>
              <a:buChar char="•"/>
            </a:pPr>
            <a:endParaRPr lang="en-US" sz="3600" dirty="0">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BC267853-0BAC-7D04-6E4C-B85ACD3BF8B8}"/>
              </a:ext>
            </a:extLst>
          </p:cNvPr>
          <p:cNvPicPr/>
          <p:nvPr/>
        </p:nvPicPr>
        <p:blipFill>
          <a:blip r:embed="rId3" cstate="print"/>
          <a:stretch>
            <a:fillRect/>
          </a:stretch>
        </p:blipFill>
        <p:spPr>
          <a:xfrm>
            <a:off x="4453471" y="1301682"/>
            <a:ext cx="10544633" cy="10020300"/>
          </a:xfrm>
          <a:prstGeom prst="rect">
            <a:avLst/>
          </a:prstGeom>
        </p:spPr>
      </p:pic>
      <p:sp>
        <p:nvSpPr>
          <p:cNvPr id="9" name="object 8">
            <a:extLst>
              <a:ext uri="{FF2B5EF4-FFF2-40B4-BE49-F238E27FC236}">
                <a16:creationId xmlns:a16="http://schemas.microsoft.com/office/drawing/2014/main" id="{E7565449-DE82-7286-269D-FD9ED0A18787}"/>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5% Budget Cut</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6FD88507-3145-3C95-9D68-8A56EE041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Tree>
    <p:extLst>
      <p:ext uri="{BB962C8B-B14F-4D97-AF65-F5344CB8AC3E}">
        <p14:creationId xmlns:p14="http://schemas.microsoft.com/office/powerpoint/2010/main" val="143002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6C58A-9F9F-5989-5880-3CEFFC17AF3B}"/>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167CF69-0BD8-072A-FB25-E37FFAC45107}"/>
              </a:ext>
            </a:extLst>
          </p:cNvPr>
          <p:cNvSpPr txBox="1">
            <a:spLocks noGrp="1"/>
          </p:cNvSpPr>
          <p:nvPr>
            <p:ph type="body" idx="1"/>
          </p:nvPr>
        </p:nvSpPr>
        <p:spPr>
          <a:xfrm>
            <a:off x="399860" y="2016500"/>
            <a:ext cx="19704240" cy="7830348"/>
          </a:xfrm>
          <a:prstGeom prst="rect">
            <a:avLst/>
          </a:prstGeom>
        </p:spPr>
        <p:txBody>
          <a:bodyPr vert="horz" wrap="square" lIns="0" tIns="58419" rIns="0" bIns="0" rtlCol="0">
            <a:spAutoFit/>
          </a:bodyPr>
          <a:lstStyle/>
          <a:p>
            <a:r>
              <a:rPr lang="en-US" sz="3600" dirty="0">
                <a:latin typeface="DM Sans" pitchFamily="2" charset="0"/>
              </a:rPr>
              <a:t>$143,663 - CMHC APA Doctoral Internship Training Program</a:t>
            </a:r>
          </a:p>
          <a:p>
            <a:endParaRPr lang="en-US" sz="3600" dirty="0">
              <a:effectLst/>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$138,720 - Salary and benefits for 3 interns ($46,240/Intern)</a:t>
            </a: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$4,943 – M&amp;O	 (primarily for program fees, membership, and intern conference)  </a:t>
            </a:r>
          </a:p>
          <a:p>
            <a:pPr marL="571500" indent="-571500">
              <a:buFont typeface="Arial" panose="020B0604020202020204" pitchFamily="34" charset="0"/>
              <a:buChar char="•"/>
            </a:pPr>
            <a:endParaRPr lang="en-US" sz="3600" dirty="0">
              <a:latin typeface="DM Sans" pitchFamily="2" charset="0"/>
              <a:ea typeface="Calibri" panose="020F0502020204030204" pitchFamily="34" charset="0"/>
              <a:cs typeface="Times New Roman" panose="02020603050405020304" pitchFamily="18" charset="0"/>
            </a:endParaRPr>
          </a:p>
          <a:p>
            <a:r>
              <a:rPr lang="en-US" sz="3600" dirty="0">
                <a:latin typeface="DM Sans" pitchFamily="2" charset="0"/>
                <a:ea typeface="Calibri" panose="020F0502020204030204" pitchFamily="34" charset="0"/>
                <a:cs typeface="Times New Roman" panose="02020603050405020304" pitchFamily="18" charset="0"/>
              </a:rPr>
              <a:t>Impact:</a:t>
            </a:r>
          </a:p>
          <a:p>
            <a:endParaRPr lang="en-US" sz="3600" dirty="0">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Began in 2012, has become a highly sought after training site</a:t>
            </a: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The internship program is an integral part of CMHC, with interns contributing significantly to the output of the center (approx. 35% of the direct services), and to the high quality of services (client satisfaction is 4.89/5)</a:t>
            </a: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Contributes directly to the positive community reputation of UHCL – Many interns have either stayed in the Houston area to live and work, or moved on to become leaders in higher education at other UCC’s in the U.S.</a:t>
            </a:r>
          </a:p>
          <a:p>
            <a:pPr marL="1028700" lvl="1" indent="-571500">
              <a:buFont typeface="Arial" panose="020B0604020202020204" pitchFamily="34" charset="0"/>
              <a:buChar char="•"/>
            </a:pPr>
            <a:r>
              <a:rPr lang="en-US" sz="100" dirty="0">
                <a:latin typeface="DM Sans" pitchFamily="2" charset="0"/>
                <a:ea typeface="Calibri" panose="020F0502020204030204" pitchFamily="34" charset="0"/>
                <a:cs typeface="Times New Roman" panose="02020603050405020304" pitchFamily="18" charset="0"/>
              </a:rPr>
              <a:t>	</a:t>
            </a:r>
            <a:endParaRPr lang="en-US" sz="1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59D12757-239F-A2DB-1D35-E3B024BA9E15}"/>
              </a:ext>
            </a:extLst>
          </p:cNvPr>
          <p:cNvPicPr/>
          <p:nvPr/>
        </p:nvPicPr>
        <p:blipFill>
          <a:blip r:embed="rId3" cstate="print"/>
          <a:stretch>
            <a:fillRect/>
          </a:stretch>
        </p:blipFill>
        <p:spPr>
          <a:xfrm>
            <a:off x="4453471" y="1301682"/>
            <a:ext cx="10544633" cy="10020300"/>
          </a:xfrm>
          <a:prstGeom prst="rect">
            <a:avLst/>
          </a:prstGeom>
        </p:spPr>
      </p:pic>
      <p:sp>
        <p:nvSpPr>
          <p:cNvPr id="9" name="object 8">
            <a:extLst>
              <a:ext uri="{FF2B5EF4-FFF2-40B4-BE49-F238E27FC236}">
                <a16:creationId xmlns:a16="http://schemas.microsoft.com/office/drawing/2014/main" id="{F9BE2A52-85CC-274D-2DD9-3F311467F27C}"/>
              </a:ext>
            </a:extLst>
          </p:cNvPr>
          <p:cNvSpPr txBox="1">
            <a:spLocks/>
          </p:cNvSpPr>
          <p:nvPr/>
        </p:nvSpPr>
        <p:spPr>
          <a:xfrm>
            <a:off x="0" y="1"/>
            <a:ext cx="20104099" cy="163303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Current Funding Request (FY27)</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1E16C919-121D-775C-B122-53B42F9676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Tree>
    <p:extLst>
      <p:ext uri="{BB962C8B-B14F-4D97-AF65-F5344CB8AC3E}">
        <p14:creationId xmlns:p14="http://schemas.microsoft.com/office/powerpoint/2010/main" val="289893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F60B4-7B98-2A1E-9BC7-FE1DDEA9345A}"/>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2DD6F24D-1EE0-B6CE-611D-B70FD902A5E5}"/>
              </a:ext>
            </a:extLst>
          </p:cNvPr>
          <p:cNvSpPr txBox="1">
            <a:spLocks noGrp="1"/>
          </p:cNvSpPr>
          <p:nvPr>
            <p:ph type="body" idx="1"/>
          </p:nvPr>
        </p:nvSpPr>
        <p:spPr>
          <a:xfrm>
            <a:off x="399860" y="2016500"/>
            <a:ext cx="19704240" cy="7537960"/>
          </a:xfrm>
          <a:prstGeom prst="rect">
            <a:avLst/>
          </a:prstGeom>
        </p:spPr>
        <p:txBody>
          <a:bodyPr vert="horz" wrap="square" lIns="0" tIns="58419" rIns="0" bIns="0" rtlCol="0">
            <a:spAutoFit/>
          </a:bodyPr>
          <a:lstStyle/>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Reducing the size of the training program to two doctoral psychology interns.</a:t>
            </a:r>
          </a:p>
          <a:p>
            <a:endParaRPr lang="en-US" sz="3600" dirty="0">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rPr>
              <a:t>This is the minimum number of doctoral interns that a training program can have and remain accredited.</a:t>
            </a:r>
            <a:endParaRPr lang="en-US" sz="3600" dirty="0">
              <a:latin typeface="DM Sans" pitchFamily="2" charset="0"/>
              <a:ea typeface="Calibri" panose="020F0502020204030204" pitchFamily="34" charset="0"/>
              <a:cs typeface="Times New Roman" panose="02020603050405020304" pitchFamily="18" charset="0"/>
            </a:endParaRPr>
          </a:p>
          <a:p>
            <a:endParaRPr lang="en-US" sz="3600" dirty="0">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This would reduce the FY27 funding request to $97,313</a:t>
            </a:r>
          </a:p>
          <a:p>
            <a:pPr marL="742950" lvl="1" indent="-285750">
              <a:buFont typeface="Arial" panose="020B0604020202020204" pitchFamily="34" charset="0"/>
              <a:buChar char="•"/>
            </a:pPr>
            <a:r>
              <a:rPr lang="en-US" dirty="0"/>
              <a:t> </a:t>
            </a:r>
            <a:r>
              <a:rPr lang="en-US" sz="1300" dirty="0">
                <a:latin typeface="DM Sans" pitchFamily="2" charset="0"/>
                <a:ea typeface="Calibri" panose="020F0502020204030204" pitchFamily="34" charset="0"/>
                <a:cs typeface="Times New Roman" panose="02020603050405020304" pitchFamily="18" charset="0"/>
              </a:rPr>
              <a:t> </a:t>
            </a: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$92,480 (S&amp;W)</a:t>
            </a: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$4,833 (M&amp;O)</a:t>
            </a:r>
          </a:p>
          <a:p>
            <a:endParaRPr lang="en-US" sz="3600" dirty="0">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rPr>
              <a:t>If the training program is not funded at this level, we would need to use any awarded funds to hire temp staff over the next year to make up for the loss of direct services to the students.</a:t>
            </a:r>
          </a:p>
          <a:p>
            <a:pPr marL="571500" indent="-571500">
              <a:buFont typeface="Arial" panose="020B0604020202020204" pitchFamily="34" charset="0"/>
              <a:buChar char="•"/>
            </a:pPr>
            <a:endParaRPr lang="en-US" sz="3600" dirty="0">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7E30EEE2-D5BB-44CE-70BB-162EAAE2A3F5}"/>
              </a:ext>
            </a:extLst>
          </p:cNvPr>
          <p:cNvPicPr/>
          <p:nvPr/>
        </p:nvPicPr>
        <p:blipFill>
          <a:blip r:embed="rId3" cstate="print"/>
          <a:stretch>
            <a:fillRect/>
          </a:stretch>
        </p:blipFill>
        <p:spPr>
          <a:xfrm>
            <a:off x="4453471" y="1301682"/>
            <a:ext cx="10544633" cy="10020300"/>
          </a:xfrm>
          <a:prstGeom prst="rect">
            <a:avLst/>
          </a:prstGeom>
        </p:spPr>
      </p:pic>
      <p:sp>
        <p:nvSpPr>
          <p:cNvPr id="9" name="object 8">
            <a:extLst>
              <a:ext uri="{FF2B5EF4-FFF2-40B4-BE49-F238E27FC236}">
                <a16:creationId xmlns:a16="http://schemas.microsoft.com/office/drawing/2014/main" id="{FB99D4E4-40CC-C724-D26A-16553D41DB91}"/>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Alternative Consideration  </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F100B064-CFA8-0141-627D-B4B4C1227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Tree>
    <p:extLst>
      <p:ext uri="{BB962C8B-B14F-4D97-AF65-F5344CB8AC3E}">
        <p14:creationId xmlns:p14="http://schemas.microsoft.com/office/powerpoint/2010/main" val="93420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659263" y="3978275"/>
            <a:ext cx="14376591" cy="5632567"/>
          </a:xfrm>
          <a:prstGeom prst="rect">
            <a:avLst/>
          </a:prstGeom>
        </p:spPr>
        <p:txBody>
          <a:bodyPr vert="horz" wrap="square" lIns="0" tIns="58419" rIns="0" bIns="0" rtlCol="0">
            <a:spAutoFit/>
          </a:bodyPr>
          <a:lstStyle/>
          <a:p>
            <a:pPr marL="571500" marR="0" lvl="0" indent="-571500">
              <a:lnSpc>
                <a:spcPct val="107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595 Total Students served in direct counseling services (7.3% of students based on Fall 2024 enrollment of 8,137)</a:t>
            </a:r>
          </a:p>
          <a:p>
            <a:pPr marL="571500" marR="0" lvl="0" indent="-571500">
              <a:lnSpc>
                <a:spcPct val="107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4,844 Total direct service contacts</a:t>
            </a:r>
          </a:p>
          <a:p>
            <a:pPr marL="571500" marR="0" lvl="0" indent="-571500">
              <a:lnSpc>
                <a:spcPct val="115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2,825 Individual Therapy sessions</a:t>
            </a:r>
          </a:p>
          <a:p>
            <a:pPr marL="571500" marR="0" lvl="0" indent="-571500" algn="l">
              <a:lnSpc>
                <a:spcPct val="115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139 Group Therapy Sessions</a:t>
            </a:r>
          </a:p>
          <a:p>
            <a:pPr marL="571500" marR="0" lvl="0" indent="-571500">
              <a:lnSpc>
                <a:spcPct val="115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98 Couples Sessions</a:t>
            </a:r>
          </a:p>
          <a:p>
            <a:pPr marL="571500" marR="0" lvl="0" indent="-571500">
              <a:lnSpc>
                <a:spcPct val="115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366 Psychiatry sessions</a:t>
            </a:r>
          </a:p>
          <a:p>
            <a:pPr marL="571500" marR="0" lvl="0" indent="-571500">
              <a:lnSpc>
                <a:spcPct val="115000"/>
              </a:lnSpc>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104 Calls answered by </a:t>
            </a:r>
            <a:r>
              <a:rPr lang="en-US" sz="3600" dirty="0" err="1">
                <a:effectLst/>
                <a:latin typeface="DM Sans" pitchFamily="2" charset="0"/>
                <a:ea typeface="Calibri" panose="020F0502020204030204" pitchFamily="34" charset="0"/>
                <a:cs typeface="Times New Roman" panose="02020603050405020304" pitchFamily="18" charset="0"/>
              </a:rPr>
              <a:t>ProtoCall</a:t>
            </a:r>
            <a:r>
              <a:rPr lang="en-US" sz="3600" dirty="0">
                <a:effectLst/>
                <a:latin typeface="DM Sans" pitchFamily="2" charset="0"/>
                <a:ea typeface="Calibri" panose="020F0502020204030204" pitchFamily="34" charset="0"/>
                <a:cs typeface="Times New Roman" panose="02020603050405020304" pitchFamily="18" charset="0"/>
              </a:rPr>
              <a:t> crisis services</a:t>
            </a:r>
          </a:p>
          <a:p>
            <a:pPr marL="571500" marR="0" lvl="0" indent="-571500">
              <a:lnSpc>
                <a:spcPct val="115000"/>
              </a:lnSpc>
              <a:spcAft>
                <a:spcPts val="1000"/>
              </a:spcAft>
              <a:buFont typeface="Arial" panose="020B0604020202020204" pitchFamily="34" charset="0"/>
              <a:buChar char="•"/>
            </a:pPr>
            <a:r>
              <a:rPr lang="en-US" sz="3600" dirty="0">
                <a:effectLst/>
                <a:latin typeface="DM Sans" pitchFamily="2" charset="0"/>
                <a:ea typeface="Calibri" panose="020F0502020204030204" pitchFamily="34" charset="0"/>
                <a:cs typeface="Times New Roman" panose="02020603050405020304" pitchFamily="18" charset="0"/>
              </a:rPr>
              <a:t>Average wait time until initial consultation = 2.39 business days</a:t>
            </a:r>
          </a:p>
        </p:txBody>
      </p:sp>
      <p:pic>
        <p:nvPicPr>
          <p:cNvPr id="5" name="object 5"/>
          <p:cNvPicPr/>
          <p:nvPr/>
        </p:nvPicPr>
        <p:blipFill>
          <a:blip r:embed="rId3" cstate="print"/>
          <a:stretch>
            <a:fillRect/>
          </a:stretch>
        </p:blipFill>
        <p:spPr>
          <a:xfrm>
            <a:off x="4491221" y="1006475"/>
            <a:ext cx="10544633" cy="10020300"/>
          </a:xfrm>
          <a:prstGeom prst="rect">
            <a:avLst/>
          </a:prstGeom>
        </p:spPr>
      </p:pic>
      <p:sp>
        <p:nvSpPr>
          <p:cNvPr id="9" name="object 8">
            <a:extLst>
              <a:ext uri="{FF2B5EF4-FFF2-40B4-BE49-F238E27FC236}">
                <a16:creationId xmlns:a16="http://schemas.microsoft.com/office/drawing/2014/main" id="{BD90F0EA-4ED2-5184-C757-19DDA85B9518}"/>
              </a:ext>
            </a:extLst>
          </p:cNvPr>
          <p:cNvSpPr txBox="1">
            <a:spLocks/>
          </p:cNvSpPr>
          <p:nvPr/>
        </p:nvSpPr>
        <p:spPr>
          <a:xfrm>
            <a:off x="0" y="1"/>
            <a:ext cx="20104099" cy="163303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Utilization of Services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50972242-F31B-FEF2-965A-D4AE314AE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FD997D18-F73E-8A06-17F3-7469700C7C6A}"/>
              </a:ext>
            </a:extLst>
          </p:cNvPr>
          <p:cNvSpPr txBox="1"/>
          <p:nvPr/>
        </p:nvSpPr>
        <p:spPr>
          <a:xfrm>
            <a:off x="0" y="2149475"/>
            <a:ext cx="20104100" cy="923330"/>
          </a:xfrm>
          <a:prstGeom prst="rect">
            <a:avLst/>
          </a:prstGeom>
          <a:noFill/>
        </p:spPr>
        <p:txBody>
          <a:bodyPr wrap="square" rtlCol="0">
            <a:spAutoFit/>
          </a:bodyPr>
          <a:lstStyle/>
          <a:p>
            <a:pPr algn="ctr"/>
            <a:r>
              <a:rPr lang="en-US" sz="5400" dirty="0">
                <a:solidFill>
                  <a:schemeClr val="bg1"/>
                </a:solidFill>
                <a:latin typeface="DM Sans" pitchFamily="2" charset="0"/>
              </a:rPr>
              <a:t>DIRECT SERVICES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7084-2A5D-9F71-7365-9F801528B11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D5DD169F-F27C-AE16-621C-6177A4E25FD4}"/>
              </a:ext>
            </a:extLst>
          </p:cNvPr>
          <p:cNvSpPr txBox="1">
            <a:spLocks noGrp="1"/>
          </p:cNvSpPr>
          <p:nvPr>
            <p:ph type="body" idx="1"/>
          </p:nvPr>
        </p:nvSpPr>
        <p:spPr>
          <a:xfrm>
            <a:off x="399859" y="3072805"/>
            <a:ext cx="14224191" cy="8391463"/>
          </a:xfrm>
          <a:prstGeom prst="rect">
            <a:avLst/>
          </a:prstGeom>
        </p:spPr>
        <p:txBody>
          <a:bodyPr vert="horz" wrap="square" lIns="0" tIns="58419" rIns="0" bIns="0" rtlCol="0">
            <a:spAutoFit/>
          </a:bodyPr>
          <a:lstStyle/>
          <a:p>
            <a:pPr marL="571500" lvl="0" indent="-571500">
              <a:buFont typeface="Arial" panose="020B0604020202020204" pitchFamily="34" charset="0"/>
              <a:buChar char="•"/>
            </a:pPr>
            <a:r>
              <a:rPr lang="en-US" sz="3600" dirty="0">
                <a:latin typeface="DM Sans" pitchFamily="2" charset="0"/>
              </a:rPr>
              <a:t>180 outreach activities that reached 6,922 students, staff, and faculty</a:t>
            </a:r>
          </a:p>
          <a:p>
            <a:pPr marL="571500" lvl="0" indent="-571500">
              <a:buFont typeface="Arial" panose="020B0604020202020204" pitchFamily="34" charset="0"/>
              <a:buChar char="•"/>
            </a:pPr>
            <a:r>
              <a:rPr lang="en-US" sz="3600" dirty="0" err="1">
                <a:latin typeface="DM Sans" pitchFamily="2" charset="0"/>
              </a:rPr>
              <a:t>Togetherall</a:t>
            </a:r>
            <a:r>
              <a:rPr lang="en-US" sz="3600" dirty="0">
                <a:latin typeface="DM Sans" pitchFamily="2" charset="0"/>
              </a:rPr>
              <a:t> peer support platform had 135 users this year (58% of which report no other utilization of formal mental health support)</a:t>
            </a:r>
          </a:p>
          <a:p>
            <a:pPr marL="571500" lvl="0" indent="-571500">
              <a:buFont typeface="Arial" panose="020B0604020202020204" pitchFamily="34" charset="0"/>
              <a:buChar char="•"/>
            </a:pPr>
            <a:r>
              <a:rPr lang="en-US" sz="3600" dirty="0">
                <a:latin typeface="DM Sans" pitchFamily="2" charset="0"/>
              </a:rPr>
              <a:t>Fresh Check Day with over 250 participants, Thrive Together Wellness Fair with more than 175 participants*</a:t>
            </a:r>
          </a:p>
          <a:p>
            <a:pPr marL="571500" lvl="0" indent="-571500">
              <a:buFont typeface="Arial" panose="020B0604020202020204" pitchFamily="34" charset="0"/>
              <a:buChar char="•"/>
            </a:pPr>
            <a:r>
              <a:rPr lang="en-US" sz="3600" dirty="0">
                <a:latin typeface="DM Sans" pitchFamily="2" charset="0"/>
              </a:rPr>
              <a:t>338 on-line mental health screenings (over 300% increase) from last year</a:t>
            </a:r>
          </a:p>
          <a:p>
            <a:pPr marL="571500" lvl="0" indent="-571500">
              <a:buFont typeface="Arial" panose="020B0604020202020204" pitchFamily="34" charset="0"/>
              <a:buChar char="•"/>
            </a:pPr>
            <a:r>
              <a:rPr lang="en-US" sz="3600" dirty="0">
                <a:latin typeface="DM Sans" pitchFamily="2" charset="0"/>
              </a:rPr>
              <a:t>9 </a:t>
            </a:r>
            <a:r>
              <a:rPr lang="en-US" sz="3600" dirty="0" err="1">
                <a:latin typeface="DM Sans" pitchFamily="2" charset="0"/>
              </a:rPr>
              <a:t>C.E.r.T</a:t>
            </a:r>
            <a:r>
              <a:rPr lang="en-US" sz="3600" dirty="0">
                <a:latin typeface="DM Sans" pitchFamily="2" charset="0"/>
              </a:rPr>
              <a:t>. trainings for 213 faculty, staff, and students</a:t>
            </a:r>
          </a:p>
          <a:p>
            <a:pPr marL="571500" lvl="0" indent="-571500">
              <a:buFont typeface="Arial" panose="020B0604020202020204" pitchFamily="34" charset="0"/>
              <a:buChar char="•"/>
            </a:pPr>
            <a:r>
              <a:rPr lang="en-US" sz="3600" dirty="0">
                <a:latin typeface="DM Sans" pitchFamily="2" charset="0"/>
              </a:rPr>
              <a:t>34 Let’s Talk events for 238 participants</a:t>
            </a:r>
          </a:p>
          <a:p>
            <a:pPr marL="571500" lvl="0" indent="-571500">
              <a:buFont typeface="Arial" panose="020B0604020202020204" pitchFamily="34" charset="0"/>
              <a:buChar char="•"/>
            </a:pPr>
            <a:r>
              <a:rPr lang="en-US" sz="3600" dirty="0">
                <a:latin typeface="DM Sans" pitchFamily="2" charset="0"/>
              </a:rPr>
              <a:t>Connecting to College (</a:t>
            </a:r>
            <a:r>
              <a:rPr lang="en-US" sz="3600" dirty="0" err="1">
                <a:latin typeface="DM Sans" pitchFamily="2" charset="0"/>
              </a:rPr>
              <a:t>CtC</a:t>
            </a:r>
            <a:r>
              <a:rPr lang="en-US" sz="3600" dirty="0">
                <a:latin typeface="DM Sans" pitchFamily="2" charset="0"/>
              </a:rPr>
              <a:t>) support group for students with ASD</a:t>
            </a:r>
          </a:p>
          <a:p>
            <a:pPr marL="571500" lvl="0" indent="-571500">
              <a:buFont typeface="Arial" panose="020B0604020202020204" pitchFamily="34" charset="0"/>
              <a:buChar char="•"/>
            </a:pPr>
            <a:r>
              <a:rPr lang="en-US" sz="3600" dirty="0">
                <a:latin typeface="DM Sans" pitchFamily="2" charset="0"/>
              </a:rPr>
              <a:t>594 Mind Spa appointments</a:t>
            </a:r>
          </a:p>
          <a:p>
            <a:pPr marL="571500" marR="0" lvl="0" indent="-571500">
              <a:lnSpc>
                <a:spcPct val="107000"/>
              </a:lnSpc>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A2A2C7F8-3510-CC5C-9DFD-60FC41368B16}"/>
              </a:ext>
            </a:extLst>
          </p:cNvPr>
          <p:cNvPicPr/>
          <p:nvPr/>
        </p:nvPicPr>
        <p:blipFill>
          <a:blip r:embed="rId3" cstate="print"/>
          <a:stretch>
            <a:fillRect/>
          </a:stretch>
        </p:blipFill>
        <p:spPr>
          <a:xfrm>
            <a:off x="4487079" y="1251209"/>
            <a:ext cx="10544633" cy="10020300"/>
          </a:xfrm>
          <a:prstGeom prst="rect">
            <a:avLst/>
          </a:prstGeom>
        </p:spPr>
      </p:pic>
      <p:sp>
        <p:nvSpPr>
          <p:cNvPr id="9" name="object 8">
            <a:extLst>
              <a:ext uri="{FF2B5EF4-FFF2-40B4-BE49-F238E27FC236}">
                <a16:creationId xmlns:a16="http://schemas.microsoft.com/office/drawing/2014/main" id="{66BD561E-C434-195D-EB2C-CABF886D4337}"/>
              </a:ext>
            </a:extLst>
          </p:cNvPr>
          <p:cNvSpPr txBox="1">
            <a:spLocks/>
          </p:cNvSpPr>
          <p:nvPr/>
        </p:nvSpPr>
        <p:spPr>
          <a:xfrm>
            <a:off x="0" y="1"/>
            <a:ext cx="20104099" cy="163303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Utilization of Services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B996F0B4-A6A8-37E2-E63B-A95D28CE4C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9EFBD09E-A5CD-B577-4950-E3A3F1E5C674}"/>
              </a:ext>
            </a:extLst>
          </p:cNvPr>
          <p:cNvSpPr txBox="1"/>
          <p:nvPr/>
        </p:nvSpPr>
        <p:spPr>
          <a:xfrm>
            <a:off x="0" y="2149475"/>
            <a:ext cx="20104100" cy="923330"/>
          </a:xfrm>
          <a:prstGeom prst="rect">
            <a:avLst/>
          </a:prstGeom>
          <a:noFill/>
        </p:spPr>
        <p:txBody>
          <a:bodyPr wrap="square" rtlCol="0">
            <a:spAutoFit/>
          </a:bodyPr>
          <a:lstStyle/>
          <a:p>
            <a:pPr algn="ctr"/>
            <a:r>
              <a:rPr lang="en-US" sz="5400" dirty="0">
                <a:solidFill>
                  <a:schemeClr val="bg1"/>
                </a:solidFill>
                <a:latin typeface="DM Sans" pitchFamily="2" charset="0"/>
              </a:rPr>
              <a:t>OUTREACH &amp; SELF-HELP SERVICES</a:t>
            </a:r>
          </a:p>
        </p:txBody>
      </p:sp>
      <p:pic>
        <p:nvPicPr>
          <p:cNvPr id="6" name="Picture 5">
            <a:extLst>
              <a:ext uri="{FF2B5EF4-FFF2-40B4-BE49-F238E27FC236}">
                <a16:creationId xmlns:a16="http://schemas.microsoft.com/office/drawing/2014/main" id="{680CB5DE-6FB6-2D50-1503-1928CC78546B}"/>
              </a:ext>
            </a:extLst>
          </p:cNvPr>
          <p:cNvPicPr>
            <a:picLocks noChangeAspect="1"/>
          </p:cNvPicPr>
          <p:nvPr/>
        </p:nvPicPr>
        <p:blipFill>
          <a:blip r:embed="rId5"/>
          <a:stretch>
            <a:fillRect/>
          </a:stretch>
        </p:blipFill>
        <p:spPr>
          <a:xfrm>
            <a:off x="14819036" y="5659201"/>
            <a:ext cx="4699890" cy="3825875"/>
          </a:xfrm>
          <a:prstGeom prst="rect">
            <a:avLst/>
          </a:prstGeom>
        </p:spPr>
      </p:pic>
    </p:spTree>
    <p:extLst>
      <p:ext uri="{BB962C8B-B14F-4D97-AF65-F5344CB8AC3E}">
        <p14:creationId xmlns:p14="http://schemas.microsoft.com/office/powerpoint/2010/main" val="219097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A1697-DB1D-23AA-F04E-D9C4AFE1862B}"/>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3F068BF-D144-121D-50E5-18EA3EDD0D0C}"/>
              </a:ext>
            </a:extLst>
          </p:cNvPr>
          <p:cNvSpPr txBox="1">
            <a:spLocks noGrp="1"/>
          </p:cNvSpPr>
          <p:nvPr>
            <p:ph type="body" idx="1"/>
          </p:nvPr>
        </p:nvSpPr>
        <p:spPr>
          <a:xfrm>
            <a:off x="659263" y="3673475"/>
            <a:ext cx="19444836" cy="6313972"/>
          </a:xfrm>
          <a:prstGeom prst="rect">
            <a:avLst/>
          </a:prstGeom>
        </p:spPr>
        <p:txBody>
          <a:bodyPr vert="horz" wrap="square" lIns="0" tIns="58419" rIns="0" bIns="0" rtlCol="0">
            <a:spAutoFit/>
          </a:bodyPr>
          <a:lstStyle/>
          <a:p>
            <a:pPr lvl="0"/>
            <a:endParaRPr lang="en-US" dirty="0"/>
          </a:p>
          <a:p>
            <a:pPr lvl="0"/>
            <a:endParaRPr lang="en-US" dirty="0"/>
          </a:p>
          <a:p>
            <a:pPr marL="571500" lvl="0" indent="-571500">
              <a:buFont typeface="Arial" panose="020B0604020202020204" pitchFamily="34" charset="0"/>
              <a:buChar char="•"/>
            </a:pPr>
            <a:r>
              <a:rPr lang="en-US" dirty="0">
                <a:latin typeface="DM Sans" pitchFamily="2" charset="0"/>
              </a:rPr>
              <a:t>98% of clients report being satisfied with their therapist</a:t>
            </a:r>
          </a:p>
          <a:p>
            <a:pPr marL="571500" lvl="0" indent="-571500">
              <a:buFont typeface="Arial" panose="020B0604020202020204" pitchFamily="34" charset="0"/>
              <a:buChar char="•"/>
            </a:pPr>
            <a:r>
              <a:rPr lang="en-US" dirty="0">
                <a:latin typeface="DM Sans" pitchFamily="2" charset="0"/>
              </a:rPr>
              <a:t>98% of psychiatry patients report satisfaction with psychiatry services after evaluation and 83% after follow up</a:t>
            </a:r>
          </a:p>
          <a:p>
            <a:pPr marL="571500" lvl="0" indent="-571500">
              <a:buFont typeface="Arial" panose="020B0604020202020204" pitchFamily="34" charset="0"/>
              <a:buChar char="•"/>
            </a:pPr>
            <a:r>
              <a:rPr lang="en-US" dirty="0">
                <a:latin typeface="DM Sans" pitchFamily="2" charset="0"/>
              </a:rPr>
              <a:t>96% of group therapy clients report being satisfied with their group therapy experience</a:t>
            </a:r>
          </a:p>
          <a:p>
            <a:pPr marL="571500" lvl="0" indent="-571500">
              <a:buFont typeface="Arial" panose="020B0604020202020204" pitchFamily="34" charset="0"/>
              <a:buChar char="•"/>
            </a:pPr>
            <a:r>
              <a:rPr lang="en-US" dirty="0">
                <a:latin typeface="DM Sans" pitchFamily="2" charset="0"/>
              </a:rPr>
              <a:t>97% felt telehealth services (if used) were either definitely or possibly as effective as in-person services</a:t>
            </a:r>
          </a:p>
          <a:p>
            <a:pPr marL="571500" marR="0" lvl="0" indent="-571500">
              <a:lnSpc>
                <a:spcPct val="107000"/>
              </a:lnSpc>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2EE8B9FD-6860-0668-0444-1725F718AF46}"/>
              </a:ext>
            </a:extLst>
          </p:cNvPr>
          <p:cNvPicPr/>
          <p:nvPr/>
        </p:nvPicPr>
        <p:blipFill>
          <a:blip r:embed="rId3" cstate="print"/>
          <a:stretch>
            <a:fillRect/>
          </a:stretch>
        </p:blipFill>
        <p:spPr>
          <a:xfrm>
            <a:off x="4491221" y="1006475"/>
            <a:ext cx="10544633" cy="10020300"/>
          </a:xfrm>
          <a:prstGeom prst="rect">
            <a:avLst/>
          </a:prstGeom>
        </p:spPr>
      </p:pic>
      <p:sp>
        <p:nvSpPr>
          <p:cNvPr id="9" name="object 8">
            <a:extLst>
              <a:ext uri="{FF2B5EF4-FFF2-40B4-BE49-F238E27FC236}">
                <a16:creationId xmlns:a16="http://schemas.microsoft.com/office/drawing/2014/main" id="{2A98D6AA-4173-8243-2E5C-9023C1B4AF27}"/>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Overall Satisfaction and Outcomes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39CE55E9-B56D-2A89-A606-E862DB570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77E4FE84-1120-962A-00BE-1E5A47C5680A}"/>
              </a:ext>
            </a:extLst>
          </p:cNvPr>
          <p:cNvSpPr txBox="1"/>
          <p:nvPr/>
        </p:nvSpPr>
        <p:spPr>
          <a:xfrm>
            <a:off x="0" y="3039287"/>
            <a:ext cx="20104100" cy="923330"/>
          </a:xfrm>
          <a:prstGeom prst="rect">
            <a:avLst/>
          </a:prstGeom>
          <a:noFill/>
        </p:spPr>
        <p:txBody>
          <a:bodyPr wrap="square" rtlCol="0">
            <a:spAutoFit/>
          </a:bodyPr>
          <a:lstStyle/>
          <a:p>
            <a:pPr algn="ctr"/>
            <a:r>
              <a:rPr lang="en-US" sz="5400" dirty="0">
                <a:solidFill>
                  <a:schemeClr val="bg1"/>
                </a:solidFill>
                <a:latin typeface="DM Sans" pitchFamily="2" charset="0"/>
              </a:rPr>
              <a:t>OVERALL SATISFACTION</a:t>
            </a:r>
          </a:p>
        </p:txBody>
      </p:sp>
    </p:spTree>
    <p:extLst>
      <p:ext uri="{BB962C8B-B14F-4D97-AF65-F5344CB8AC3E}">
        <p14:creationId xmlns:p14="http://schemas.microsoft.com/office/powerpoint/2010/main" val="358159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38752-2E84-D2BC-B246-4B2D834E91D9}"/>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609A756-1215-D86A-BB46-1E844FF4FCF4}"/>
              </a:ext>
            </a:extLst>
          </p:cNvPr>
          <p:cNvSpPr txBox="1">
            <a:spLocks noGrp="1"/>
          </p:cNvSpPr>
          <p:nvPr>
            <p:ph type="body" idx="1"/>
          </p:nvPr>
        </p:nvSpPr>
        <p:spPr>
          <a:xfrm>
            <a:off x="659263" y="3673475"/>
            <a:ext cx="19444836" cy="4959755"/>
          </a:xfrm>
          <a:prstGeom prst="rect">
            <a:avLst/>
          </a:prstGeom>
        </p:spPr>
        <p:txBody>
          <a:bodyPr vert="horz" wrap="square" lIns="0" tIns="58419" rIns="0" bIns="0" rtlCol="0">
            <a:spAutoFit/>
          </a:bodyPr>
          <a:lstStyle/>
          <a:p>
            <a:pPr lvl="0"/>
            <a:endParaRPr lang="en-US" dirty="0"/>
          </a:p>
          <a:p>
            <a:pPr marL="571500" lvl="0" indent="-571500">
              <a:buFont typeface="Arial" panose="020B0604020202020204" pitchFamily="34" charset="0"/>
              <a:buChar char="•"/>
            </a:pPr>
            <a:r>
              <a:rPr lang="en-US" sz="4000" dirty="0">
                <a:latin typeface="DM Sans" pitchFamily="2" charset="0"/>
              </a:rPr>
              <a:t>98% experienced an increase in the quality of their life functioning </a:t>
            </a:r>
          </a:p>
          <a:p>
            <a:pPr marL="571500" lvl="0" indent="-571500">
              <a:buFont typeface="Arial" panose="020B0604020202020204" pitchFamily="34" charset="0"/>
              <a:buChar char="•"/>
            </a:pPr>
            <a:r>
              <a:rPr lang="en-US" sz="4000" dirty="0">
                <a:latin typeface="DM Sans" pitchFamily="2" charset="0"/>
              </a:rPr>
              <a:t>93% experienced improved coping skills</a:t>
            </a:r>
          </a:p>
          <a:p>
            <a:pPr marL="571500" lvl="0" indent="-571500">
              <a:buFont typeface="Arial" panose="020B0604020202020204" pitchFamily="34" charset="0"/>
              <a:buChar char="•"/>
            </a:pPr>
            <a:r>
              <a:rPr lang="en-US" sz="4000" dirty="0">
                <a:latin typeface="DM Sans" pitchFamily="2" charset="0"/>
              </a:rPr>
              <a:t>92% experienced a reduction in symptoms, better problem solving/decision making skills, and improved relationships </a:t>
            </a:r>
          </a:p>
          <a:p>
            <a:pPr marL="571500" lvl="0" indent="-571500">
              <a:buFont typeface="Arial" panose="020B0604020202020204" pitchFamily="34" charset="0"/>
              <a:buChar char="•"/>
            </a:pPr>
            <a:r>
              <a:rPr lang="en-US" sz="4000" dirty="0">
                <a:latin typeface="DM Sans" pitchFamily="2" charset="0"/>
              </a:rPr>
              <a:t>91% experience reduction in negative thinking and improved self-esteem/self-worth/ self-image </a:t>
            </a:r>
          </a:p>
          <a:p>
            <a:pPr marL="571500" marR="0" lvl="0" indent="-571500">
              <a:lnSpc>
                <a:spcPct val="107000"/>
              </a:lnSpc>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EDF6128A-19D5-2AB9-560F-EABF1F504C8A}"/>
              </a:ext>
            </a:extLst>
          </p:cNvPr>
          <p:cNvPicPr/>
          <p:nvPr/>
        </p:nvPicPr>
        <p:blipFill>
          <a:blip r:embed="rId3" cstate="print"/>
          <a:stretch>
            <a:fillRect/>
          </a:stretch>
        </p:blipFill>
        <p:spPr>
          <a:xfrm>
            <a:off x="4491221" y="1006475"/>
            <a:ext cx="10544633" cy="10020300"/>
          </a:xfrm>
          <a:prstGeom prst="rect">
            <a:avLst/>
          </a:prstGeom>
        </p:spPr>
      </p:pic>
      <p:sp>
        <p:nvSpPr>
          <p:cNvPr id="9" name="object 8">
            <a:extLst>
              <a:ext uri="{FF2B5EF4-FFF2-40B4-BE49-F238E27FC236}">
                <a16:creationId xmlns:a16="http://schemas.microsoft.com/office/drawing/2014/main" id="{0E953468-8951-DA9A-C2D1-CAA4E2DEA4BE}"/>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Overall Satisfaction and Outcomes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721D5AD9-280A-ADA7-E88E-06DA9F005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89A4E807-D11A-A712-BE2E-156FA73F89BF}"/>
              </a:ext>
            </a:extLst>
          </p:cNvPr>
          <p:cNvSpPr txBox="1"/>
          <p:nvPr/>
        </p:nvSpPr>
        <p:spPr>
          <a:xfrm>
            <a:off x="0" y="3039287"/>
            <a:ext cx="20104100" cy="923330"/>
          </a:xfrm>
          <a:prstGeom prst="rect">
            <a:avLst/>
          </a:prstGeom>
          <a:noFill/>
        </p:spPr>
        <p:txBody>
          <a:bodyPr wrap="square" rtlCol="0">
            <a:spAutoFit/>
          </a:bodyPr>
          <a:lstStyle/>
          <a:p>
            <a:pPr algn="ctr"/>
            <a:r>
              <a:rPr lang="en-US" sz="5400" dirty="0">
                <a:solidFill>
                  <a:schemeClr val="bg1"/>
                </a:solidFill>
                <a:latin typeface="DM Sans" pitchFamily="2" charset="0"/>
              </a:rPr>
              <a:t>OUTCOMES</a:t>
            </a:r>
          </a:p>
        </p:txBody>
      </p:sp>
    </p:spTree>
    <p:extLst>
      <p:ext uri="{BB962C8B-B14F-4D97-AF65-F5344CB8AC3E}">
        <p14:creationId xmlns:p14="http://schemas.microsoft.com/office/powerpoint/2010/main" val="102925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2757-DBAD-D2A9-6706-3F82886916C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B9DFD32-AA94-5E8D-9F0E-ECD0917C9C3A}"/>
              </a:ext>
            </a:extLst>
          </p:cNvPr>
          <p:cNvSpPr txBox="1">
            <a:spLocks noGrp="1"/>
          </p:cNvSpPr>
          <p:nvPr>
            <p:ph type="body" idx="1"/>
          </p:nvPr>
        </p:nvSpPr>
        <p:spPr>
          <a:xfrm>
            <a:off x="659264" y="3199991"/>
            <a:ext cx="19444836" cy="8468407"/>
          </a:xfrm>
          <a:prstGeom prst="rect">
            <a:avLst/>
          </a:prstGeom>
        </p:spPr>
        <p:txBody>
          <a:bodyPr vert="horz" wrap="square" lIns="0" tIns="58419" rIns="0" bIns="0" rtlCol="0">
            <a:spAutoFit/>
          </a:bodyPr>
          <a:lstStyle/>
          <a:p>
            <a:pPr lvl="0"/>
            <a:endParaRPr lang="en-US" dirty="0"/>
          </a:p>
          <a:p>
            <a:pPr marL="571500" lvl="0" indent="-571500">
              <a:buFont typeface="Arial" panose="020B0604020202020204" pitchFamily="34" charset="0"/>
              <a:buChar char="•"/>
            </a:pPr>
            <a:r>
              <a:rPr lang="en-US" sz="3600" dirty="0">
                <a:latin typeface="DM Sans" pitchFamily="2" charset="0"/>
              </a:rPr>
              <a:t>97% of clients indicate that counseling helped their academic performance </a:t>
            </a:r>
          </a:p>
          <a:p>
            <a:pPr marL="571500" lvl="0" indent="-571500">
              <a:buFont typeface="Arial" panose="020B0604020202020204" pitchFamily="34" charset="0"/>
              <a:buChar char="•"/>
            </a:pPr>
            <a:r>
              <a:rPr lang="en-US" sz="3600" dirty="0">
                <a:latin typeface="DM Sans" pitchFamily="2" charset="0"/>
              </a:rPr>
              <a:t>70% of students indicated that the services they received had a significant role in maintaining their continued enrollment in the university </a:t>
            </a:r>
          </a:p>
          <a:p>
            <a:pPr marL="571500" lvl="0" indent="-571500">
              <a:buFont typeface="Arial" panose="020B0604020202020204" pitchFamily="34" charset="0"/>
              <a:buChar char="•"/>
            </a:pPr>
            <a:r>
              <a:rPr lang="en-US" sz="3600" dirty="0">
                <a:latin typeface="DM Sans" pitchFamily="2" charset="0"/>
              </a:rPr>
              <a:t>98% of students report that services helped them feel more supported by or connected to UHCL </a:t>
            </a:r>
          </a:p>
          <a:p>
            <a:pPr marL="571500" lvl="0" indent="-571500">
              <a:buFont typeface="Arial" panose="020B0604020202020204" pitchFamily="34" charset="0"/>
              <a:buChar char="•"/>
            </a:pPr>
            <a:endParaRPr lang="en-US" sz="3600" dirty="0"/>
          </a:p>
          <a:p>
            <a:pPr marL="571500" lvl="0" indent="-571500">
              <a:buFont typeface="Arial" panose="020B0604020202020204" pitchFamily="34" charset="0"/>
              <a:buChar char="•"/>
            </a:pPr>
            <a:r>
              <a:rPr lang="en-US" sz="3600" dirty="0">
                <a:latin typeface="DM Sans" pitchFamily="2" charset="0"/>
              </a:rPr>
              <a:t>Decrease in Suicidal Ideation – 39% of students reported at least some suicidal ideation at the beginning of treatment. Of those, 88% had decreased their suicidal ideation score after treatment. </a:t>
            </a:r>
          </a:p>
          <a:p>
            <a:pPr marL="571500" lvl="0" indent="-571500">
              <a:buFont typeface="Arial" panose="020B0604020202020204" pitchFamily="34" charset="0"/>
              <a:buChar char="•"/>
            </a:pPr>
            <a:r>
              <a:rPr lang="en-US" sz="3600" dirty="0">
                <a:latin typeface="DM Sans" pitchFamily="2" charset="0"/>
              </a:rPr>
              <a:t>Decrease in Thoughts of Hurting Others – 15% of students at pre-treatment reported some thoughts of hurting others, but at post-treatment, 88% had decreased their thoughts of hurting others score. </a:t>
            </a:r>
          </a:p>
          <a:p>
            <a:pPr marL="571500" lvl="0" indent="-571500">
              <a:buFont typeface="Arial" panose="020B0604020202020204" pitchFamily="34" charset="0"/>
              <a:buChar char="•"/>
            </a:pPr>
            <a:endParaRPr lang="en-US" sz="3600" dirty="0"/>
          </a:p>
          <a:p>
            <a:pPr marL="571500" marR="0" lvl="0" indent="-571500">
              <a:lnSpc>
                <a:spcPct val="107000"/>
              </a:lnSpc>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1D5B5C6C-84B0-F3D2-AA52-8EB2B5A7E104}"/>
              </a:ext>
            </a:extLst>
          </p:cNvPr>
          <p:cNvPicPr/>
          <p:nvPr/>
        </p:nvPicPr>
        <p:blipFill>
          <a:blip r:embed="rId3" cstate="print"/>
          <a:stretch>
            <a:fillRect/>
          </a:stretch>
        </p:blipFill>
        <p:spPr>
          <a:xfrm>
            <a:off x="4493699" y="930275"/>
            <a:ext cx="10544633" cy="10020300"/>
          </a:xfrm>
          <a:prstGeom prst="rect">
            <a:avLst/>
          </a:prstGeom>
        </p:spPr>
      </p:pic>
      <p:sp>
        <p:nvSpPr>
          <p:cNvPr id="9" name="object 8">
            <a:extLst>
              <a:ext uri="{FF2B5EF4-FFF2-40B4-BE49-F238E27FC236}">
                <a16:creationId xmlns:a16="http://schemas.microsoft.com/office/drawing/2014/main" id="{59FD347C-26DE-8578-5C5C-F32FC25C687D}"/>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Overall Satisfaction and Outcomes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A4E0A99C-F298-498D-48B9-57BA23CC3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30E34395-A932-944D-A704-0761F5EE92CA}"/>
              </a:ext>
            </a:extLst>
          </p:cNvPr>
          <p:cNvSpPr txBox="1"/>
          <p:nvPr/>
        </p:nvSpPr>
        <p:spPr>
          <a:xfrm>
            <a:off x="0" y="2796494"/>
            <a:ext cx="20104100" cy="923330"/>
          </a:xfrm>
          <a:prstGeom prst="rect">
            <a:avLst/>
          </a:prstGeom>
          <a:noFill/>
        </p:spPr>
        <p:txBody>
          <a:bodyPr wrap="square" rtlCol="0">
            <a:spAutoFit/>
          </a:bodyPr>
          <a:lstStyle/>
          <a:p>
            <a:pPr algn="ctr"/>
            <a:r>
              <a:rPr lang="en-US" sz="5400" dirty="0">
                <a:solidFill>
                  <a:schemeClr val="bg1"/>
                </a:solidFill>
                <a:latin typeface="DM Sans" pitchFamily="2" charset="0"/>
              </a:rPr>
              <a:t>OUTCOMES</a:t>
            </a:r>
          </a:p>
        </p:txBody>
      </p:sp>
    </p:spTree>
    <p:extLst>
      <p:ext uri="{BB962C8B-B14F-4D97-AF65-F5344CB8AC3E}">
        <p14:creationId xmlns:p14="http://schemas.microsoft.com/office/powerpoint/2010/main" val="422659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637A-539F-EE4C-6EBE-90D80261531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3126A90-891A-8123-0CC5-11F33785BB21}"/>
              </a:ext>
            </a:extLst>
          </p:cNvPr>
          <p:cNvSpPr txBox="1">
            <a:spLocks noGrp="1"/>
          </p:cNvSpPr>
          <p:nvPr>
            <p:ph type="body" idx="1"/>
          </p:nvPr>
        </p:nvSpPr>
        <p:spPr>
          <a:xfrm>
            <a:off x="659264" y="1920875"/>
            <a:ext cx="19444836" cy="8999899"/>
          </a:xfrm>
          <a:prstGeom prst="rect">
            <a:avLst/>
          </a:prstGeom>
        </p:spPr>
        <p:txBody>
          <a:bodyPr vert="horz" wrap="square" lIns="0" tIns="58419" rIns="0" bIns="0" rtlCol="0">
            <a:spAutoFit/>
          </a:bodyPr>
          <a:lstStyle/>
          <a:p>
            <a:pPr lvl="0"/>
            <a:endParaRPr lang="en-US" dirty="0"/>
          </a:p>
          <a:p>
            <a:pPr marL="571500" lvl="0" indent="-571500">
              <a:buFont typeface="Arial" panose="020B0604020202020204" pitchFamily="34" charset="0"/>
              <a:buChar char="•"/>
            </a:pPr>
            <a:r>
              <a:rPr lang="en-US" sz="3600" dirty="0">
                <a:latin typeface="DM Sans" pitchFamily="2" charset="0"/>
              </a:rPr>
              <a:t>The biggest challenge for CMHC was the loss of staff.  As a result of losing staff we could no longer pursue the ASD Assessment initiative.  In addition, the Peer Wellness Ambassador Program collaboration with RWC and Health Services (a JED recommendation) also had to be paused.  </a:t>
            </a:r>
          </a:p>
          <a:p>
            <a:pPr marL="571500" lvl="0" indent="-571500">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DM Sans" pitchFamily="2" charset="0"/>
                <a:ea typeface="Calibri" panose="020F0502020204030204" pitchFamily="34" charset="0"/>
                <a:cs typeface="Times New Roman" panose="02020603050405020304" pitchFamily="18" charset="0"/>
              </a:rPr>
              <a:t>On the other hand, there are a number of other opportunities to expand and grow:</a:t>
            </a:r>
          </a:p>
          <a:p>
            <a:endParaRPr lang="en-US" sz="3600" dirty="0">
              <a:latin typeface="DM Sans" pitchFamily="2" charset="0"/>
              <a:ea typeface="Calibri" panose="020F0502020204030204" pitchFamily="34" charset="0"/>
              <a:cs typeface="Times New Roman" panose="02020603050405020304" pitchFamily="18" charset="0"/>
            </a:endParaRPr>
          </a:p>
          <a:p>
            <a:r>
              <a:rPr lang="en-US" sz="3600" dirty="0">
                <a:effectLst/>
                <a:latin typeface="DM Sans" pitchFamily="2" charset="0"/>
                <a:ea typeface="Calibri" panose="020F0502020204030204" pitchFamily="34" charset="0"/>
                <a:cs typeface="Times New Roman" panose="02020603050405020304" pitchFamily="18" charset="0"/>
              </a:rPr>
              <a:t>1. CMHC saw significant growth in reaching students through outreach; specifically, through our Thrive Together Wellness Fair and in the utilization of our anonymous mental health screener. </a:t>
            </a:r>
          </a:p>
          <a:p>
            <a:r>
              <a:rPr lang="en-US" sz="3600" dirty="0">
                <a:effectLst/>
                <a:latin typeface="DM Sans" pitchFamily="2" charset="0"/>
                <a:ea typeface="Calibri" panose="020F0502020204030204" pitchFamily="34" charset="0"/>
                <a:cs typeface="Times New Roman" panose="02020603050405020304" pitchFamily="18" charset="0"/>
              </a:rPr>
              <a:t>2. Building on  other JED Initiative suggestions  as designing and implementing a postvention plan. </a:t>
            </a:r>
          </a:p>
          <a:p>
            <a:r>
              <a:rPr lang="en-US" sz="3600" dirty="0">
                <a:effectLst/>
                <a:latin typeface="DM Sans" pitchFamily="2" charset="0"/>
                <a:ea typeface="Calibri" panose="020F0502020204030204" pitchFamily="34" charset="0"/>
                <a:cs typeface="Times New Roman" panose="02020603050405020304" pitchFamily="18" charset="0"/>
              </a:rPr>
              <a:t>3. Finally, although not entirely new, bringing the STAIR (Skills Training in Affective and Interpersonal Regulation) Trauma Treatment Protocol to CMHC.</a:t>
            </a:r>
          </a:p>
          <a:p>
            <a:pPr marL="571500" indent="-571500">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B38C9E46-A498-2A33-BB45-0BB5E6D91C12}"/>
              </a:ext>
            </a:extLst>
          </p:cNvPr>
          <p:cNvPicPr/>
          <p:nvPr/>
        </p:nvPicPr>
        <p:blipFill>
          <a:blip r:embed="rId3" cstate="print"/>
          <a:stretch>
            <a:fillRect/>
          </a:stretch>
        </p:blipFill>
        <p:spPr>
          <a:xfrm>
            <a:off x="4451546" y="804898"/>
            <a:ext cx="10544633" cy="10020300"/>
          </a:xfrm>
          <a:prstGeom prst="rect">
            <a:avLst/>
          </a:prstGeom>
        </p:spPr>
      </p:pic>
      <p:sp>
        <p:nvSpPr>
          <p:cNvPr id="9" name="object 8">
            <a:extLst>
              <a:ext uri="{FF2B5EF4-FFF2-40B4-BE49-F238E27FC236}">
                <a16:creationId xmlns:a16="http://schemas.microsoft.com/office/drawing/2014/main" id="{C2C1B726-2E05-FCA1-A918-039EACE060A9}"/>
              </a:ext>
            </a:extLst>
          </p:cNvPr>
          <p:cNvSpPr txBox="1">
            <a:spLocks/>
          </p:cNvSpPr>
          <p:nvPr/>
        </p:nvSpPr>
        <p:spPr>
          <a:xfrm>
            <a:off x="0" y="1"/>
            <a:ext cx="20104099" cy="1574366"/>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Opportunities &amp; Challenges</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5878900D-A9B3-8E93-61B4-63807B9EF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Tree>
    <p:extLst>
      <p:ext uri="{BB962C8B-B14F-4D97-AF65-F5344CB8AC3E}">
        <p14:creationId xmlns:p14="http://schemas.microsoft.com/office/powerpoint/2010/main" val="45697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4F28-D3BA-96B6-2061-1C57DEFD237B}"/>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6CFCD595-38B0-4C37-5171-61B36FA20196}"/>
              </a:ext>
            </a:extLst>
          </p:cNvPr>
          <p:cNvSpPr txBox="1">
            <a:spLocks noGrp="1"/>
          </p:cNvSpPr>
          <p:nvPr>
            <p:ph type="body" idx="1"/>
          </p:nvPr>
        </p:nvSpPr>
        <p:spPr>
          <a:xfrm>
            <a:off x="659263" y="3673475"/>
            <a:ext cx="19444836" cy="1820434"/>
          </a:xfrm>
          <a:prstGeom prst="rect">
            <a:avLst/>
          </a:prstGeom>
        </p:spPr>
        <p:txBody>
          <a:bodyPr vert="horz" wrap="square" lIns="0" tIns="58419" rIns="0" bIns="0" rtlCol="0">
            <a:spAutoFit/>
          </a:bodyPr>
          <a:lstStyle/>
          <a:p>
            <a:pPr lvl="0"/>
            <a:endParaRPr lang="en-US" dirty="0"/>
          </a:p>
          <a:p>
            <a:pPr marL="571500" lvl="0" indent="-571500">
              <a:buFont typeface="Arial" panose="020B0604020202020204" pitchFamily="34" charset="0"/>
              <a:buChar char="•"/>
            </a:pPr>
            <a:endParaRPr lang="en-US" sz="3600" dirty="0"/>
          </a:p>
          <a:p>
            <a:pPr marL="571500" marR="0" lvl="0" indent="-571500">
              <a:lnSpc>
                <a:spcPct val="107000"/>
              </a:lnSpc>
              <a:buFont typeface="Arial" panose="020B0604020202020204" pitchFamily="34" charset="0"/>
              <a:buChar char="•"/>
            </a:pPr>
            <a:endParaRPr lang="en-US" sz="3600" dirty="0">
              <a:effectLst/>
              <a:latin typeface="DM Sans" pitchFamily="2" charset="0"/>
              <a:ea typeface="Calibri" panose="020F050202020403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796F0AFB-EF9A-CE91-DBD3-CFB4F4039A2E}"/>
              </a:ext>
            </a:extLst>
          </p:cNvPr>
          <p:cNvPicPr/>
          <p:nvPr/>
        </p:nvPicPr>
        <p:blipFill>
          <a:blip r:embed="rId3" cstate="print"/>
          <a:stretch>
            <a:fillRect/>
          </a:stretch>
        </p:blipFill>
        <p:spPr>
          <a:xfrm>
            <a:off x="4491221" y="1006475"/>
            <a:ext cx="10544633" cy="10020300"/>
          </a:xfrm>
          <a:prstGeom prst="rect">
            <a:avLst/>
          </a:prstGeom>
        </p:spPr>
      </p:pic>
      <p:sp>
        <p:nvSpPr>
          <p:cNvPr id="9" name="object 8">
            <a:extLst>
              <a:ext uri="{FF2B5EF4-FFF2-40B4-BE49-F238E27FC236}">
                <a16:creationId xmlns:a16="http://schemas.microsoft.com/office/drawing/2014/main" id="{BE805D8F-24E8-D55C-91C3-5E617A71CCEB}"/>
              </a:ext>
            </a:extLst>
          </p:cNvPr>
          <p:cNvSpPr txBox="1">
            <a:spLocks/>
          </p:cNvSpPr>
          <p:nvPr/>
        </p:nvSpPr>
        <p:spPr>
          <a:xfrm>
            <a:off x="0" y="1"/>
            <a:ext cx="20104099" cy="163303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Budget Overview</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95E43017-7D66-E668-489A-21B25BF73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
        <p:nvSpPr>
          <p:cNvPr id="3" name="TextBox 2">
            <a:extLst>
              <a:ext uri="{FF2B5EF4-FFF2-40B4-BE49-F238E27FC236}">
                <a16:creationId xmlns:a16="http://schemas.microsoft.com/office/drawing/2014/main" id="{18A3523B-4ACD-9EC3-7770-E50F514FBA4D}"/>
              </a:ext>
            </a:extLst>
          </p:cNvPr>
          <p:cNvSpPr txBox="1"/>
          <p:nvPr/>
        </p:nvSpPr>
        <p:spPr>
          <a:xfrm>
            <a:off x="0" y="2378075"/>
            <a:ext cx="10052050" cy="7848302"/>
          </a:xfrm>
          <a:prstGeom prst="rect">
            <a:avLst/>
          </a:prstGeom>
          <a:noFill/>
        </p:spPr>
        <p:txBody>
          <a:bodyPr wrap="square" rtlCol="0">
            <a:spAutoFit/>
          </a:bodyPr>
          <a:lstStyle/>
          <a:p>
            <a:r>
              <a:rPr lang="en-US" sz="3600" dirty="0">
                <a:solidFill>
                  <a:schemeClr val="bg1"/>
                </a:solidFill>
                <a:latin typeface="DM Sans" pitchFamily="2" charset="0"/>
              </a:rPr>
              <a:t>CMHC had three main cost centers:</a:t>
            </a:r>
          </a:p>
          <a:p>
            <a:pPr marL="571500" lvl="0" indent="-571500">
              <a:buFont typeface="Arial" panose="020B0604020202020204" pitchFamily="34" charset="0"/>
              <a:buChar char="•"/>
            </a:pPr>
            <a:r>
              <a:rPr lang="en-US" sz="3600" dirty="0">
                <a:solidFill>
                  <a:schemeClr val="bg1"/>
                </a:solidFill>
                <a:latin typeface="DM Sans" pitchFamily="2" charset="0"/>
              </a:rPr>
              <a:t>Student Fees – Primary cost center</a:t>
            </a:r>
          </a:p>
          <a:p>
            <a:pPr lvl="0"/>
            <a:endParaRPr lang="en-US" sz="3600" dirty="0">
              <a:solidFill>
                <a:schemeClr val="bg1"/>
              </a:solidFill>
              <a:latin typeface="DM Sans" pitchFamily="2" charset="0"/>
            </a:endParaRPr>
          </a:p>
          <a:p>
            <a:pPr marL="571500" lvl="0" indent="-571500">
              <a:buFont typeface="Arial" panose="020B0604020202020204" pitchFamily="34" charset="0"/>
              <a:buChar char="•"/>
            </a:pPr>
            <a:r>
              <a:rPr lang="en-US" sz="3600" dirty="0">
                <a:solidFill>
                  <a:schemeClr val="bg1"/>
                </a:solidFill>
                <a:latin typeface="DM Sans" pitchFamily="2" charset="0"/>
              </a:rPr>
              <a:t>State Fees (FYI) – This has been the funding that supported the doctoral internship program.  No longer available after FY 25.</a:t>
            </a:r>
          </a:p>
          <a:p>
            <a:pPr marL="571500" lvl="0" indent="-571500">
              <a:buFont typeface="Arial" panose="020B0604020202020204" pitchFamily="34" charset="0"/>
              <a:buChar char="•"/>
            </a:pPr>
            <a:endParaRPr lang="en-US" sz="3600" dirty="0">
              <a:solidFill>
                <a:schemeClr val="bg1"/>
              </a:solidFill>
              <a:latin typeface="DM Sans" pitchFamily="2" charset="0"/>
            </a:endParaRPr>
          </a:p>
          <a:p>
            <a:pPr marL="571500" lvl="0" indent="-571500">
              <a:buFont typeface="Arial" panose="020B0604020202020204" pitchFamily="34" charset="0"/>
              <a:buChar char="•"/>
            </a:pPr>
            <a:r>
              <a:rPr lang="en-US" sz="3600" dirty="0">
                <a:solidFill>
                  <a:schemeClr val="bg1"/>
                </a:solidFill>
                <a:latin typeface="DM Sans" pitchFamily="2" charset="0"/>
              </a:rPr>
              <a:t>Sales and Services – Income from psychiatry, no show fees, and assessments.  Used as supplemental M&amp;O and paying for assessments. Moving forward into next year, any funds here will be exclusively from no show fees.  </a:t>
            </a:r>
          </a:p>
        </p:txBody>
      </p:sp>
      <p:pic>
        <p:nvPicPr>
          <p:cNvPr id="1026" name="Picture 2">
            <a:extLst>
              <a:ext uri="{FF2B5EF4-FFF2-40B4-BE49-F238E27FC236}">
                <a16:creationId xmlns:a16="http://schemas.microsoft.com/office/drawing/2014/main" id="{5B4D2285-0BB7-53B9-47FE-852DD8DF1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2424" y="2609665"/>
            <a:ext cx="8572413"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6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0220-0E82-8009-C778-6B4BDC0D335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7202BC06-3C17-B1EE-E6FD-3D8A9CF6351A}"/>
              </a:ext>
            </a:extLst>
          </p:cNvPr>
          <p:cNvSpPr txBox="1">
            <a:spLocks noGrp="1"/>
          </p:cNvSpPr>
          <p:nvPr>
            <p:ph type="body" idx="1"/>
          </p:nvPr>
        </p:nvSpPr>
        <p:spPr>
          <a:xfrm>
            <a:off x="399860" y="2750895"/>
            <a:ext cx="19704240" cy="7260961"/>
          </a:xfrm>
          <a:prstGeom prst="rect">
            <a:avLst/>
          </a:prstGeom>
        </p:spPr>
        <p:txBody>
          <a:bodyPr vert="horz" wrap="square" lIns="0" tIns="58419" rIns="0" bIns="0" rtlCol="0">
            <a:spAutoFit/>
          </a:bodyPr>
          <a:lstStyle/>
          <a:p>
            <a:r>
              <a:rPr lang="en-US" sz="3600" u="sng" dirty="0">
                <a:latin typeface="DM Sans" pitchFamily="2" charset="0"/>
              </a:rPr>
              <a:t>FY 25</a:t>
            </a:r>
            <a:r>
              <a:rPr lang="en-US" sz="3600" dirty="0">
                <a:latin typeface="DM Sans" pitchFamily="2" charset="0"/>
              </a:rPr>
              <a:t>: </a:t>
            </a:r>
          </a:p>
          <a:p>
            <a:pPr marL="742950" indent="-742950">
              <a:buAutoNum type="arabicPeriod"/>
            </a:pPr>
            <a:r>
              <a:rPr lang="en-US" sz="3600" dirty="0">
                <a:latin typeface="DM Sans" pitchFamily="2" charset="0"/>
              </a:rPr>
              <a:t>We received $13,500 funding for </a:t>
            </a:r>
            <a:r>
              <a:rPr lang="en-US" sz="3600" dirty="0" err="1">
                <a:latin typeface="DM Sans" pitchFamily="2" charset="0"/>
              </a:rPr>
              <a:t>Togetherall</a:t>
            </a:r>
            <a:r>
              <a:rPr lang="en-US" sz="3600" dirty="0">
                <a:latin typeface="DM Sans" pitchFamily="2" charset="0"/>
              </a:rPr>
              <a:t>.  Contract 8/1/25-7/31/26.</a:t>
            </a:r>
          </a:p>
          <a:p>
            <a:pPr marL="742950" indent="-742950">
              <a:buAutoNum type="arabicPeriod" startAt="2"/>
            </a:pPr>
            <a:r>
              <a:rPr lang="en-US" sz="3600" dirty="0">
                <a:latin typeface="DM Sans" pitchFamily="2" charset="0"/>
              </a:rPr>
              <a:t>We received $24,000 in one-time funding for psychiatry.</a:t>
            </a:r>
          </a:p>
          <a:p>
            <a:pPr marL="742950" indent="-742950">
              <a:buAutoNum type="arabicPeriod" startAt="3"/>
            </a:pPr>
            <a:r>
              <a:rPr lang="en-US" sz="3600" dirty="0">
                <a:latin typeface="DM Sans" pitchFamily="2" charset="0"/>
              </a:rPr>
              <a:t>We received $26,280 to add to existing base funding for a vacant staff therapist</a:t>
            </a:r>
          </a:p>
          <a:p>
            <a:r>
              <a:rPr lang="en-US" sz="3600" dirty="0">
                <a:latin typeface="DM Sans" pitchFamily="2" charset="0"/>
              </a:rPr>
              <a:t>      position to adequately fund a staff psychologist position.</a:t>
            </a:r>
          </a:p>
          <a:p>
            <a:pPr marL="742950" indent="-742950">
              <a:buAutoNum type="arabicPeriod" startAt="4"/>
            </a:pPr>
            <a:r>
              <a:rPr lang="en-US" sz="3600" dirty="0">
                <a:latin typeface="DM Sans" pitchFamily="2" charset="0"/>
              </a:rPr>
              <a:t>$4,500 to purchase assessment batteries and other materials ASD Testing; $1752 used.</a:t>
            </a:r>
          </a:p>
          <a:p>
            <a:pPr marL="742950" indent="-742950">
              <a:buAutoNum type="arabicPeriod"/>
            </a:pPr>
            <a:endParaRPr lang="en-US" sz="3600" dirty="0">
              <a:latin typeface="DM Sans" pitchFamily="2" charset="0"/>
            </a:endParaRPr>
          </a:p>
          <a:p>
            <a:r>
              <a:rPr lang="en-US" sz="3600" u="sng" dirty="0">
                <a:latin typeface="DM Sans" pitchFamily="2" charset="0"/>
              </a:rPr>
              <a:t>FY 26</a:t>
            </a:r>
            <a:r>
              <a:rPr lang="en-US" sz="3600" dirty="0">
                <a:latin typeface="DM Sans" pitchFamily="2" charset="0"/>
              </a:rPr>
              <a:t>: </a:t>
            </a:r>
          </a:p>
          <a:p>
            <a:pPr lvl="0"/>
            <a:r>
              <a:rPr lang="en-US" sz="3600" dirty="0">
                <a:latin typeface="DM Sans" pitchFamily="2" charset="0"/>
              </a:rPr>
              <a:t>1. $24,000 in one-time funding for psychiatry. </a:t>
            </a:r>
          </a:p>
          <a:p>
            <a:pPr lvl="0"/>
            <a:r>
              <a:rPr lang="en-US" sz="3600" dirty="0">
                <a:latin typeface="DM Sans" pitchFamily="2" charset="0"/>
              </a:rPr>
              <a:t>2. $13,500 for one-time funding for </a:t>
            </a:r>
            <a:r>
              <a:rPr lang="en-US" sz="3600" dirty="0" err="1">
                <a:latin typeface="DM Sans" pitchFamily="2" charset="0"/>
              </a:rPr>
              <a:t>Togetherall</a:t>
            </a:r>
            <a:r>
              <a:rPr lang="en-US" sz="3600" dirty="0">
                <a:latin typeface="DM Sans" pitchFamily="2" charset="0"/>
              </a:rPr>
              <a:t>.</a:t>
            </a:r>
          </a:p>
          <a:p>
            <a:pPr lvl="0"/>
            <a:r>
              <a:rPr lang="en-US" sz="3600" dirty="0">
                <a:latin typeface="DM Sans" pitchFamily="2" charset="0"/>
              </a:rPr>
              <a:t>3. $15,000 for our portion of a proposed peer wellness program. </a:t>
            </a:r>
          </a:p>
          <a:p>
            <a:pPr lvl="0"/>
            <a:endParaRPr lang="en-US" sz="3600" dirty="0">
              <a:latin typeface="DM Sans" pitchFamily="2" charset="0"/>
            </a:endParaRPr>
          </a:p>
          <a:p>
            <a:r>
              <a:rPr lang="en-US" sz="3600" dirty="0">
                <a:effectLst/>
                <a:latin typeface="DM Sans" pitchFamily="2" charset="0"/>
                <a:ea typeface="Calibri" panose="020F0502020204030204" pitchFamily="34" charset="0"/>
                <a:cs typeface="Times New Roman" panose="02020603050405020304" pitchFamily="18" charset="0"/>
              </a:rPr>
              <a:t>Psychiatry funding moved to Health Services; other FY 26 money will be returned to SFAC.</a:t>
            </a:r>
          </a:p>
        </p:txBody>
      </p:sp>
      <p:pic>
        <p:nvPicPr>
          <p:cNvPr id="5" name="object 5">
            <a:extLst>
              <a:ext uri="{FF2B5EF4-FFF2-40B4-BE49-F238E27FC236}">
                <a16:creationId xmlns:a16="http://schemas.microsoft.com/office/drawing/2014/main" id="{13E8E051-2180-3EA8-0693-42D13A3A0B7C}"/>
              </a:ext>
            </a:extLst>
          </p:cNvPr>
          <p:cNvPicPr/>
          <p:nvPr/>
        </p:nvPicPr>
        <p:blipFill>
          <a:blip r:embed="rId3" cstate="print"/>
          <a:stretch>
            <a:fillRect/>
          </a:stretch>
        </p:blipFill>
        <p:spPr>
          <a:xfrm>
            <a:off x="4413250" y="1289050"/>
            <a:ext cx="10544633" cy="10020300"/>
          </a:xfrm>
          <a:prstGeom prst="rect">
            <a:avLst/>
          </a:prstGeom>
        </p:spPr>
      </p:pic>
      <p:sp>
        <p:nvSpPr>
          <p:cNvPr id="9" name="object 8">
            <a:extLst>
              <a:ext uri="{FF2B5EF4-FFF2-40B4-BE49-F238E27FC236}">
                <a16:creationId xmlns:a16="http://schemas.microsoft.com/office/drawing/2014/main" id="{81E487EA-A1BA-5183-8A2C-2010D715EDBC}"/>
              </a:ext>
            </a:extLst>
          </p:cNvPr>
          <p:cNvSpPr txBox="1">
            <a:spLocks/>
          </p:cNvSpPr>
          <p:nvPr/>
        </p:nvSpPr>
        <p:spPr>
          <a:xfrm>
            <a:off x="0" y="1"/>
            <a:ext cx="20104099" cy="1633035"/>
          </a:xfrm>
          <a:prstGeom prst="rect">
            <a:avLst/>
          </a:prstGeom>
        </p:spPr>
        <p:txBody>
          <a:bodyPr vert="horz" wrap="square" lIns="0" tIns="278281" rIns="0" bIns="0" rtlCol="0">
            <a:spAutoFit/>
          </a:bodyPr>
          <a:lstStyle>
            <a:lvl1pPr>
              <a:defRPr sz="9450" b="0" i="0">
                <a:solidFill>
                  <a:srgbClr val="B0D35C"/>
                </a:solidFill>
                <a:latin typeface="Arial"/>
                <a:ea typeface="+mj-ea"/>
                <a:cs typeface="Arial"/>
              </a:defRPr>
            </a:lvl1pPr>
          </a:lstStyle>
          <a:p>
            <a:pPr marL="12700" algn="ctr">
              <a:lnSpc>
                <a:spcPts val="10405"/>
              </a:lnSpc>
              <a:spcBef>
                <a:spcPts val="130"/>
              </a:spcBef>
            </a:pPr>
            <a:r>
              <a:rPr kumimoji="0" lang="en-US" sz="8000" b="1" i="1" u="none" strike="noStrike" kern="0" cap="none" spc="520" normalizeH="0" baseline="0" noProof="0" dirty="0">
                <a:ln>
                  <a:noFill/>
                </a:ln>
                <a:solidFill>
                  <a:srgbClr val="B0D35C"/>
                </a:solidFill>
                <a:effectLst/>
                <a:uLnTx/>
                <a:uFillTx/>
                <a:latin typeface="DM Sans" pitchFamily="2" charset="0"/>
                <a:ea typeface="+mj-ea"/>
                <a:cs typeface="FreightText Pro Semibold"/>
              </a:rPr>
              <a:t>FY25/26 Funding</a:t>
            </a:r>
            <a:endParaRPr lang="en-US" sz="8000" b="1" spc="600" dirty="0">
              <a:solidFill>
                <a:srgbClr val="FFFFFF"/>
              </a:solidFill>
              <a:latin typeface="DM Sans" pitchFamily="2" charset="0"/>
            </a:endParaRPr>
          </a:p>
        </p:txBody>
      </p:sp>
      <p:pic>
        <p:nvPicPr>
          <p:cNvPr id="2" name="Picture 1" descr="A black background with white text&#10;&#10;Description automatically generated">
            <a:extLst>
              <a:ext uri="{FF2B5EF4-FFF2-40B4-BE49-F238E27FC236}">
                <a16:creationId xmlns:a16="http://schemas.microsoft.com/office/drawing/2014/main" id="{D1909E2C-F8C8-6867-8FE3-737E6AE880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5650" y="10150475"/>
            <a:ext cx="3708591" cy="590580"/>
          </a:xfrm>
          <a:prstGeom prst="rect">
            <a:avLst/>
          </a:prstGeom>
        </p:spPr>
      </p:pic>
    </p:spTree>
    <p:extLst>
      <p:ext uri="{BB962C8B-B14F-4D97-AF65-F5344CB8AC3E}">
        <p14:creationId xmlns:p14="http://schemas.microsoft.com/office/powerpoint/2010/main" val="1196334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B3E45A9123A4A8A4A2C55A6DF9C54" ma:contentTypeVersion="9" ma:contentTypeDescription="Create a new document." ma:contentTypeScope="" ma:versionID="8a54a0839b4ed20e4051dfb133aa7ad2">
  <xsd:schema xmlns:xsd="http://www.w3.org/2001/XMLSchema" xmlns:xs="http://www.w3.org/2001/XMLSchema" xmlns:p="http://schemas.microsoft.com/office/2006/metadata/properties" xmlns:ns2="2b0919f6-0a0c-4805-a059-102cc18601d6" targetNamespace="http://schemas.microsoft.com/office/2006/metadata/properties" ma:root="true" ma:fieldsID="4b1c3dcbb65aae94984136dd7babaaa5" ns2:_="">
    <xsd:import namespace="2b0919f6-0a0c-4805-a059-102cc18601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919f6-0a0c-4805-a059-102cc1860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259F2F-7BA4-422B-A39F-843F647DBF61}"/>
</file>

<file path=customXml/itemProps2.xml><?xml version="1.0" encoding="utf-8"?>
<ds:datastoreItem xmlns:ds="http://schemas.openxmlformats.org/officeDocument/2006/customXml" ds:itemID="{0B011EDC-CDA6-4F04-9BB6-91449DD66A38}">
  <ds:schemaRefs>
    <ds:schemaRef ds:uri="http://schemas.microsoft.com/office/2006/metadata/properties"/>
    <ds:schemaRef ds:uri="http://schemas.microsoft.com/office/infopath/2007/PartnerControls"/>
    <ds:schemaRef ds:uri="3df52c9b-d724-4e2d-b991-50ee683a3333"/>
    <ds:schemaRef ds:uri="5ac8d4be-f3c3-4b47-8f3b-4c82255c077e"/>
  </ds:schemaRefs>
</ds:datastoreItem>
</file>

<file path=customXml/itemProps3.xml><?xml version="1.0" encoding="utf-8"?>
<ds:datastoreItem xmlns:ds="http://schemas.openxmlformats.org/officeDocument/2006/customXml" ds:itemID="{100C04D3-DA27-40DF-BF3D-30AC094412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765</TotalTime>
  <Words>2469</Words>
  <Application>Microsoft Office PowerPoint</Application>
  <PresentationFormat>Custom</PresentationFormat>
  <Paragraphs>159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DM Sans</vt:lpstr>
      <vt:lpstr>ITC Garamond Std Book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Price, Jaime S</dc:creator>
  <cp:lastModifiedBy>Boothe, Jason</cp:lastModifiedBy>
  <cp:revision>14</cp:revision>
  <dcterms:created xsi:type="dcterms:W3CDTF">2024-10-24T22:04:17Z</dcterms:created>
  <dcterms:modified xsi:type="dcterms:W3CDTF">2025-10-14T13:39:13Z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2024-10-24T00:00:00Z</vt:filetime>
  </property>
  <property fmtid="{D5CDD505-2E9C-101B-9397-08002B2CF9AE}" pid="3" name="Creator">
    <vt:lpwstr>Adobe InDesign 20.0 (Windows)</vt:lpwstr>
  </property>
  <property fmtid="{D5CDD505-2E9C-101B-9397-08002B2CF9AE}" pid="4" name="LastSaved">
    <vt:filetime>2024-10-24T00:00:00Z</vt:filetime>
  </property>
  <property fmtid="{D5CDD505-2E9C-101B-9397-08002B2CF9AE}" pid="5" name="Producer">
    <vt:lpwstr>Adobe PDF Library 17.0</vt:lpwstr>
  </property>
  <property fmtid="{D5CDD505-2E9C-101B-9397-08002B2CF9AE}" pid="6" name="MediaServiceImageTags">
    <vt:lpwstr/>
  </property>
  <property fmtid="{D5CDD505-2E9C-101B-9397-08002B2CF9AE}" pid="7" name="ContentTypeId">
    <vt:lpwstr>0x0101000F1B3E45A9123A4A8A4A2C55A6DF9C54</vt:lpwstr>
  </property>
</Properties>
</file>