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7" r:id="rId11"/>
    <p:sldId id="268" r:id="rId12"/>
    <p:sldId id="269" r:id="rId13"/>
  </p:sldIdLst>
  <p:sldSz cx="18288000" cy="10287000"/>
  <p:notesSz cx="6858000" cy="9144000"/>
  <p:embeddedFontLst>
    <p:embeddedFont>
      <p:font typeface="Libre Baskerville" panose="02000000000000000000" pitchFamily="2" charset="0"/>
      <p:regular r:id="rId14"/>
      <p:bold r:id="rId15"/>
      <p:italic r:id="rId16"/>
    </p:embeddedFont>
    <p:embeddedFont>
      <p:font typeface="Libre Baskerville Bold" panose="02000000000000000000" pitchFamily="2" charset="0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2" d="100"/>
          <a:sy n="52" d="100"/>
        </p:scale>
        <p:origin x="811" y="-30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es, Jordan Westley" userId="fea233d0-e7b0-41aa-938c-224462e00b61" providerId="ADAL" clId="{82900E9A-3F5E-43D3-8ECE-EEF6943367AB}"/>
    <pc:docChg chg="custSel modSld sldOrd">
      <pc:chgData name="Jones, Jordan Westley" userId="fea233d0-e7b0-41aa-938c-224462e00b61" providerId="ADAL" clId="{82900E9A-3F5E-43D3-8ECE-EEF6943367AB}" dt="2025-10-14T04:33:50.620" v="35" actId="20577"/>
      <pc:docMkLst>
        <pc:docMk/>
      </pc:docMkLst>
      <pc:sldChg chg="modSp mod">
        <pc:chgData name="Jones, Jordan Westley" userId="fea233d0-e7b0-41aa-938c-224462e00b61" providerId="ADAL" clId="{82900E9A-3F5E-43D3-8ECE-EEF6943367AB}" dt="2025-10-14T04:33:50.620" v="35" actId="20577"/>
        <pc:sldMkLst>
          <pc:docMk/>
          <pc:sldMk cId="0" sldId="257"/>
        </pc:sldMkLst>
        <pc:spChg chg="mod">
          <ac:chgData name="Jones, Jordan Westley" userId="fea233d0-e7b0-41aa-938c-224462e00b61" providerId="ADAL" clId="{82900E9A-3F5E-43D3-8ECE-EEF6943367AB}" dt="2025-10-14T04:33:35.601" v="31" actId="313"/>
          <ac:spMkLst>
            <pc:docMk/>
            <pc:sldMk cId="0" sldId="257"/>
            <ac:spMk id="7" creationId="{00000000-0000-0000-0000-000000000000}"/>
          </ac:spMkLst>
        </pc:spChg>
        <pc:spChg chg="mod">
          <ac:chgData name="Jones, Jordan Westley" userId="fea233d0-e7b0-41aa-938c-224462e00b61" providerId="ADAL" clId="{82900E9A-3F5E-43D3-8ECE-EEF6943367AB}" dt="2025-10-14T04:33:50.620" v="35" actId="20577"/>
          <ac:spMkLst>
            <pc:docMk/>
            <pc:sldMk cId="0" sldId="257"/>
            <ac:spMk id="8" creationId="{00000000-0000-0000-0000-000000000000}"/>
          </ac:spMkLst>
        </pc:spChg>
      </pc:sldChg>
      <pc:sldChg chg="ord">
        <pc:chgData name="Jones, Jordan Westley" userId="fea233d0-e7b0-41aa-938c-224462e00b61" providerId="ADAL" clId="{82900E9A-3F5E-43D3-8ECE-EEF6943367AB}" dt="2025-10-14T04:31:54.316" v="3"/>
        <pc:sldMkLst>
          <pc:docMk/>
          <pc:sldMk cId="0" sldId="26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bg1"/>
                </a:solidFill>
              </a:rPr>
              <a:t>FY26 Budget Overview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459-4726-AADF-23B911AE853E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7459-4726-AADF-23B911AE853E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459-4726-AADF-23B911AE853E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7459-4726-AADF-23B911AE853E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7459-4726-AADF-23B911AE853E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7459-4726-AADF-23B911AE853E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7459-4726-AADF-23B911AE853E}"/>
                </c:ext>
              </c:extLst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7459-4726-AADF-23B911AE853E}"/>
                </c:ext>
              </c:extLst>
            </c:dLbl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SSF - Base Budget</c:v>
                </c:pt>
                <c:pt idx="1">
                  <c:v>SSF -  One-Time Funds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43789</c:v>
                </c:pt>
                <c:pt idx="1">
                  <c:v>22903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59-4726-AADF-23B911AE853E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A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4048" y="-241697"/>
            <a:ext cx="19432048" cy="14574036"/>
          </a:xfrm>
          <a:custGeom>
            <a:avLst/>
            <a:gdLst/>
            <a:ahLst/>
            <a:cxnLst/>
            <a:rect l="l" t="t" r="r" b="b"/>
            <a:pathLst>
              <a:path w="19432048" h="14574036">
                <a:moveTo>
                  <a:pt x="0" y="0"/>
                </a:moveTo>
                <a:lnTo>
                  <a:pt x="19432048" y="0"/>
                </a:lnTo>
                <a:lnTo>
                  <a:pt x="19432048" y="14574036"/>
                </a:lnTo>
                <a:lnTo>
                  <a:pt x="0" y="14574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982806">
            <a:off x="-641019" y="7447346"/>
            <a:ext cx="8842272" cy="11861584"/>
          </a:xfrm>
          <a:custGeom>
            <a:avLst/>
            <a:gdLst/>
            <a:ahLst/>
            <a:cxnLst/>
            <a:rect l="l" t="t" r="r" b="b"/>
            <a:pathLst>
              <a:path w="8842272" h="11861584">
                <a:moveTo>
                  <a:pt x="0" y="0"/>
                </a:moveTo>
                <a:lnTo>
                  <a:pt x="8842272" y="0"/>
                </a:lnTo>
                <a:lnTo>
                  <a:pt x="8842272" y="11861585"/>
                </a:lnTo>
                <a:lnTo>
                  <a:pt x="0" y="118615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501204">
            <a:off x="14482845" y="-6560128"/>
            <a:ext cx="8807178" cy="11814508"/>
          </a:xfrm>
          <a:custGeom>
            <a:avLst/>
            <a:gdLst/>
            <a:ahLst/>
            <a:cxnLst/>
            <a:rect l="l" t="t" r="r" b="b"/>
            <a:pathLst>
              <a:path w="8807178" h="11814508">
                <a:moveTo>
                  <a:pt x="0" y="0"/>
                </a:moveTo>
                <a:lnTo>
                  <a:pt x="8807179" y="0"/>
                </a:lnTo>
                <a:lnTo>
                  <a:pt x="8807179" y="11814508"/>
                </a:lnTo>
                <a:lnTo>
                  <a:pt x="0" y="11814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0571821">
            <a:off x="12681088" y="8361982"/>
            <a:ext cx="5947318" cy="7978109"/>
          </a:xfrm>
          <a:custGeom>
            <a:avLst/>
            <a:gdLst/>
            <a:ahLst/>
            <a:cxnLst/>
            <a:rect l="l" t="t" r="r" b="b"/>
            <a:pathLst>
              <a:path w="5947318" h="7978109">
                <a:moveTo>
                  <a:pt x="0" y="0"/>
                </a:moveTo>
                <a:lnTo>
                  <a:pt x="5947318" y="0"/>
                </a:lnTo>
                <a:lnTo>
                  <a:pt x="5947318" y="7978109"/>
                </a:lnTo>
                <a:lnTo>
                  <a:pt x="0" y="79781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114765">
            <a:off x="12794786" y="6590238"/>
            <a:ext cx="8542938" cy="7393525"/>
          </a:xfrm>
          <a:custGeom>
            <a:avLst/>
            <a:gdLst/>
            <a:ahLst/>
            <a:cxnLst/>
            <a:rect l="l" t="t" r="r" b="b"/>
            <a:pathLst>
              <a:path w="8542938" h="7393525">
                <a:moveTo>
                  <a:pt x="0" y="0"/>
                </a:moveTo>
                <a:lnTo>
                  <a:pt x="8542938" y="0"/>
                </a:lnTo>
                <a:lnTo>
                  <a:pt x="8542938" y="7393524"/>
                </a:lnTo>
                <a:lnTo>
                  <a:pt x="0" y="73935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058328">
            <a:off x="14291162" y="-5085245"/>
            <a:ext cx="7156478" cy="6935278"/>
          </a:xfrm>
          <a:custGeom>
            <a:avLst/>
            <a:gdLst/>
            <a:ahLst/>
            <a:cxnLst/>
            <a:rect l="l" t="t" r="r" b="b"/>
            <a:pathLst>
              <a:path w="7156478" h="6935278">
                <a:moveTo>
                  <a:pt x="0" y="0"/>
                </a:moveTo>
                <a:lnTo>
                  <a:pt x="7156478" y="0"/>
                </a:lnTo>
                <a:lnTo>
                  <a:pt x="7156478" y="6935278"/>
                </a:lnTo>
                <a:lnTo>
                  <a:pt x="0" y="69352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3318101">
            <a:off x="-5399036" y="6893739"/>
            <a:ext cx="10117864" cy="10062676"/>
          </a:xfrm>
          <a:custGeom>
            <a:avLst/>
            <a:gdLst/>
            <a:ahLst/>
            <a:cxnLst/>
            <a:rect l="l" t="t" r="r" b="b"/>
            <a:pathLst>
              <a:path w="10117864" h="10062676">
                <a:moveTo>
                  <a:pt x="0" y="0"/>
                </a:moveTo>
                <a:lnTo>
                  <a:pt x="10117864" y="0"/>
                </a:lnTo>
                <a:lnTo>
                  <a:pt x="10117864" y="10062675"/>
                </a:lnTo>
                <a:lnTo>
                  <a:pt x="0" y="100626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800871">
            <a:off x="-2682073" y="-3696762"/>
            <a:ext cx="8542938" cy="7393525"/>
          </a:xfrm>
          <a:custGeom>
            <a:avLst/>
            <a:gdLst/>
            <a:ahLst/>
            <a:cxnLst/>
            <a:rect l="l" t="t" r="r" b="b"/>
            <a:pathLst>
              <a:path w="8542938" h="7393525">
                <a:moveTo>
                  <a:pt x="0" y="0"/>
                </a:moveTo>
                <a:lnTo>
                  <a:pt x="8542938" y="0"/>
                </a:lnTo>
                <a:lnTo>
                  <a:pt x="8542938" y="7393524"/>
                </a:lnTo>
                <a:lnTo>
                  <a:pt x="0" y="73935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407684" y="7037799"/>
            <a:ext cx="7307570" cy="153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24"/>
              </a:lnSpc>
              <a:spcBef>
                <a:spcPct val="0"/>
              </a:spcBef>
            </a:pPr>
            <a:r>
              <a:rPr lang="en-US" sz="2945" b="1" spc="276" dirty="0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STUDENT FEE ADVISORY COMMITTEE​ BUDGET PROPOSAL​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90215" y="8971862"/>
            <a:ext cx="7307570" cy="102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24"/>
              </a:lnSpc>
              <a:spcBef>
                <a:spcPct val="0"/>
              </a:spcBef>
            </a:pPr>
            <a:r>
              <a:rPr lang="en-US" sz="2945" b="1" spc="276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THURSDAY, OCTOBER 16, 2025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53610" y="4429669"/>
            <a:ext cx="15415717" cy="137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5"/>
              </a:lnSpc>
            </a:pPr>
            <a:r>
              <a:rPr lang="en-US" sz="7932" b="1" dirty="0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CAMPUS ACTIVIES BOARD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A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33509" y="940352"/>
            <a:ext cx="16620981" cy="64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850"/>
              </a:lnSpc>
              <a:spcBef>
                <a:spcPct val="0"/>
              </a:spcBef>
            </a:pPr>
            <a:r>
              <a:rPr lang="en-US" sz="5000" b="1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FY27 FUND REQUEST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28700" y="2047183"/>
            <a:ext cx="16230600" cy="7211117"/>
            <a:chOff x="0" y="0"/>
            <a:chExt cx="5433327" cy="24139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33327" cy="2413981"/>
            </a:xfrm>
            <a:custGeom>
              <a:avLst/>
              <a:gdLst/>
              <a:ahLst/>
              <a:cxnLst/>
              <a:rect l="l" t="t" r="r" b="b"/>
              <a:pathLst>
                <a:path w="5433327" h="2413981">
                  <a:moveTo>
                    <a:pt x="23850" y="0"/>
                  </a:moveTo>
                  <a:lnTo>
                    <a:pt x="5409477" y="0"/>
                  </a:lnTo>
                  <a:cubicBezTo>
                    <a:pt x="5422649" y="0"/>
                    <a:pt x="5433327" y="10678"/>
                    <a:pt x="5433327" y="23850"/>
                  </a:cubicBezTo>
                  <a:lnTo>
                    <a:pt x="5433327" y="2390131"/>
                  </a:lnTo>
                  <a:cubicBezTo>
                    <a:pt x="5433327" y="2396456"/>
                    <a:pt x="5430814" y="2402523"/>
                    <a:pt x="5426342" y="2406995"/>
                  </a:cubicBezTo>
                  <a:cubicBezTo>
                    <a:pt x="5421869" y="2411468"/>
                    <a:pt x="5415802" y="2413981"/>
                    <a:pt x="5409477" y="2413981"/>
                  </a:cubicBezTo>
                  <a:lnTo>
                    <a:pt x="23850" y="2413981"/>
                  </a:lnTo>
                  <a:cubicBezTo>
                    <a:pt x="17524" y="2413981"/>
                    <a:pt x="11458" y="2411468"/>
                    <a:pt x="6985" y="2406995"/>
                  </a:cubicBezTo>
                  <a:cubicBezTo>
                    <a:pt x="2513" y="2402523"/>
                    <a:pt x="0" y="2396456"/>
                    <a:pt x="0" y="2390131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close/>
                </a:path>
              </a:pathLst>
            </a:custGeom>
            <a:solidFill>
              <a:srgbClr val="00B2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04775"/>
              <a:ext cx="5433327" cy="2309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020792" y="2311400"/>
            <a:ext cx="14246416" cy="6947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dirty="0"/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399" b="1" u="none" strike="noStrike" spc="52" dirty="0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FY27 Funding Requests: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lang="en-US" sz="2399" b="1" u="none" strike="noStrike" spc="52" dirty="0">
              <a:solidFill>
                <a:srgbClr val="FFFFFF"/>
              </a:solidFill>
              <a:latin typeface="Libre Baskerville Bold"/>
              <a:ea typeface="Libre Baskerville Bold"/>
              <a:cs typeface="Libre Baskerville Bold"/>
              <a:sym typeface="Libre Baskerville Bold"/>
            </a:endParaRP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399" b="1" u="none" strike="noStrike" spc="52" dirty="0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$7,903 – Officer Wage Support: </a:t>
            </a:r>
            <a:r>
              <a:rPr lang="en-US" sz="2399" u="none" strike="noStrike" spc="52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Supplement wages to make officer roles more accessible and competitive for diverse student leaders.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lang="en-US" sz="2399" u="none" strike="noStrike" spc="52" dirty="0">
              <a:solidFill>
                <a:srgbClr val="FFFFF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399" u="none" strike="noStrike" spc="52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$10,000 – Spring Thing Expansion: Grow CAB’s spring signature event into a major campus tradition with increased participation and impact.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lang="en-US" sz="2399" spc="52" dirty="0">
              <a:solidFill>
                <a:srgbClr val="FFFFF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b="1" spc="52" dirty="0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$10,000 – Weeks of Welcome:</a:t>
            </a:r>
            <a:r>
              <a:rPr lang="en-US" sz="2399" spc="52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Continue successful signature events to welcome students and build early momentum for involvement.</a:t>
            </a:r>
            <a:endParaRPr lang="en-US" sz="2399" u="none" strike="noStrike" spc="52" dirty="0">
              <a:solidFill>
                <a:srgbClr val="FFFFF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endParaRPr lang="en-US" sz="2399" b="1" spc="52" dirty="0">
              <a:solidFill>
                <a:srgbClr val="FFFFFF"/>
              </a:solidFill>
              <a:latin typeface="Libre Baskerville Bold"/>
              <a:ea typeface="Libre Baskerville Bold"/>
              <a:cs typeface="Libre Baskerville Bold"/>
              <a:sym typeface="Libre Baskerville Bold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en-US" sz="2399" b="1" spc="52" dirty="0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$12,000 – Continued Officer Development:</a:t>
            </a:r>
            <a:r>
              <a:rPr lang="en-US" sz="2399" spc="52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Maintain leadership training for new Executive Board members to ensure consistent, high-quality programming.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lang="en-US" sz="2399" u="none" strike="noStrike" spc="52" dirty="0">
              <a:solidFill>
                <a:srgbClr val="FFFFF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lang="en-US" sz="2399" u="none" strike="noStrike" spc="52" dirty="0">
              <a:solidFill>
                <a:srgbClr val="FFFFF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A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301337" flipH="1" flipV="1">
            <a:off x="-6248265" y="2063823"/>
            <a:ext cx="12901483" cy="11165647"/>
          </a:xfrm>
          <a:custGeom>
            <a:avLst/>
            <a:gdLst/>
            <a:ahLst/>
            <a:cxnLst/>
            <a:rect l="l" t="t" r="r" b="b"/>
            <a:pathLst>
              <a:path w="12901483" h="11165647">
                <a:moveTo>
                  <a:pt x="12901483" y="11165647"/>
                </a:moveTo>
                <a:lnTo>
                  <a:pt x="0" y="11165647"/>
                </a:lnTo>
                <a:lnTo>
                  <a:pt x="0" y="0"/>
                </a:lnTo>
                <a:lnTo>
                  <a:pt x="12901483" y="0"/>
                </a:lnTo>
                <a:lnTo>
                  <a:pt x="12901483" y="1116564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301337">
            <a:off x="9883234" y="-4554124"/>
            <a:ext cx="12901483" cy="11165647"/>
          </a:xfrm>
          <a:custGeom>
            <a:avLst/>
            <a:gdLst/>
            <a:ahLst/>
            <a:cxnLst/>
            <a:rect l="l" t="t" r="r" b="b"/>
            <a:pathLst>
              <a:path w="12901483" h="11165647">
                <a:moveTo>
                  <a:pt x="0" y="0"/>
                </a:moveTo>
                <a:lnTo>
                  <a:pt x="12901483" y="0"/>
                </a:lnTo>
                <a:lnTo>
                  <a:pt x="12901483" y="11165648"/>
                </a:lnTo>
                <a:lnTo>
                  <a:pt x="0" y="11165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2945026" y="1304319"/>
            <a:ext cx="24178052" cy="125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0"/>
              </a:lnSpc>
            </a:pPr>
            <a:r>
              <a:rPr lang="en-US" sz="5000" b="1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ACCOMMODATING ​A 5% FY27 REDUCTION</a:t>
            </a:r>
          </a:p>
          <a:p>
            <a:pPr marL="0" lvl="1" indent="0" algn="ctr">
              <a:lnSpc>
                <a:spcPts val="4850"/>
              </a:lnSpc>
              <a:spcBef>
                <a:spcPct val="0"/>
              </a:spcBef>
            </a:pPr>
            <a:endParaRPr lang="en-US" sz="5000" b="1">
              <a:solidFill>
                <a:srgbClr val="FFFFFF"/>
              </a:solidFill>
              <a:latin typeface="Libre Baskerville Bold"/>
              <a:ea typeface="Libre Baskerville Bold"/>
              <a:cs typeface="Libre Baskerville Bold"/>
              <a:sym typeface="Libre Baskerville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663566" y="2919250"/>
            <a:ext cx="14246416" cy="584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399" spc="52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Accommo</a:t>
            </a:r>
            <a:r>
              <a:rPr lang="en-US" sz="2399" u="none" strike="noStrike" spc="52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dating a 5% Budget Reduction in FY27</a:t>
            </a:r>
          </a:p>
          <a:p>
            <a:pPr marL="518158" lvl="1" indent="-259079" algn="l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u="none" strike="noStrike" spc="52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Total Reduction Needed: $2,189 (5% of $43,789 base budget)</a:t>
            </a:r>
          </a:p>
          <a:p>
            <a:pPr marL="518158" lvl="1" indent="-259079" algn="l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u="none" strike="noStrike" spc="52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Priority: Protect quality and accessibility of key programs:</a:t>
            </a:r>
          </a:p>
          <a:p>
            <a:pPr marL="1036317" lvl="2" indent="-345439" algn="l">
              <a:lnSpc>
                <a:spcPts val="3359"/>
              </a:lnSpc>
              <a:spcBef>
                <a:spcPct val="0"/>
              </a:spcBef>
              <a:buFont typeface="Arial"/>
              <a:buChar char="⚬"/>
            </a:pPr>
            <a:r>
              <a:rPr lang="en-US" sz="2399" u="none" strike="noStrike" spc="52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Spring Thing</a:t>
            </a:r>
          </a:p>
          <a:p>
            <a:pPr marL="1036317" lvl="2" indent="-345439" algn="l">
              <a:lnSpc>
                <a:spcPts val="3359"/>
              </a:lnSpc>
              <a:spcBef>
                <a:spcPct val="0"/>
              </a:spcBef>
              <a:buFont typeface="Arial"/>
              <a:buChar char="⚬"/>
            </a:pPr>
            <a:r>
              <a:rPr lang="en-US" sz="2399" u="none" strike="noStrike" spc="52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 Heart UHCL</a:t>
            </a:r>
          </a:p>
          <a:p>
            <a:pPr marL="1036317" lvl="2" indent="-345439" algn="l">
              <a:lnSpc>
                <a:spcPts val="3359"/>
              </a:lnSpc>
              <a:spcBef>
                <a:spcPct val="0"/>
              </a:spcBef>
              <a:buFont typeface="Arial"/>
              <a:buChar char="⚬"/>
            </a:pPr>
            <a:r>
              <a:rPr lang="en-US" sz="2399" u="none" strike="noStrike" spc="52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Weeks of Welcome (Wing Night, Casino Night)</a:t>
            </a:r>
          </a:p>
          <a:p>
            <a:pPr marL="518158" lvl="1" indent="-259079" algn="l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u="none" strike="noStrike" spc="52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Planned Adjustments:</a:t>
            </a:r>
          </a:p>
          <a:p>
            <a:pPr marL="1036317" lvl="2" indent="-345439" algn="l">
              <a:lnSpc>
                <a:spcPts val="3359"/>
              </a:lnSpc>
              <a:spcBef>
                <a:spcPct val="0"/>
              </a:spcBef>
              <a:buFont typeface="Arial"/>
              <a:buChar char="⚬"/>
            </a:pPr>
            <a:r>
              <a:rPr lang="en-US" sz="2399" u="none" strike="noStrike" spc="52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Entertainment &amp; Vendor Costs: Cut by ~$1,500 by negotiating rates, limiting external performers, and focusing vendors on events with 250+ attendees</a:t>
            </a:r>
          </a:p>
          <a:p>
            <a:pPr marL="1036317" lvl="2" indent="-345439" algn="l">
              <a:lnSpc>
                <a:spcPts val="3359"/>
              </a:lnSpc>
              <a:spcBef>
                <a:spcPct val="0"/>
              </a:spcBef>
              <a:buFont typeface="Arial"/>
              <a:buChar char="⚬"/>
            </a:pPr>
            <a:r>
              <a:rPr lang="en-US" sz="2399" u="none" strike="noStrike" spc="52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Maintenance &amp; Operations: Cut by ~$689 through tightening discretionary supply and marketing budgets, while preserving essential expenses</a:t>
            </a:r>
          </a:p>
          <a:p>
            <a:pPr marL="518158" lvl="1" indent="-259079" algn="l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u="none" strike="noStrike" spc="52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Goal: Minimize impact on student experience while maintaining core, impactful programming and campus spirit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lang="en-US" sz="2399" u="none" strike="noStrike" spc="52">
              <a:solidFill>
                <a:srgbClr val="FFFFF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A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301337">
            <a:off x="535626" y="-2603566"/>
            <a:ext cx="18801904" cy="16272193"/>
          </a:xfrm>
          <a:custGeom>
            <a:avLst/>
            <a:gdLst/>
            <a:ahLst/>
            <a:cxnLst/>
            <a:rect l="l" t="t" r="r" b="b"/>
            <a:pathLst>
              <a:path w="18801904" h="16272193">
                <a:moveTo>
                  <a:pt x="0" y="0"/>
                </a:moveTo>
                <a:lnTo>
                  <a:pt x="18801904" y="0"/>
                </a:lnTo>
                <a:lnTo>
                  <a:pt x="18801904" y="16272193"/>
                </a:lnTo>
                <a:lnTo>
                  <a:pt x="0" y="16272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576193" y="4377469"/>
            <a:ext cx="7135614" cy="137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105"/>
              </a:lnSpc>
              <a:spcBef>
                <a:spcPct val="0"/>
              </a:spcBef>
            </a:pPr>
            <a:r>
              <a:rPr lang="en-US" sz="7932" b="1" u="none" strike="noStrike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01204">
            <a:off x="-6129750" y="-9023348"/>
            <a:ext cx="9798172" cy="13143890"/>
          </a:xfrm>
          <a:custGeom>
            <a:avLst/>
            <a:gdLst/>
            <a:ahLst/>
            <a:cxnLst/>
            <a:rect l="l" t="t" r="r" b="b"/>
            <a:pathLst>
              <a:path w="9798172" h="13143890">
                <a:moveTo>
                  <a:pt x="0" y="0"/>
                </a:moveTo>
                <a:lnTo>
                  <a:pt x="9798173" y="0"/>
                </a:lnTo>
                <a:lnTo>
                  <a:pt x="9798173" y="13143890"/>
                </a:lnTo>
                <a:lnTo>
                  <a:pt x="0" y="13143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798399">
            <a:off x="12360214" y="7697065"/>
            <a:ext cx="9798172" cy="13143890"/>
          </a:xfrm>
          <a:custGeom>
            <a:avLst/>
            <a:gdLst/>
            <a:ahLst/>
            <a:cxnLst/>
            <a:rect l="l" t="t" r="r" b="b"/>
            <a:pathLst>
              <a:path w="9798172" h="13143890">
                <a:moveTo>
                  <a:pt x="0" y="0"/>
                </a:moveTo>
                <a:lnTo>
                  <a:pt x="9798172" y="0"/>
                </a:lnTo>
                <a:lnTo>
                  <a:pt x="9798172" y="13143890"/>
                </a:lnTo>
                <a:lnTo>
                  <a:pt x="0" y="13143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301337">
            <a:off x="10808559" y="-6584906"/>
            <a:ext cx="12901483" cy="11165647"/>
          </a:xfrm>
          <a:custGeom>
            <a:avLst/>
            <a:gdLst/>
            <a:ahLst/>
            <a:cxnLst/>
            <a:rect l="l" t="t" r="r" b="b"/>
            <a:pathLst>
              <a:path w="12901483" h="11165647">
                <a:moveTo>
                  <a:pt x="0" y="0"/>
                </a:moveTo>
                <a:lnTo>
                  <a:pt x="12901482" y="0"/>
                </a:lnTo>
                <a:lnTo>
                  <a:pt x="12901482" y="11165647"/>
                </a:lnTo>
                <a:lnTo>
                  <a:pt x="0" y="111656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458160">
            <a:off x="-3775194" y="6616870"/>
            <a:ext cx="8481393" cy="7340260"/>
          </a:xfrm>
          <a:custGeom>
            <a:avLst/>
            <a:gdLst/>
            <a:ahLst/>
            <a:cxnLst/>
            <a:rect l="l" t="t" r="r" b="b"/>
            <a:pathLst>
              <a:path w="8481393" h="7340260">
                <a:moveTo>
                  <a:pt x="0" y="0"/>
                </a:moveTo>
                <a:lnTo>
                  <a:pt x="8481393" y="0"/>
                </a:lnTo>
                <a:lnTo>
                  <a:pt x="8481393" y="7340260"/>
                </a:lnTo>
                <a:lnTo>
                  <a:pt x="0" y="73402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344704" y="1694925"/>
            <a:ext cx="6411555" cy="111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9100"/>
              </a:lnSpc>
              <a:spcBef>
                <a:spcPct val="0"/>
              </a:spcBef>
            </a:pPr>
            <a:r>
              <a:rPr lang="en-US" sz="6500" b="1" u="none" strike="noStrike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AGENDA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44704" y="3600391"/>
            <a:ext cx="10399688" cy="485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8"/>
              </a:lnSpc>
            </a:pPr>
            <a:r>
              <a:rPr lang="en-US" sz="3434" spc="75" dirty="0">
                <a:solidFill>
                  <a:srgbClr val="E6E7E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Meet the team</a:t>
            </a:r>
          </a:p>
          <a:p>
            <a:pPr algn="l">
              <a:lnSpc>
                <a:spcPts val="4808"/>
              </a:lnSpc>
            </a:pPr>
            <a:r>
              <a:rPr lang="en-US" sz="3434" spc="75" dirty="0">
                <a:solidFill>
                  <a:srgbClr val="E6E7E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About CAB</a:t>
            </a:r>
          </a:p>
          <a:p>
            <a:pPr algn="l">
              <a:lnSpc>
                <a:spcPts val="4808"/>
              </a:lnSpc>
            </a:pPr>
            <a:r>
              <a:rPr lang="en-US" sz="3434" u="none" strike="noStrike" spc="75" dirty="0">
                <a:solidFill>
                  <a:srgbClr val="E6E7E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Challenges and Opportunities </a:t>
            </a:r>
          </a:p>
          <a:p>
            <a:pPr algn="l">
              <a:lnSpc>
                <a:spcPts val="4808"/>
              </a:lnSpc>
            </a:pPr>
            <a:r>
              <a:rPr lang="en-US" sz="3434" u="none" strike="noStrike" spc="75" dirty="0">
                <a:solidFill>
                  <a:srgbClr val="E6E7E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Budget Overview</a:t>
            </a:r>
          </a:p>
          <a:p>
            <a:pPr algn="l">
              <a:lnSpc>
                <a:spcPts val="4808"/>
              </a:lnSpc>
            </a:pPr>
            <a:r>
              <a:rPr lang="en-US" sz="3434" u="none" strike="noStrike" spc="75" dirty="0">
                <a:solidFill>
                  <a:srgbClr val="E6E7E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CAB Growth and Testimonies</a:t>
            </a:r>
          </a:p>
          <a:p>
            <a:pPr algn="l">
              <a:lnSpc>
                <a:spcPts val="4808"/>
              </a:lnSpc>
            </a:pPr>
            <a:r>
              <a:rPr lang="en-US" sz="3434" u="none" strike="noStrike" spc="75" dirty="0">
                <a:solidFill>
                  <a:srgbClr val="E6E7E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FY26 and FY2</a:t>
            </a:r>
            <a:r>
              <a:rPr lang="en-US" sz="3434" spc="75" dirty="0">
                <a:solidFill>
                  <a:srgbClr val="E6E7E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7</a:t>
            </a:r>
            <a:r>
              <a:rPr lang="en-US" sz="3434" u="none" strike="noStrike" spc="75" dirty="0">
                <a:solidFill>
                  <a:srgbClr val="E6E7E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New Requests</a:t>
            </a:r>
          </a:p>
          <a:p>
            <a:pPr algn="l">
              <a:lnSpc>
                <a:spcPts val="4808"/>
              </a:lnSpc>
            </a:pPr>
            <a:r>
              <a:rPr lang="en-US" sz="3434" u="none" strike="noStrike" spc="75" dirty="0">
                <a:solidFill>
                  <a:srgbClr val="E6E7E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Reduction Accommodation</a:t>
            </a:r>
          </a:p>
          <a:p>
            <a:pPr algn="l">
              <a:lnSpc>
                <a:spcPts val="4808"/>
              </a:lnSpc>
            </a:pPr>
            <a:r>
              <a:rPr lang="en-US" sz="3434" u="none" strike="noStrike" spc="75" dirty="0">
                <a:solidFill>
                  <a:srgbClr val="E6E7E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Thank You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744392" y="3624457"/>
            <a:ext cx="813952" cy="485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8"/>
              </a:lnSpc>
            </a:pPr>
            <a:r>
              <a:rPr lang="en-US" sz="3434" spc="75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03</a:t>
            </a:r>
          </a:p>
          <a:p>
            <a:pPr algn="ctr">
              <a:lnSpc>
                <a:spcPts val="4808"/>
              </a:lnSpc>
            </a:pPr>
            <a:r>
              <a:rPr lang="en-US" sz="3434" spc="75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04</a:t>
            </a:r>
          </a:p>
          <a:p>
            <a:pPr algn="ctr">
              <a:lnSpc>
                <a:spcPts val="4808"/>
              </a:lnSpc>
            </a:pPr>
            <a:r>
              <a:rPr lang="en-US" sz="3434" spc="75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06</a:t>
            </a:r>
          </a:p>
          <a:p>
            <a:pPr algn="ctr">
              <a:lnSpc>
                <a:spcPts val="4808"/>
              </a:lnSpc>
            </a:pPr>
            <a:r>
              <a:rPr lang="en-US" sz="3434" spc="75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07</a:t>
            </a:r>
          </a:p>
          <a:p>
            <a:pPr algn="ctr">
              <a:lnSpc>
                <a:spcPts val="4808"/>
              </a:lnSpc>
            </a:pPr>
            <a:r>
              <a:rPr lang="en-US" sz="3434" spc="75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08</a:t>
            </a:r>
          </a:p>
          <a:p>
            <a:pPr algn="ctr">
              <a:lnSpc>
                <a:spcPts val="4808"/>
              </a:lnSpc>
            </a:pPr>
            <a:r>
              <a:rPr lang="en-US" sz="3434" spc="75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09</a:t>
            </a:r>
          </a:p>
          <a:p>
            <a:pPr algn="ctr">
              <a:lnSpc>
                <a:spcPts val="4808"/>
              </a:lnSpc>
            </a:pPr>
            <a:r>
              <a:rPr lang="en-US" sz="3434" spc="75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11</a:t>
            </a:r>
          </a:p>
          <a:p>
            <a:pPr marL="0" lvl="0" indent="0" algn="ctr">
              <a:lnSpc>
                <a:spcPts val="4808"/>
              </a:lnSpc>
              <a:spcBef>
                <a:spcPct val="0"/>
              </a:spcBef>
            </a:pPr>
            <a:r>
              <a:rPr lang="en-US" sz="3434" spc="75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12</a:t>
            </a:r>
            <a:endParaRPr lang="en-US" sz="3434" spc="75" dirty="0">
              <a:solidFill>
                <a:srgbClr val="FFFFF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59153" y="184410"/>
            <a:ext cx="10569695" cy="111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00"/>
              </a:lnSpc>
              <a:spcBef>
                <a:spcPct val="0"/>
              </a:spcBef>
            </a:pPr>
            <a:r>
              <a:rPr lang="en-US" sz="6500" b="1" u="none" strike="noStrike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MEET THE TEAM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579822" y="1796799"/>
            <a:ext cx="3130788" cy="313078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t="-7044" b="-26289"/>
              </a:stretch>
            </a:blipFill>
            <a:ln w="95250" cap="sq">
              <a:solidFill>
                <a:srgbClr val="ADE95B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43322" y="4972725"/>
            <a:ext cx="3003789" cy="455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4"/>
              </a:lnSpc>
            </a:pPr>
            <a:r>
              <a:rPr lang="en-US" sz="2682" b="1" spc="59">
                <a:solidFill>
                  <a:srgbClr val="E6E7EB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Kimberly Lara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43322" y="5390376"/>
            <a:ext cx="300378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44">
                <a:solidFill>
                  <a:srgbClr val="E6E7E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President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4128512" y="1749174"/>
            <a:ext cx="3130788" cy="3933302"/>
            <a:chOff x="0" y="0"/>
            <a:chExt cx="4174384" cy="5244403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4174384" cy="4174384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b="-33333"/>
                </a:stretch>
              </a:blipFill>
              <a:ln w="95250" cap="sq">
                <a:solidFill>
                  <a:srgbClr val="ADE95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0" y="4250443"/>
              <a:ext cx="4005052" cy="5917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4"/>
                </a:lnSpc>
              </a:pPr>
              <a:r>
                <a:rPr lang="en-US" sz="2682" b="1" spc="59">
                  <a:solidFill>
                    <a:srgbClr val="E6E7EB"/>
                  </a:solidFill>
                  <a:latin typeface="Libre Baskerville Bold"/>
                  <a:ea typeface="Libre Baskerville Bold"/>
                  <a:cs typeface="Libre Baskerville Bold"/>
                  <a:sym typeface="Libre Baskerville Bold"/>
                </a:rPr>
                <a:t>Damian Clarke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804137"/>
              <a:ext cx="4005052" cy="4402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spc="44">
                  <a:solidFill>
                    <a:srgbClr val="E6E7EB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Vice-President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128512" y="6036310"/>
            <a:ext cx="3130788" cy="3933302"/>
            <a:chOff x="0" y="0"/>
            <a:chExt cx="4174384" cy="5244403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4174384" cy="4174384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t="-21508" b="-11824"/>
                </a:stretch>
              </a:blipFill>
              <a:ln w="95250" cap="sq">
                <a:solidFill>
                  <a:srgbClr val="ADE95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84666" y="4250443"/>
              <a:ext cx="4005052" cy="5917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4"/>
                </a:lnSpc>
              </a:pPr>
              <a:r>
                <a:rPr lang="en-US" sz="2682" b="1" spc="59">
                  <a:solidFill>
                    <a:srgbClr val="E6E7EB"/>
                  </a:solidFill>
                  <a:latin typeface="Libre Baskerville Bold"/>
                  <a:ea typeface="Libre Baskerville Bold"/>
                  <a:cs typeface="Libre Baskerville Bold"/>
                  <a:sym typeface="Libre Baskerville Bold"/>
                </a:rPr>
                <a:t>Angel Garcia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4666" y="4804137"/>
              <a:ext cx="4005052" cy="4402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spc="44">
                  <a:solidFill>
                    <a:srgbClr val="E6E7EB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Brand Coordinator  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578606" y="6036310"/>
            <a:ext cx="3130788" cy="313078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3962" t="-17821" r="-16007" b="-42137"/>
              </a:stretch>
            </a:blipFill>
            <a:ln w="95250" cap="sq">
              <a:solidFill>
                <a:srgbClr val="ADE95B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7578606" y="9228746"/>
            <a:ext cx="3003789" cy="455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4"/>
              </a:lnSpc>
            </a:pPr>
            <a:r>
              <a:rPr lang="en-US" sz="2682" b="1" spc="59">
                <a:solidFill>
                  <a:srgbClr val="E6E7EB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Reece Tuscano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148195" y="9666605"/>
            <a:ext cx="6214203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44">
                <a:solidFill>
                  <a:srgbClr val="E6E7E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Recruitment &amp; Retention Coordinator  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208581" y="6036310"/>
            <a:ext cx="5696395" cy="3949812"/>
            <a:chOff x="0" y="0"/>
            <a:chExt cx="7595193" cy="5266417"/>
          </a:xfrm>
        </p:grpSpPr>
        <p:sp>
          <p:nvSpPr>
            <p:cNvPr id="22" name="TextBox 22"/>
            <p:cNvSpPr txBox="1"/>
            <p:nvPr/>
          </p:nvSpPr>
          <p:spPr>
            <a:xfrm>
              <a:off x="1395601" y="4272457"/>
              <a:ext cx="4005052" cy="5917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4"/>
                </a:lnSpc>
              </a:pPr>
              <a:r>
                <a:rPr lang="en-US" sz="2682" b="1" spc="59">
                  <a:solidFill>
                    <a:srgbClr val="E6E7EB"/>
                  </a:solidFill>
                  <a:latin typeface="Libre Baskerville Bold"/>
                  <a:ea typeface="Libre Baskerville Bold"/>
                  <a:cs typeface="Libre Baskerville Bold"/>
                  <a:sym typeface="Libre Baskerville Bold"/>
                </a:rPr>
                <a:t>Aiman Fatima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1395601" y="0"/>
              <a:ext cx="4174384" cy="4174384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t="-31578"/>
                </a:stretch>
              </a:blipFill>
              <a:ln w="95250" cap="sq">
                <a:solidFill>
                  <a:srgbClr val="ADE95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0" y="4826150"/>
              <a:ext cx="7595193" cy="4402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spc="44">
                  <a:solidFill>
                    <a:srgbClr val="E6E7EB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Hawk Spirit &amp; Tradition Coordinator 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-84509" y="1749174"/>
            <a:ext cx="5696395" cy="3949812"/>
            <a:chOff x="0" y="0"/>
            <a:chExt cx="7595193" cy="5266417"/>
          </a:xfrm>
        </p:grpSpPr>
        <p:sp>
          <p:nvSpPr>
            <p:cNvPr id="27" name="TextBox 27"/>
            <p:cNvSpPr txBox="1"/>
            <p:nvPr/>
          </p:nvSpPr>
          <p:spPr>
            <a:xfrm>
              <a:off x="1710404" y="4272457"/>
              <a:ext cx="4005052" cy="5917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4"/>
                </a:lnSpc>
              </a:pPr>
              <a:r>
                <a:rPr lang="en-US" sz="2682" b="1" spc="59">
                  <a:solidFill>
                    <a:srgbClr val="E6E7EB"/>
                  </a:solidFill>
                  <a:latin typeface="Libre Baskerville Bold"/>
                  <a:ea typeface="Libre Baskerville Bold"/>
                  <a:cs typeface="Libre Baskerville Bold"/>
                  <a:sym typeface="Libre Baskerville Bold"/>
                </a:rPr>
                <a:t>Calvin Nguyen</a:t>
              </a:r>
            </a:p>
          </p:txBody>
        </p:sp>
        <p:grpSp>
          <p:nvGrpSpPr>
            <p:cNvPr id="28" name="Group 28"/>
            <p:cNvGrpSpPr/>
            <p:nvPr/>
          </p:nvGrpSpPr>
          <p:grpSpPr>
            <a:xfrm>
              <a:off x="1710404" y="0"/>
              <a:ext cx="4174384" cy="4174384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95250" cap="sq">
                <a:solidFill>
                  <a:srgbClr val="ADE95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0" y="4826150"/>
              <a:ext cx="7595193" cy="4402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spc="44">
                  <a:solidFill>
                    <a:srgbClr val="E6E7EB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Advisor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9315" y="-1048877"/>
            <a:ext cx="19346631" cy="12889693"/>
          </a:xfrm>
          <a:custGeom>
            <a:avLst/>
            <a:gdLst/>
            <a:ahLst/>
            <a:cxnLst/>
            <a:rect l="l" t="t" r="r" b="b"/>
            <a:pathLst>
              <a:path w="19346631" h="12889693">
                <a:moveTo>
                  <a:pt x="0" y="0"/>
                </a:moveTo>
                <a:lnTo>
                  <a:pt x="19346630" y="0"/>
                </a:lnTo>
                <a:lnTo>
                  <a:pt x="19346630" y="12889693"/>
                </a:lnTo>
                <a:lnTo>
                  <a:pt x="0" y="128896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 t="-31" b="-3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-1357003" y="3322452"/>
            <a:ext cx="10143656" cy="6308524"/>
            <a:chOff x="0" y="0"/>
            <a:chExt cx="2671580" cy="16615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71580" cy="1661504"/>
            </a:xfrm>
            <a:custGeom>
              <a:avLst/>
              <a:gdLst/>
              <a:ahLst/>
              <a:cxnLst/>
              <a:rect l="l" t="t" r="r" b="b"/>
              <a:pathLst>
                <a:path w="2671580" h="1661504">
                  <a:moveTo>
                    <a:pt x="21370" y="0"/>
                  </a:moveTo>
                  <a:lnTo>
                    <a:pt x="2650210" y="0"/>
                  </a:lnTo>
                  <a:cubicBezTo>
                    <a:pt x="2655878" y="0"/>
                    <a:pt x="2661313" y="2252"/>
                    <a:pt x="2665321" y="6259"/>
                  </a:cubicBezTo>
                  <a:cubicBezTo>
                    <a:pt x="2669329" y="10267"/>
                    <a:pt x="2671580" y="15703"/>
                    <a:pt x="2671580" y="21370"/>
                  </a:cubicBezTo>
                  <a:lnTo>
                    <a:pt x="2671580" y="1640134"/>
                  </a:lnTo>
                  <a:cubicBezTo>
                    <a:pt x="2671580" y="1645802"/>
                    <a:pt x="2669329" y="1651237"/>
                    <a:pt x="2665321" y="1655245"/>
                  </a:cubicBezTo>
                  <a:cubicBezTo>
                    <a:pt x="2661313" y="1659253"/>
                    <a:pt x="2655878" y="1661504"/>
                    <a:pt x="2650210" y="1661504"/>
                  </a:cubicBezTo>
                  <a:lnTo>
                    <a:pt x="21370" y="1661504"/>
                  </a:lnTo>
                  <a:cubicBezTo>
                    <a:pt x="15703" y="1661504"/>
                    <a:pt x="10267" y="1659253"/>
                    <a:pt x="6259" y="1655245"/>
                  </a:cubicBezTo>
                  <a:cubicBezTo>
                    <a:pt x="2252" y="1651237"/>
                    <a:pt x="0" y="1645802"/>
                    <a:pt x="0" y="1640134"/>
                  </a:cubicBezTo>
                  <a:lnTo>
                    <a:pt x="0" y="21370"/>
                  </a:lnTo>
                  <a:cubicBezTo>
                    <a:pt x="0" y="15703"/>
                    <a:pt x="2252" y="10267"/>
                    <a:pt x="6259" y="6259"/>
                  </a:cubicBezTo>
                  <a:cubicBezTo>
                    <a:pt x="10267" y="2252"/>
                    <a:pt x="15703" y="0"/>
                    <a:pt x="21370" y="0"/>
                  </a:cubicBezTo>
                  <a:close/>
                </a:path>
              </a:pathLst>
            </a:custGeom>
            <a:solidFill>
              <a:srgbClr val="00B2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671580" cy="1699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240145" y="1404886"/>
            <a:ext cx="8019155" cy="801915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7357" t="-515" r="-20313" b="-1010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68222" y="2266424"/>
            <a:ext cx="5462859" cy="626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661"/>
              </a:lnSpc>
              <a:spcBef>
                <a:spcPct val="0"/>
              </a:spcBef>
            </a:pPr>
            <a:r>
              <a:rPr lang="en-US" sz="4805" b="1" u="none" strike="noStrike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ABOUT CAB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94631" y="3390252"/>
            <a:ext cx="5840386" cy="623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The Campus Activities Board (CAB) is a student-led, fee-funded organization at the University of Houston-Clear Lake (UHCL) focused on enhancing campus life through inclusive, engaging programs. CAB plays a central role in cultivating a vibrant campus culture by planning and hosting a variety of recreational and entertainment-based events throughout the academic year.</a:t>
            </a: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Open to all students, CAB events are designed to build community and encourage student involvement, helping participants connect with peers and the university beyond the classroom.</a:t>
            </a:r>
          </a:p>
          <a:p>
            <a:pPr algn="ctr">
              <a:lnSpc>
                <a:spcPts val="3079"/>
              </a:lnSpc>
            </a:pPr>
            <a:endParaRPr lang="en-US" sz="2199">
              <a:solidFill>
                <a:srgbClr val="FFFFF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9315" y="-1048877"/>
            <a:ext cx="19346631" cy="12889693"/>
          </a:xfrm>
          <a:custGeom>
            <a:avLst/>
            <a:gdLst/>
            <a:ahLst/>
            <a:cxnLst/>
            <a:rect l="l" t="t" r="r" b="b"/>
            <a:pathLst>
              <a:path w="19346631" h="12889693">
                <a:moveTo>
                  <a:pt x="0" y="0"/>
                </a:moveTo>
                <a:lnTo>
                  <a:pt x="19346630" y="0"/>
                </a:lnTo>
                <a:lnTo>
                  <a:pt x="19346630" y="12889693"/>
                </a:lnTo>
                <a:lnTo>
                  <a:pt x="0" y="128896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 t="-31" b="-3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775319" y="2464857"/>
            <a:ext cx="8622062" cy="8115300"/>
            <a:chOff x="0" y="0"/>
            <a:chExt cx="2270831" cy="21373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70831" cy="2137363"/>
            </a:xfrm>
            <a:custGeom>
              <a:avLst/>
              <a:gdLst/>
              <a:ahLst/>
              <a:cxnLst/>
              <a:rect l="l" t="t" r="r" b="b"/>
              <a:pathLst>
                <a:path w="2270831" h="2137363">
                  <a:moveTo>
                    <a:pt x="25142" y="0"/>
                  </a:moveTo>
                  <a:lnTo>
                    <a:pt x="2245689" y="0"/>
                  </a:lnTo>
                  <a:cubicBezTo>
                    <a:pt x="2252357" y="0"/>
                    <a:pt x="2258752" y="2649"/>
                    <a:pt x="2263467" y="7364"/>
                  </a:cubicBezTo>
                  <a:cubicBezTo>
                    <a:pt x="2268182" y="12079"/>
                    <a:pt x="2270831" y="18474"/>
                    <a:pt x="2270831" y="25142"/>
                  </a:cubicBezTo>
                  <a:lnTo>
                    <a:pt x="2270831" y="2112221"/>
                  </a:lnTo>
                  <a:cubicBezTo>
                    <a:pt x="2270831" y="2126107"/>
                    <a:pt x="2259575" y="2137363"/>
                    <a:pt x="2245689" y="2137363"/>
                  </a:cubicBezTo>
                  <a:lnTo>
                    <a:pt x="25142" y="2137363"/>
                  </a:lnTo>
                  <a:cubicBezTo>
                    <a:pt x="11256" y="2137363"/>
                    <a:pt x="0" y="2126107"/>
                    <a:pt x="0" y="2112221"/>
                  </a:cubicBezTo>
                  <a:lnTo>
                    <a:pt x="0" y="25142"/>
                  </a:lnTo>
                  <a:cubicBezTo>
                    <a:pt x="0" y="11256"/>
                    <a:pt x="11256" y="0"/>
                    <a:pt x="25142" y="0"/>
                  </a:cubicBezTo>
                  <a:close/>
                </a:path>
              </a:pathLst>
            </a:custGeom>
            <a:solidFill>
              <a:srgbClr val="0078A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270831" cy="2175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9328849" y="2524119"/>
            <a:ext cx="8622062" cy="7996776"/>
            <a:chOff x="0" y="0"/>
            <a:chExt cx="2270831" cy="21061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70831" cy="2106147"/>
            </a:xfrm>
            <a:custGeom>
              <a:avLst/>
              <a:gdLst/>
              <a:ahLst/>
              <a:cxnLst/>
              <a:rect l="l" t="t" r="r" b="b"/>
              <a:pathLst>
                <a:path w="2270831" h="2106147">
                  <a:moveTo>
                    <a:pt x="25142" y="0"/>
                  </a:moveTo>
                  <a:lnTo>
                    <a:pt x="2245689" y="0"/>
                  </a:lnTo>
                  <a:cubicBezTo>
                    <a:pt x="2252357" y="0"/>
                    <a:pt x="2258752" y="2649"/>
                    <a:pt x="2263467" y="7364"/>
                  </a:cubicBezTo>
                  <a:cubicBezTo>
                    <a:pt x="2268182" y="12079"/>
                    <a:pt x="2270831" y="18474"/>
                    <a:pt x="2270831" y="25142"/>
                  </a:cubicBezTo>
                  <a:lnTo>
                    <a:pt x="2270831" y="2081005"/>
                  </a:lnTo>
                  <a:cubicBezTo>
                    <a:pt x="2270831" y="2094890"/>
                    <a:pt x="2259575" y="2106147"/>
                    <a:pt x="2245689" y="2106147"/>
                  </a:cubicBezTo>
                  <a:lnTo>
                    <a:pt x="25142" y="2106147"/>
                  </a:lnTo>
                  <a:cubicBezTo>
                    <a:pt x="11256" y="2106147"/>
                    <a:pt x="0" y="2094890"/>
                    <a:pt x="0" y="2081005"/>
                  </a:cubicBezTo>
                  <a:lnTo>
                    <a:pt x="0" y="25142"/>
                  </a:lnTo>
                  <a:cubicBezTo>
                    <a:pt x="0" y="11256"/>
                    <a:pt x="11256" y="0"/>
                    <a:pt x="25142" y="0"/>
                  </a:cubicBezTo>
                  <a:close/>
                </a:path>
              </a:pathLst>
            </a:custGeom>
            <a:solidFill>
              <a:srgbClr val="00B2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270831" cy="2144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4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68644" y="4057397"/>
            <a:ext cx="7635412" cy="584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CAB’s mission is to enrich the student experience by promoting campus engagement and a strong sense of community through dynamic, accessible programming.</a:t>
            </a:r>
          </a:p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We fulfill this mission by organizing large-scale signature events, collaborating with key partners such as Hawks 4 Community, the Activities Funding Board, and the Office of Student Engagement.</a:t>
            </a:r>
          </a:p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These efforts ensure that every student—whether traditional or nontraditional—has the opportunity to participate in and contribute to UHCL’s campus culture.</a:t>
            </a:r>
          </a:p>
          <a:p>
            <a:pPr algn="ctr">
              <a:lnSpc>
                <a:spcPts val="3359"/>
              </a:lnSpc>
            </a:pPr>
            <a:endParaRPr lang="en-US" sz="2399">
              <a:solidFill>
                <a:srgbClr val="FFFFF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994679" y="4057397"/>
            <a:ext cx="7290402" cy="542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 algn="l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</a:t>
            </a:r>
            <a:r>
              <a:rPr lang="en-US" sz="2399" u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hape the student experience through leadership roles</a:t>
            </a:r>
          </a:p>
          <a:p>
            <a:pPr marL="518158" lvl="1" indent="-259079" algn="l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u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Plan, organize, and execute impactful campus events</a:t>
            </a:r>
          </a:p>
          <a:p>
            <a:pPr marL="518158" lvl="1" indent="-259079" algn="l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u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Build skills in teamwork and community engagement</a:t>
            </a:r>
          </a:p>
          <a:p>
            <a:pPr marL="518158" lvl="1" indent="-259079" algn="l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u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Ensure free, high-quality events through student fee funding</a:t>
            </a:r>
          </a:p>
          <a:p>
            <a:pPr marL="518158" lvl="1" indent="-259079" algn="l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u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Empower students to lead and create lasting memories</a:t>
            </a:r>
          </a:p>
          <a:p>
            <a:pPr marL="518158" lvl="1" indent="-259079" algn="l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u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Serve as a cornerstone of student life at UHCL</a:t>
            </a:r>
          </a:p>
          <a:p>
            <a:pPr marL="0" lvl="0" indent="0" algn="r">
              <a:lnSpc>
                <a:spcPts val="3359"/>
              </a:lnSpc>
              <a:spcBef>
                <a:spcPct val="0"/>
              </a:spcBef>
            </a:pPr>
            <a:endParaRPr lang="en-US" sz="2399" u="none" strike="noStrike">
              <a:solidFill>
                <a:srgbClr val="FFFFF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812687" y="2475399"/>
            <a:ext cx="4547326" cy="1002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87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MISSION AND PURPOSE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66217" y="2598793"/>
            <a:ext cx="4547326" cy="1002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87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OPPORTUNITY TO LEAD​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A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287084" flipH="1" flipV="1">
            <a:off x="-6057248" y="3162756"/>
            <a:ext cx="12901483" cy="11165647"/>
          </a:xfrm>
          <a:custGeom>
            <a:avLst/>
            <a:gdLst/>
            <a:ahLst/>
            <a:cxnLst/>
            <a:rect l="l" t="t" r="r" b="b"/>
            <a:pathLst>
              <a:path w="12901483" h="11165647">
                <a:moveTo>
                  <a:pt x="12901483" y="11165647"/>
                </a:moveTo>
                <a:lnTo>
                  <a:pt x="0" y="11165647"/>
                </a:lnTo>
                <a:lnTo>
                  <a:pt x="0" y="0"/>
                </a:lnTo>
                <a:lnTo>
                  <a:pt x="12901483" y="0"/>
                </a:lnTo>
                <a:lnTo>
                  <a:pt x="12901483" y="1116564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2622968"/>
            <a:ext cx="4586693" cy="6635332"/>
            <a:chOff x="0" y="0"/>
            <a:chExt cx="2909794" cy="42094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09794" cy="4209450"/>
            </a:xfrm>
            <a:custGeom>
              <a:avLst/>
              <a:gdLst/>
              <a:ahLst/>
              <a:cxnLst/>
              <a:rect l="l" t="t" r="r" b="b"/>
              <a:pathLst>
                <a:path w="2909794" h="4209450">
                  <a:moveTo>
                    <a:pt x="2785334" y="59690"/>
                  </a:moveTo>
                  <a:cubicBezTo>
                    <a:pt x="2820894" y="59690"/>
                    <a:pt x="2850104" y="88900"/>
                    <a:pt x="2850104" y="124460"/>
                  </a:cubicBezTo>
                  <a:lnTo>
                    <a:pt x="2850104" y="4084989"/>
                  </a:lnTo>
                  <a:cubicBezTo>
                    <a:pt x="2850104" y="4120550"/>
                    <a:pt x="2820894" y="4149759"/>
                    <a:pt x="2785334" y="4149759"/>
                  </a:cubicBezTo>
                  <a:lnTo>
                    <a:pt x="124460" y="4149759"/>
                  </a:lnTo>
                  <a:cubicBezTo>
                    <a:pt x="88900" y="4149759"/>
                    <a:pt x="59690" y="4120550"/>
                    <a:pt x="59690" y="408498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785334" y="59690"/>
                  </a:lnTo>
                  <a:moveTo>
                    <a:pt x="278533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084989"/>
                  </a:lnTo>
                  <a:cubicBezTo>
                    <a:pt x="0" y="4153569"/>
                    <a:pt x="55880" y="4209450"/>
                    <a:pt x="124460" y="4209450"/>
                  </a:cubicBezTo>
                  <a:lnTo>
                    <a:pt x="2785334" y="4209450"/>
                  </a:lnTo>
                  <a:cubicBezTo>
                    <a:pt x="2853914" y="4209450"/>
                    <a:pt x="2909794" y="4153569"/>
                    <a:pt x="2909794" y="4084989"/>
                  </a:cubicBezTo>
                  <a:lnTo>
                    <a:pt x="2909794" y="124460"/>
                  </a:lnTo>
                  <a:cubicBezTo>
                    <a:pt x="2909794" y="55880"/>
                    <a:pt x="2853914" y="0"/>
                    <a:pt x="2785334" y="0"/>
                  </a:cubicBezTo>
                  <a:close/>
                </a:path>
              </a:pathLst>
            </a:custGeom>
            <a:solidFill>
              <a:srgbClr val="ADE95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10287084">
            <a:off x="11601564" y="-4335077"/>
            <a:ext cx="12901483" cy="11165647"/>
          </a:xfrm>
          <a:custGeom>
            <a:avLst/>
            <a:gdLst/>
            <a:ahLst/>
            <a:cxnLst/>
            <a:rect l="l" t="t" r="r" b="b"/>
            <a:pathLst>
              <a:path w="12901483" h="11165647">
                <a:moveTo>
                  <a:pt x="0" y="0"/>
                </a:moveTo>
                <a:lnTo>
                  <a:pt x="12901483" y="0"/>
                </a:lnTo>
                <a:lnTo>
                  <a:pt x="12901483" y="11165647"/>
                </a:lnTo>
                <a:lnTo>
                  <a:pt x="0" y="111656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7544938" y="1630353"/>
            <a:ext cx="3276763" cy="1541101"/>
            <a:chOff x="0" y="0"/>
            <a:chExt cx="674231" cy="3170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74231" cy="317099"/>
            </a:xfrm>
            <a:custGeom>
              <a:avLst/>
              <a:gdLst/>
              <a:ahLst/>
              <a:cxnLst/>
              <a:rect l="l" t="t" r="r" b="b"/>
              <a:pathLst>
                <a:path w="674231" h="317099">
                  <a:moveTo>
                    <a:pt x="70142" y="0"/>
                  </a:moveTo>
                  <a:lnTo>
                    <a:pt x="604089" y="0"/>
                  </a:lnTo>
                  <a:cubicBezTo>
                    <a:pt x="622692" y="0"/>
                    <a:pt x="640533" y="7390"/>
                    <a:pt x="653687" y="20544"/>
                  </a:cubicBezTo>
                  <a:cubicBezTo>
                    <a:pt x="666841" y="33698"/>
                    <a:pt x="674231" y="51539"/>
                    <a:pt x="674231" y="70142"/>
                  </a:cubicBezTo>
                  <a:lnTo>
                    <a:pt x="674231" y="246957"/>
                  </a:lnTo>
                  <a:cubicBezTo>
                    <a:pt x="674231" y="285695"/>
                    <a:pt x="642828" y="317099"/>
                    <a:pt x="604089" y="317099"/>
                  </a:cubicBezTo>
                  <a:lnTo>
                    <a:pt x="70142" y="317099"/>
                  </a:lnTo>
                  <a:cubicBezTo>
                    <a:pt x="51539" y="317099"/>
                    <a:pt x="33698" y="309709"/>
                    <a:pt x="20544" y="296555"/>
                  </a:cubicBezTo>
                  <a:cubicBezTo>
                    <a:pt x="7390" y="283401"/>
                    <a:pt x="0" y="265560"/>
                    <a:pt x="0" y="246957"/>
                  </a:cubicBezTo>
                  <a:lnTo>
                    <a:pt x="0" y="70142"/>
                  </a:lnTo>
                  <a:cubicBezTo>
                    <a:pt x="0" y="31404"/>
                    <a:pt x="31404" y="0"/>
                    <a:pt x="70142" y="0"/>
                  </a:cubicBezTo>
                  <a:close/>
                </a:path>
              </a:pathLst>
            </a:custGeom>
            <a:solidFill>
              <a:srgbClr val="ADE9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04775"/>
              <a:ext cx="674231" cy="2123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50654" y="2622968"/>
            <a:ext cx="4586693" cy="6635332"/>
            <a:chOff x="0" y="0"/>
            <a:chExt cx="2909794" cy="420944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909794" cy="4209450"/>
            </a:xfrm>
            <a:custGeom>
              <a:avLst/>
              <a:gdLst/>
              <a:ahLst/>
              <a:cxnLst/>
              <a:rect l="l" t="t" r="r" b="b"/>
              <a:pathLst>
                <a:path w="2909794" h="4209450">
                  <a:moveTo>
                    <a:pt x="2785334" y="59690"/>
                  </a:moveTo>
                  <a:cubicBezTo>
                    <a:pt x="2820894" y="59690"/>
                    <a:pt x="2850104" y="88900"/>
                    <a:pt x="2850104" y="124460"/>
                  </a:cubicBezTo>
                  <a:lnTo>
                    <a:pt x="2850104" y="4084989"/>
                  </a:lnTo>
                  <a:cubicBezTo>
                    <a:pt x="2850104" y="4120550"/>
                    <a:pt x="2820894" y="4149759"/>
                    <a:pt x="2785334" y="4149759"/>
                  </a:cubicBezTo>
                  <a:lnTo>
                    <a:pt x="124460" y="4149759"/>
                  </a:lnTo>
                  <a:cubicBezTo>
                    <a:pt x="88900" y="4149759"/>
                    <a:pt x="59690" y="4120550"/>
                    <a:pt x="59690" y="408498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785334" y="59690"/>
                  </a:lnTo>
                  <a:moveTo>
                    <a:pt x="278533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084989"/>
                  </a:lnTo>
                  <a:cubicBezTo>
                    <a:pt x="0" y="4153569"/>
                    <a:pt x="55880" y="4209450"/>
                    <a:pt x="124460" y="4209450"/>
                  </a:cubicBezTo>
                  <a:lnTo>
                    <a:pt x="2785334" y="4209450"/>
                  </a:lnTo>
                  <a:cubicBezTo>
                    <a:pt x="2853914" y="4209450"/>
                    <a:pt x="2909794" y="4153569"/>
                    <a:pt x="2909794" y="4084989"/>
                  </a:cubicBezTo>
                  <a:lnTo>
                    <a:pt x="2909794" y="124460"/>
                  </a:lnTo>
                  <a:cubicBezTo>
                    <a:pt x="2909794" y="55880"/>
                    <a:pt x="2853914" y="0"/>
                    <a:pt x="2785334" y="0"/>
                  </a:cubicBezTo>
                  <a:close/>
                </a:path>
              </a:pathLst>
            </a:custGeom>
            <a:solidFill>
              <a:srgbClr val="ADE95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850654" y="3838575"/>
            <a:ext cx="4344760" cy="4450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2879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Officer compensation is not competitive</a:t>
            </a:r>
          </a:p>
          <a:p>
            <a:pPr marL="518160" lvl="1" indent="-259080" algn="l">
              <a:lnSpc>
                <a:spcPts val="2879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Limited to 10 paid hours despite greater demands</a:t>
            </a:r>
          </a:p>
          <a:p>
            <a:pPr marL="518160" lvl="1" indent="-259080" algn="l">
              <a:lnSpc>
                <a:spcPts val="2879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Difficult to engage a consistent student audience</a:t>
            </a:r>
          </a:p>
          <a:p>
            <a:pPr marL="518160" lvl="1" indent="-259080" algn="l">
              <a:lnSpc>
                <a:spcPts val="2879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Resource and budget constraints require strategic planning</a:t>
            </a:r>
          </a:p>
          <a:p>
            <a:pPr algn="ctr">
              <a:lnSpc>
                <a:spcPts val="2879"/>
              </a:lnSpc>
            </a:pPr>
            <a:endParaRPr lang="en-US" sz="2400" dirty="0">
              <a:solidFill>
                <a:srgbClr val="FFFFF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3374484" y="1663374"/>
            <a:ext cx="3238500" cy="1541101"/>
            <a:chOff x="0" y="0"/>
            <a:chExt cx="666358" cy="3170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66358" cy="317099"/>
            </a:xfrm>
            <a:custGeom>
              <a:avLst/>
              <a:gdLst/>
              <a:ahLst/>
              <a:cxnLst/>
              <a:rect l="l" t="t" r="r" b="b"/>
              <a:pathLst>
                <a:path w="666358" h="317099">
                  <a:moveTo>
                    <a:pt x="70971" y="0"/>
                  </a:moveTo>
                  <a:lnTo>
                    <a:pt x="595387" y="0"/>
                  </a:lnTo>
                  <a:cubicBezTo>
                    <a:pt x="634583" y="0"/>
                    <a:pt x="666358" y="31775"/>
                    <a:pt x="666358" y="70971"/>
                  </a:cubicBezTo>
                  <a:lnTo>
                    <a:pt x="666358" y="246128"/>
                  </a:lnTo>
                  <a:cubicBezTo>
                    <a:pt x="666358" y="264951"/>
                    <a:pt x="658881" y="283003"/>
                    <a:pt x="645571" y="296312"/>
                  </a:cubicBezTo>
                  <a:cubicBezTo>
                    <a:pt x="632262" y="309622"/>
                    <a:pt x="614210" y="317099"/>
                    <a:pt x="595387" y="317099"/>
                  </a:cubicBezTo>
                  <a:lnTo>
                    <a:pt x="70971" y="317099"/>
                  </a:lnTo>
                  <a:cubicBezTo>
                    <a:pt x="52148" y="317099"/>
                    <a:pt x="34096" y="309622"/>
                    <a:pt x="20787" y="296312"/>
                  </a:cubicBezTo>
                  <a:cubicBezTo>
                    <a:pt x="7477" y="283003"/>
                    <a:pt x="0" y="264951"/>
                    <a:pt x="0" y="246128"/>
                  </a:cubicBezTo>
                  <a:lnTo>
                    <a:pt x="0" y="70971"/>
                  </a:lnTo>
                  <a:cubicBezTo>
                    <a:pt x="0" y="52148"/>
                    <a:pt x="7477" y="34096"/>
                    <a:pt x="20787" y="20787"/>
                  </a:cubicBezTo>
                  <a:cubicBezTo>
                    <a:pt x="34096" y="7477"/>
                    <a:pt x="52148" y="0"/>
                    <a:pt x="70971" y="0"/>
                  </a:cubicBezTo>
                  <a:close/>
                </a:path>
              </a:pathLst>
            </a:custGeom>
            <a:solidFill>
              <a:srgbClr val="ADE9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04775"/>
              <a:ext cx="666358" cy="2123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675596" y="2622968"/>
            <a:ext cx="4586693" cy="6635332"/>
            <a:chOff x="0" y="0"/>
            <a:chExt cx="2909794" cy="420944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09794" cy="4209450"/>
            </a:xfrm>
            <a:custGeom>
              <a:avLst/>
              <a:gdLst/>
              <a:ahLst/>
              <a:cxnLst/>
              <a:rect l="l" t="t" r="r" b="b"/>
              <a:pathLst>
                <a:path w="2909794" h="4209450">
                  <a:moveTo>
                    <a:pt x="2785334" y="59690"/>
                  </a:moveTo>
                  <a:cubicBezTo>
                    <a:pt x="2820894" y="59690"/>
                    <a:pt x="2850104" y="88900"/>
                    <a:pt x="2850104" y="124460"/>
                  </a:cubicBezTo>
                  <a:lnTo>
                    <a:pt x="2850104" y="4084989"/>
                  </a:lnTo>
                  <a:cubicBezTo>
                    <a:pt x="2850104" y="4120550"/>
                    <a:pt x="2820894" y="4149759"/>
                    <a:pt x="2785334" y="4149759"/>
                  </a:cubicBezTo>
                  <a:lnTo>
                    <a:pt x="124460" y="4149759"/>
                  </a:lnTo>
                  <a:cubicBezTo>
                    <a:pt x="88900" y="4149759"/>
                    <a:pt x="59690" y="4120550"/>
                    <a:pt x="59690" y="408498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785334" y="59690"/>
                  </a:lnTo>
                  <a:moveTo>
                    <a:pt x="278533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084989"/>
                  </a:lnTo>
                  <a:cubicBezTo>
                    <a:pt x="0" y="4153569"/>
                    <a:pt x="55880" y="4209450"/>
                    <a:pt x="124460" y="4209450"/>
                  </a:cubicBezTo>
                  <a:lnTo>
                    <a:pt x="2785334" y="4209450"/>
                  </a:lnTo>
                  <a:cubicBezTo>
                    <a:pt x="2853914" y="4209450"/>
                    <a:pt x="2909794" y="4153569"/>
                    <a:pt x="2909794" y="4084989"/>
                  </a:cubicBezTo>
                  <a:lnTo>
                    <a:pt x="2909794" y="124460"/>
                  </a:lnTo>
                  <a:cubicBezTo>
                    <a:pt x="2909794" y="55880"/>
                    <a:pt x="2853914" y="0"/>
                    <a:pt x="2785334" y="0"/>
                  </a:cubicBezTo>
                  <a:close/>
                </a:path>
              </a:pathLst>
            </a:custGeom>
            <a:solidFill>
              <a:srgbClr val="ADE95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24418" y="1675121"/>
            <a:ext cx="3395257" cy="1541101"/>
            <a:chOff x="0" y="0"/>
            <a:chExt cx="698613" cy="31709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98613" cy="317099"/>
            </a:xfrm>
            <a:custGeom>
              <a:avLst/>
              <a:gdLst/>
              <a:ahLst/>
              <a:cxnLst/>
              <a:rect l="l" t="t" r="r" b="b"/>
              <a:pathLst>
                <a:path w="698613" h="317099">
                  <a:moveTo>
                    <a:pt x="67694" y="0"/>
                  </a:moveTo>
                  <a:lnTo>
                    <a:pt x="630919" y="0"/>
                  </a:lnTo>
                  <a:cubicBezTo>
                    <a:pt x="648872" y="0"/>
                    <a:pt x="666090" y="7132"/>
                    <a:pt x="678786" y="19827"/>
                  </a:cubicBezTo>
                  <a:cubicBezTo>
                    <a:pt x="691481" y="32522"/>
                    <a:pt x="698613" y="49740"/>
                    <a:pt x="698613" y="67694"/>
                  </a:cubicBezTo>
                  <a:lnTo>
                    <a:pt x="698613" y="249405"/>
                  </a:lnTo>
                  <a:cubicBezTo>
                    <a:pt x="698613" y="286791"/>
                    <a:pt x="668305" y="317099"/>
                    <a:pt x="630919" y="317099"/>
                  </a:cubicBezTo>
                  <a:lnTo>
                    <a:pt x="67694" y="317099"/>
                  </a:lnTo>
                  <a:cubicBezTo>
                    <a:pt x="30308" y="317099"/>
                    <a:pt x="0" y="286791"/>
                    <a:pt x="0" y="249405"/>
                  </a:cubicBezTo>
                  <a:lnTo>
                    <a:pt x="0" y="67694"/>
                  </a:lnTo>
                  <a:cubicBezTo>
                    <a:pt x="0" y="30308"/>
                    <a:pt x="30308" y="0"/>
                    <a:pt x="67694" y="0"/>
                  </a:cubicBezTo>
                  <a:close/>
                </a:path>
              </a:pathLst>
            </a:custGeom>
            <a:solidFill>
              <a:srgbClr val="ADE9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04775"/>
              <a:ext cx="698613" cy="2123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152525" y="3476625"/>
            <a:ext cx="4221754" cy="4450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2879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200 students at Casino Night during WOW</a:t>
            </a:r>
          </a:p>
          <a:p>
            <a:pPr marL="518160" lvl="1" indent="-259080" algn="l">
              <a:lnSpc>
                <a:spcPts val="2879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150 students at first Spring Thing</a:t>
            </a:r>
          </a:p>
          <a:p>
            <a:pPr marL="518160" lvl="1" indent="-259080" algn="l">
              <a:lnSpc>
                <a:spcPts val="2879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Supports leadership development beyond the executive board</a:t>
            </a:r>
          </a:p>
          <a:p>
            <a:pPr marL="518160" lvl="1" indent="-259080" algn="l">
              <a:lnSpc>
                <a:spcPts val="2879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Builds long-term impact through mentorship and peer learning</a:t>
            </a:r>
          </a:p>
          <a:p>
            <a:pPr algn="ctr">
              <a:lnSpc>
                <a:spcPts val="2879"/>
              </a:lnSpc>
            </a:pPr>
            <a:endParaRPr lang="en-US" sz="2400" dirty="0">
              <a:solidFill>
                <a:srgbClr val="FFFFF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2888929" y="3264264"/>
            <a:ext cx="4160026" cy="5937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2879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Committees offer more tailored events and leadership roles</a:t>
            </a:r>
          </a:p>
          <a:p>
            <a:pPr marL="518160" lvl="1" indent="-259080" algn="l">
              <a:lnSpc>
                <a:spcPts val="2879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Mentorship and peer learning can strengthen engagement</a:t>
            </a:r>
          </a:p>
          <a:p>
            <a:pPr marL="518160" lvl="1" indent="-259080" algn="l">
              <a:lnSpc>
                <a:spcPts val="2879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Collaborations with other USOs can expand reach</a:t>
            </a:r>
          </a:p>
          <a:p>
            <a:pPr marL="518160" lvl="1" indent="-259080" algn="l">
              <a:lnSpc>
                <a:spcPts val="2879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Co-hosted events foster Hawk spirit and community pride</a:t>
            </a:r>
          </a:p>
          <a:p>
            <a:pPr marL="518160" lvl="1" indent="-259080" algn="l">
              <a:lnSpc>
                <a:spcPts val="2879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Challenges create space to innovate and lead student life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033819" y="2183734"/>
            <a:ext cx="2568935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SUCCESS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544938" y="2183734"/>
            <a:ext cx="3198124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b="1" u="none" strike="noStrike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CHALLENGES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116799" y="2216754"/>
            <a:ext cx="3753870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b="1" u="none" strike="noStrike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OPPORTUNITIES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A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9315" y="-1048877"/>
            <a:ext cx="19346631" cy="12889693"/>
          </a:xfrm>
          <a:custGeom>
            <a:avLst/>
            <a:gdLst/>
            <a:ahLst/>
            <a:cxnLst/>
            <a:rect l="l" t="t" r="r" b="b"/>
            <a:pathLst>
              <a:path w="19346631" h="12889693">
                <a:moveTo>
                  <a:pt x="0" y="0"/>
                </a:moveTo>
                <a:lnTo>
                  <a:pt x="19346630" y="0"/>
                </a:lnTo>
                <a:lnTo>
                  <a:pt x="19346630" y="12889693"/>
                </a:lnTo>
                <a:lnTo>
                  <a:pt x="0" y="128896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 t="-31" b="-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940352"/>
            <a:ext cx="16620981" cy="64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85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FY26 Budget Overview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223890" y="2425963"/>
            <a:ext cx="16230600" cy="7211117"/>
            <a:chOff x="0" y="0"/>
            <a:chExt cx="5433327" cy="241398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3327" cy="2413981"/>
            </a:xfrm>
            <a:custGeom>
              <a:avLst/>
              <a:gdLst/>
              <a:ahLst/>
              <a:cxnLst/>
              <a:rect l="l" t="t" r="r" b="b"/>
              <a:pathLst>
                <a:path w="5433327" h="2413981">
                  <a:moveTo>
                    <a:pt x="23850" y="0"/>
                  </a:moveTo>
                  <a:lnTo>
                    <a:pt x="5409477" y="0"/>
                  </a:lnTo>
                  <a:cubicBezTo>
                    <a:pt x="5422649" y="0"/>
                    <a:pt x="5433327" y="10678"/>
                    <a:pt x="5433327" y="23850"/>
                  </a:cubicBezTo>
                  <a:lnTo>
                    <a:pt x="5433327" y="2390131"/>
                  </a:lnTo>
                  <a:cubicBezTo>
                    <a:pt x="5433327" y="2396456"/>
                    <a:pt x="5430814" y="2402523"/>
                    <a:pt x="5426342" y="2406995"/>
                  </a:cubicBezTo>
                  <a:cubicBezTo>
                    <a:pt x="5421869" y="2411468"/>
                    <a:pt x="5415802" y="2413981"/>
                    <a:pt x="5409477" y="2413981"/>
                  </a:cubicBezTo>
                  <a:lnTo>
                    <a:pt x="23850" y="2413981"/>
                  </a:lnTo>
                  <a:cubicBezTo>
                    <a:pt x="17524" y="2413981"/>
                    <a:pt x="11458" y="2411468"/>
                    <a:pt x="6985" y="2406995"/>
                  </a:cubicBezTo>
                  <a:cubicBezTo>
                    <a:pt x="2513" y="2402523"/>
                    <a:pt x="0" y="2396456"/>
                    <a:pt x="0" y="2390131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close/>
                </a:path>
              </a:pathLst>
            </a:custGeom>
            <a:solidFill>
              <a:srgbClr val="00B25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04775"/>
              <a:ext cx="5433327" cy="2309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718694" y="2799772"/>
            <a:ext cx="8720706" cy="6027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b="1" dirty="0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Usage of Funds – FY26 One-Time Requests</a:t>
            </a:r>
          </a:p>
          <a:p>
            <a:pPr marL="518158" lvl="1" indent="-259079" algn="l">
              <a:lnSpc>
                <a:spcPts val="3359"/>
              </a:lnSpc>
              <a:buFont typeface="Arial"/>
              <a:buChar char="•"/>
            </a:pPr>
            <a:r>
              <a:rPr lang="en-US" sz="2399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$7,500 to support Hawk Tunes (now Spring Thing)</a:t>
            </a:r>
          </a:p>
          <a:p>
            <a:pPr marL="518158" lvl="1" indent="-259079" algn="l">
              <a:lnSpc>
                <a:spcPts val="3359"/>
              </a:lnSpc>
              <a:buFont typeface="Arial"/>
              <a:buChar char="•"/>
            </a:pPr>
            <a:r>
              <a:rPr lang="en-US" sz="2399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$7,500 to launch new Film Series</a:t>
            </a:r>
          </a:p>
          <a:p>
            <a:pPr marL="518158" lvl="1" indent="-259079" algn="l">
              <a:lnSpc>
                <a:spcPts val="3359"/>
              </a:lnSpc>
              <a:buFont typeface="Arial"/>
              <a:buChar char="•"/>
            </a:pPr>
            <a:r>
              <a:rPr lang="en-US" sz="2399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$7,903 to supplement student wages beyond base budget</a:t>
            </a:r>
          </a:p>
          <a:p>
            <a:pPr marL="1036317" lvl="2" indent="-345439" algn="l">
              <a:lnSpc>
                <a:spcPts val="3359"/>
              </a:lnSpc>
              <a:buFont typeface="Arial"/>
              <a:buChar char="⚬"/>
            </a:pPr>
            <a:r>
              <a:rPr lang="en-US" sz="2399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Expands innovative programming and engagement</a:t>
            </a:r>
          </a:p>
          <a:p>
            <a:pPr marL="1036317" lvl="2" indent="-345439" algn="l">
              <a:lnSpc>
                <a:spcPts val="3359"/>
              </a:lnSpc>
              <a:buFont typeface="Arial"/>
              <a:buChar char="⚬"/>
            </a:pPr>
            <a:r>
              <a:rPr lang="en-US" sz="2399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Supports supplemental staffing for event success</a:t>
            </a:r>
          </a:p>
          <a:p>
            <a:pPr algn="l">
              <a:lnSpc>
                <a:spcPts val="3359"/>
              </a:lnSpc>
            </a:pPr>
            <a:endParaRPr lang="en-US" sz="2399" dirty="0">
              <a:solidFill>
                <a:srgbClr val="FFFFF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l">
              <a:lnSpc>
                <a:spcPts val="3359"/>
              </a:lnSpc>
            </a:pPr>
            <a:r>
              <a:rPr lang="en-US" sz="2399" b="1" dirty="0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FY26 Base Budget - $43,789</a:t>
            </a:r>
            <a:endParaRPr lang="en-US" sz="2399" dirty="0">
              <a:solidFill>
                <a:srgbClr val="FFFFF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518158" lvl="1" indent="-259079" algn="l">
              <a:lnSpc>
                <a:spcPts val="3359"/>
              </a:lnSpc>
              <a:buFont typeface="Arial"/>
              <a:buChar char="•"/>
            </a:pPr>
            <a:r>
              <a:rPr lang="en-US" sz="2399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$13,600 – Student Wages (underfunded)</a:t>
            </a:r>
          </a:p>
          <a:p>
            <a:pPr marL="518158" lvl="1" indent="-259079" algn="l">
              <a:lnSpc>
                <a:spcPts val="3359"/>
              </a:lnSpc>
              <a:buFont typeface="Arial"/>
              <a:buChar char="•"/>
            </a:pPr>
            <a:r>
              <a:rPr lang="en-US" sz="2399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$26,789 – Event Programming</a:t>
            </a:r>
          </a:p>
          <a:p>
            <a:pPr marL="518158" lvl="1" indent="-259079" algn="l">
              <a:lnSpc>
                <a:spcPts val="3359"/>
              </a:lnSpc>
              <a:buFont typeface="Arial"/>
              <a:buChar char="•"/>
            </a:pPr>
            <a:r>
              <a:rPr lang="en-US" sz="2399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$3,400 – M&amp;O (Supplies)</a:t>
            </a:r>
          </a:p>
          <a:p>
            <a:pPr algn="r">
              <a:lnSpc>
                <a:spcPts val="2940"/>
              </a:lnSpc>
            </a:pPr>
            <a:endParaRPr lang="en-US" sz="2399" dirty="0">
              <a:solidFill>
                <a:srgbClr val="FFFFF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575A05C-92FF-377E-14DC-9592795AB8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7478142"/>
              </p:ext>
            </p:extLst>
          </p:nvPr>
        </p:nvGraphicFramePr>
        <p:xfrm>
          <a:off x="9422538" y="3385083"/>
          <a:ext cx="9170261" cy="5755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A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35542" y="-401260"/>
            <a:ext cx="3019329" cy="7373260"/>
            <a:chOff x="0" y="0"/>
            <a:chExt cx="660400" cy="16127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1612710"/>
            </a:xfrm>
            <a:custGeom>
              <a:avLst/>
              <a:gdLst/>
              <a:ahLst/>
              <a:cxnLst/>
              <a:rect l="l" t="t" r="r" b="b"/>
              <a:pathLst>
                <a:path w="660400" h="1612710">
                  <a:moveTo>
                    <a:pt x="220252" y="1593641"/>
                  </a:moveTo>
                  <a:cubicBezTo>
                    <a:pt x="254109" y="1605155"/>
                    <a:pt x="292600" y="1612710"/>
                    <a:pt x="330378" y="1612710"/>
                  </a:cubicBezTo>
                  <a:cubicBezTo>
                    <a:pt x="368157" y="1612710"/>
                    <a:pt x="404509" y="1606233"/>
                    <a:pt x="438009" y="1594719"/>
                  </a:cubicBezTo>
                  <a:cubicBezTo>
                    <a:pt x="438723" y="1594359"/>
                    <a:pt x="439435" y="1594359"/>
                    <a:pt x="440148" y="1594000"/>
                  </a:cubicBezTo>
                  <a:cubicBezTo>
                    <a:pt x="565955" y="1547945"/>
                    <a:pt x="658618" y="1426331"/>
                    <a:pt x="660400" y="1266440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1265500"/>
                  </a:lnTo>
                  <a:cubicBezTo>
                    <a:pt x="1782" y="1427050"/>
                    <a:pt x="93019" y="1548665"/>
                    <a:pt x="220252" y="1593641"/>
                  </a:cubicBezTo>
                  <a:close/>
                </a:path>
              </a:pathLst>
            </a:custGeom>
            <a:solidFill>
              <a:srgbClr val="62CA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660400" cy="15428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43734" y="0"/>
            <a:ext cx="3019329" cy="8220365"/>
            <a:chOff x="0" y="0"/>
            <a:chExt cx="660400" cy="17979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0400" cy="1797992"/>
            </a:xfrm>
            <a:custGeom>
              <a:avLst/>
              <a:gdLst/>
              <a:ahLst/>
              <a:cxnLst/>
              <a:rect l="l" t="t" r="r" b="b"/>
              <a:pathLst>
                <a:path w="660400" h="1797992">
                  <a:moveTo>
                    <a:pt x="220252" y="1778923"/>
                  </a:moveTo>
                  <a:cubicBezTo>
                    <a:pt x="254109" y="1790437"/>
                    <a:pt x="292600" y="1797992"/>
                    <a:pt x="330378" y="1797992"/>
                  </a:cubicBezTo>
                  <a:cubicBezTo>
                    <a:pt x="368157" y="1797992"/>
                    <a:pt x="404509" y="1791515"/>
                    <a:pt x="438009" y="1780001"/>
                  </a:cubicBezTo>
                  <a:cubicBezTo>
                    <a:pt x="438723" y="1779642"/>
                    <a:pt x="439435" y="1779642"/>
                    <a:pt x="440148" y="1779282"/>
                  </a:cubicBezTo>
                  <a:cubicBezTo>
                    <a:pt x="565955" y="1733227"/>
                    <a:pt x="658618" y="1611613"/>
                    <a:pt x="660400" y="1447606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1446532"/>
                  </a:lnTo>
                  <a:cubicBezTo>
                    <a:pt x="1782" y="1612332"/>
                    <a:pt x="93019" y="1733947"/>
                    <a:pt x="220252" y="1778923"/>
                  </a:cubicBezTo>
                  <a:close/>
                </a:path>
              </a:pathLst>
            </a:custGeom>
            <a:solidFill>
              <a:srgbClr val="ADE9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660400" cy="1728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50262" y="0"/>
            <a:ext cx="3019329" cy="9258300"/>
            <a:chOff x="0" y="0"/>
            <a:chExt cx="660400" cy="20250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0400" cy="2025013"/>
            </a:xfrm>
            <a:custGeom>
              <a:avLst/>
              <a:gdLst/>
              <a:ahLst/>
              <a:cxnLst/>
              <a:rect l="l" t="t" r="r" b="b"/>
              <a:pathLst>
                <a:path w="660400" h="2025013">
                  <a:moveTo>
                    <a:pt x="220252" y="2005944"/>
                  </a:moveTo>
                  <a:cubicBezTo>
                    <a:pt x="254109" y="2017458"/>
                    <a:pt x="292600" y="2025013"/>
                    <a:pt x="330378" y="2025013"/>
                  </a:cubicBezTo>
                  <a:cubicBezTo>
                    <a:pt x="368157" y="2025013"/>
                    <a:pt x="404509" y="2018536"/>
                    <a:pt x="438009" y="2007023"/>
                  </a:cubicBezTo>
                  <a:cubicBezTo>
                    <a:pt x="438723" y="2006663"/>
                    <a:pt x="439435" y="2006663"/>
                    <a:pt x="440148" y="2006304"/>
                  </a:cubicBezTo>
                  <a:cubicBezTo>
                    <a:pt x="565955" y="1960249"/>
                    <a:pt x="658618" y="1838635"/>
                    <a:pt x="660400" y="1669585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1668346"/>
                  </a:lnTo>
                  <a:cubicBezTo>
                    <a:pt x="1782" y="1839353"/>
                    <a:pt x="93019" y="1960969"/>
                    <a:pt x="220252" y="2005944"/>
                  </a:cubicBezTo>
                  <a:close/>
                </a:path>
              </a:pathLst>
            </a:custGeom>
            <a:solidFill>
              <a:srgbClr val="00B2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660400" cy="1955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40067" y="1777967"/>
            <a:ext cx="6704950" cy="456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100"/>
              </a:lnSpc>
              <a:spcBef>
                <a:spcPct val="0"/>
              </a:spcBef>
            </a:pPr>
            <a:r>
              <a:rPr lang="en-US" sz="6500" b="1" u="none" strike="noStrike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CAB IMPACT AND STUDENT TESTOMIALS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453587" y="606813"/>
            <a:ext cx="3019329" cy="6683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2"/>
              </a:lnSpc>
              <a:spcBef>
                <a:spcPct val="0"/>
              </a:spcBef>
            </a:pPr>
            <a:r>
              <a:rPr lang="en-US" sz="2002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“When I moved into the country, events like I Heart UHCL were one of the only avenues I had to meet other people. These campus events were what helped me find comofrt and make a place for myself in the USA and have given me the ability to persevere. I Heart UHCL and Lighting of the Letters are important events that helped me thrive and navigate my college experience.”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226339" y="7769516"/>
            <a:ext cx="1467175" cy="71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spc="-344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Juan F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045396" y="185847"/>
            <a:ext cx="3017666" cy="6160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0"/>
              </a:lnSpc>
              <a:spcBef>
                <a:spcPct val="0"/>
              </a:spcBef>
            </a:pPr>
            <a:r>
              <a:rPr lang="en-US" sz="1943" spc="42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“Lighting of the Letters has been an incredibily important event for me, it has constantly provided me a sense of community and companionship allowing me to feel a part of UHCL and connect with other students. This event has given me the opportunity to meet and  create lasting relationships that have helped me in the long run.”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672355" y="6895800"/>
            <a:ext cx="1763749" cy="71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spc="-344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Riley R.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637205" y="185847"/>
            <a:ext cx="3017666" cy="478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0"/>
              </a:lnSpc>
              <a:spcBef>
                <a:spcPct val="0"/>
              </a:spcBef>
            </a:pPr>
            <a:r>
              <a:rPr lang="en-US" sz="1943" spc="42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 loved I Heart UHCL. Specificallly, there was a lot to do and I liked the individual small prizes and merch that was given. The only thing, is that I wish there were more large events like this throughout the year and I wish there was more chances for involvement in events.”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025083" y="5433737"/>
            <a:ext cx="2237834" cy="71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spc="-344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Taylor M.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A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047183"/>
            <a:ext cx="8115300" cy="7211117"/>
            <a:chOff x="0" y="0"/>
            <a:chExt cx="2716663" cy="24139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16663" cy="2413981"/>
            </a:xfrm>
            <a:custGeom>
              <a:avLst/>
              <a:gdLst/>
              <a:ahLst/>
              <a:cxnLst/>
              <a:rect l="l" t="t" r="r" b="b"/>
              <a:pathLst>
                <a:path w="2716663" h="2413981">
                  <a:moveTo>
                    <a:pt x="47700" y="0"/>
                  </a:moveTo>
                  <a:lnTo>
                    <a:pt x="2668964" y="0"/>
                  </a:lnTo>
                  <a:cubicBezTo>
                    <a:pt x="2681615" y="0"/>
                    <a:pt x="2693747" y="5025"/>
                    <a:pt x="2702693" y="13971"/>
                  </a:cubicBezTo>
                  <a:cubicBezTo>
                    <a:pt x="2711638" y="22916"/>
                    <a:pt x="2716663" y="35049"/>
                    <a:pt x="2716663" y="47700"/>
                  </a:cubicBezTo>
                  <a:lnTo>
                    <a:pt x="2716663" y="2366281"/>
                  </a:lnTo>
                  <a:cubicBezTo>
                    <a:pt x="2716663" y="2378932"/>
                    <a:pt x="2711638" y="2391065"/>
                    <a:pt x="2702693" y="2400010"/>
                  </a:cubicBezTo>
                  <a:cubicBezTo>
                    <a:pt x="2693747" y="2408955"/>
                    <a:pt x="2681615" y="2413981"/>
                    <a:pt x="2668964" y="2413981"/>
                  </a:cubicBezTo>
                  <a:lnTo>
                    <a:pt x="47700" y="2413981"/>
                  </a:lnTo>
                  <a:cubicBezTo>
                    <a:pt x="35049" y="2413981"/>
                    <a:pt x="22916" y="2408955"/>
                    <a:pt x="13971" y="2400010"/>
                  </a:cubicBezTo>
                  <a:cubicBezTo>
                    <a:pt x="5025" y="2391065"/>
                    <a:pt x="0" y="2378932"/>
                    <a:pt x="0" y="2366281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00B2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4775"/>
              <a:ext cx="2716663" cy="2309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450371" y="1926559"/>
            <a:ext cx="4271323" cy="427132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8814" y="0"/>
                  </a:moveTo>
                  <a:lnTo>
                    <a:pt x="723986" y="0"/>
                  </a:lnTo>
                  <a:cubicBezTo>
                    <a:pt x="747541" y="0"/>
                    <a:pt x="770131" y="9357"/>
                    <a:pt x="786787" y="26013"/>
                  </a:cubicBezTo>
                  <a:cubicBezTo>
                    <a:pt x="803443" y="42669"/>
                    <a:pt x="812800" y="65259"/>
                    <a:pt x="812800" y="88814"/>
                  </a:cubicBezTo>
                  <a:lnTo>
                    <a:pt x="812800" y="723986"/>
                  </a:lnTo>
                  <a:cubicBezTo>
                    <a:pt x="812800" y="747541"/>
                    <a:pt x="803443" y="770131"/>
                    <a:pt x="786787" y="786787"/>
                  </a:cubicBezTo>
                  <a:cubicBezTo>
                    <a:pt x="770131" y="803443"/>
                    <a:pt x="747541" y="812800"/>
                    <a:pt x="723986" y="812800"/>
                  </a:cubicBezTo>
                  <a:lnTo>
                    <a:pt x="88814" y="812800"/>
                  </a:lnTo>
                  <a:cubicBezTo>
                    <a:pt x="65259" y="812800"/>
                    <a:pt x="42669" y="803443"/>
                    <a:pt x="26013" y="786787"/>
                  </a:cubicBezTo>
                  <a:cubicBezTo>
                    <a:pt x="9357" y="770131"/>
                    <a:pt x="0" y="747541"/>
                    <a:pt x="0" y="723986"/>
                  </a:cubicBezTo>
                  <a:lnTo>
                    <a:pt x="0" y="88814"/>
                  </a:lnTo>
                  <a:cubicBezTo>
                    <a:pt x="0" y="65259"/>
                    <a:pt x="9357" y="42669"/>
                    <a:pt x="26013" y="26013"/>
                  </a:cubicBezTo>
                  <a:cubicBezTo>
                    <a:pt x="42669" y="9357"/>
                    <a:pt x="65259" y="0"/>
                    <a:pt x="88814" y="0"/>
                  </a:cubicBezTo>
                  <a:close/>
                </a:path>
              </a:pathLst>
            </a:custGeom>
            <a:blipFill>
              <a:blip r:embed="rId2"/>
              <a:stretch>
                <a:fillRect t="-16666" b="-16666"/>
              </a:stretch>
            </a:blipFill>
            <a:ln w="123825" cap="rnd">
              <a:solidFill>
                <a:srgbClr val="ADE95B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434761" y="4672040"/>
            <a:ext cx="4512572" cy="451257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4066" y="0"/>
                  </a:moveTo>
                  <a:lnTo>
                    <a:pt x="728734" y="0"/>
                  </a:lnTo>
                  <a:cubicBezTo>
                    <a:pt x="775162" y="0"/>
                    <a:pt x="812800" y="37638"/>
                    <a:pt x="812800" y="84066"/>
                  </a:cubicBezTo>
                  <a:lnTo>
                    <a:pt x="812800" y="728734"/>
                  </a:lnTo>
                  <a:cubicBezTo>
                    <a:pt x="812800" y="775162"/>
                    <a:pt x="775162" y="812800"/>
                    <a:pt x="728734" y="812800"/>
                  </a:cubicBezTo>
                  <a:lnTo>
                    <a:pt x="84066" y="812800"/>
                  </a:lnTo>
                  <a:cubicBezTo>
                    <a:pt x="37638" y="812800"/>
                    <a:pt x="0" y="775162"/>
                    <a:pt x="0" y="728734"/>
                  </a:cubicBezTo>
                  <a:lnTo>
                    <a:pt x="0" y="84066"/>
                  </a:lnTo>
                  <a:cubicBezTo>
                    <a:pt x="0" y="37638"/>
                    <a:pt x="37638" y="0"/>
                    <a:pt x="84066" y="0"/>
                  </a:cubicBezTo>
                  <a:close/>
                </a:path>
              </a:pathLst>
            </a:custGeom>
            <a:blipFill>
              <a:blip r:embed="rId3"/>
              <a:stretch>
                <a:fillRect t="-16666" b="-16666"/>
              </a:stretch>
            </a:blipFill>
            <a:ln w="123825" cap="rnd">
              <a:solidFill>
                <a:srgbClr val="ADE95B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33509" y="940352"/>
            <a:ext cx="16620981" cy="64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85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FY26 FUND REQUESTS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14543" y="2501871"/>
            <a:ext cx="6543614" cy="5639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399" b="1" u="none" strike="noStrike" spc="52" dirty="0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FY26 Funding Requests: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399" b="1" u="none" strike="noStrike" spc="52" dirty="0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$12,000 – Officer Development:</a:t>
            </a:r>
            <a:r>
              <a:rPr lang="en-US" sz="2399" u="none" strike="noStrike" spc="52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Support student leaders’ growth by attending the NACA Programming Board Institute for leadership training and peer mentoring skills.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lang="en-US" sz="2399" u="none" strike="noStrike" spc="52" dirty="0">
              <a:solidFill>
                <a:srgbClr val="FFFFF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b="1" spc="52" dirty="0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$10,000 – Weeks of Welcome: Fund large</a:t>
            </a:r>
            <a:r>
              <a:rPr lang="en-US" sz="2399" spc="52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-scale kickoff events (e.g., Casino Night, Wing Night) that help connect students and boost engagement at the start of the year.</a:t>
            </a:r>
            <a:endParaRPr lang="en-US" sz="2399" u="none" strike="noStrike" spc="52" dirty="0">
              <a:solidFill>
                <a:srgbClr val="FFFFF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lang="en-US" sz="2399" u="none" strike="noStrike" spc="52" dirty="0">
              <a:solidFill>
                <a:srgbClr val="FFFFF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1B3E45A9123A4A8A4A2C55A6DF9C54" ma:contentTypeVersion="9" ma:contentTypeDescription="Create a new document." ma:contentTypeScope="" ma:versionID="8a54a0839b4ed20e4051dfb133aa7ad2">
  <xsd:schema xmlns:xsd="http://www.w3.org/2001/XMLSchema" xmlns:xs="http://www.w3.org/2001/XMLSchema" xmlns:p="http://schemas.microsoft.com/office/2006/metadata/properties" xmlns:ns2="2b0919f6-0a0c-4805-a059-102cc18601d6" targetNamespace="http://schemas.microsoft.com/office/2006/metadata/properties" ma:root="true" ma:fieldsID="4b1c3dcbb65aae94984136dd7babaaa5" ns2:_="">
    <xsd:import namespace="2b0919f6-0a0c-4805-a059-102cc18601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0919f6-0a0c-4805-a059-102cc18601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C1238B2-90E6-47AD-B82D-906E3BCC4CB9}"/>
</file>

<file path=customXml/itemProps2.xml><?xml version="1.0" encoding="utf-8"?>
<ds:datastoreItem xmlns:ds="http://schemas.openxmlformats.org/officeDocument/2006/customXml" ds:itemID="{C98C919B-04E0-4E64-A95E-8799ECDB120A}"/>
</file>

<file path=customXml/itemProps3.xml><?xml version="1.0" encoding="utf-8"?>
<ds:datastoreItem xmlns:ds="http://schemas.openxmlformats.org/officeDocument/2006/customXml" ds:itemID="{5408D363-182D-461E-95ED-25D3E76B0304}"/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973</Words>
  <Application>Microsoft Office PowerPoint</Application>
  <PresentationFormat>Custom</PresentationFormat>
  <Paragraphs>111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Libre Baskerville Bold</vt:lpstr>
      <vt:lpstr>Calibri</vt:lpstr>
      <vt:lpstr>Libre Baskerville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 FEE ADVISORY COMMITTEE​ BUDGET PROPOSAL</dc:title>
  <dc:creator>Jones, Jordan Westley</dc:creator>
  <cp:lastModifiedBy>Jones, Jordan Westley</cp:lastModifiedBy>
  <cp:revision>2</cp:revision>
  <dcterms:created xsi:type="dcterms:W3CDTF">2006-08-16T00:00:00Z</dcterms:created>
  <dcterms:modified xsi:type="dcterms:W3CDTF">2025-10-14T04:33:53Z</dcterms:modified>
  <dc:identifier>DAG07mS0sIc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0x0101000F1B3E45A9123A4A8A4A2C55A6DF9C54</vt:lpwstr>
  </property>
</Properties>
</file>