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59" r:id="rId7"/>
    <p:sldId id="264" r:id="rId8"/>
    <p:sldId id="262" r:id="rId9"/>
    <p:sldId id="267" r:id="rId10"/>
    <p:sldId id="263" r:id="rId11"/>
    <p:sldId id="261" r:id="rId12"/>
    <p:sldId id="266" r:id="rId13"/>
    <p:sldId id="274" r:id="rId14"/>
    <p:sldId id="268" r:id="rId15"/>
    <p:sldId id="273" r:id="rId16"/>
    <p:sldId id="270" r:id="rId17"/>
    <p:sldId id="272" r:id="rId18"/>
    <p:sldId id="27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95B"/>
    <a:srgbClr val="62CAE3"/>
    <a:srgbClr val="0078AE"/>
    <a:srgbClr val="003767"/>
    <a:srgbClr val="00381E"/>
    <a:srgbClr val="00B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22C2F-33DA-443F-B57D-0CA8EB63EA40}" v="2" dt="2025-04-28T20:45:57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llson, Tina" userId="c0076d5e-11a1-487b-b786-7bb517482e68" providerId="ADAL" clId="{9B422C2F-33DA-443F-B57D-0CA8EB63EA40}"/>
    <pc:docChg chg="undo custSel modSld">
      <pc:chgData name="Powellson, Tina" userId="c0076d5e-11a1-487b-b786-7bb517482e68" providerId="ADAL" clId="{9B422C2F-33DA-443F-B57D-0CA8EB63EA40}" dt="2025-04-28T20:46:01.125" v="195" actId="20577"/>
      <pc:docMkLst>
        <pc:docMk/>
      </pc:docMkLst>
      <pc:sldChg chg="addSp delSp modSp mod">
        <pc:chgData name="Powellson, Tina" userId="c0076d5e-11a1-487b-b786-7bb517482e68" providerId="ADAL" clId="{9B422C2F-33DA-443F-B57D-0CA8EB63EA40}" dt="2025-04-28T20:46:01.125" v="195" actId="20577"/>
        <pc:sldMkLst>
          <pc:docMk/>
          <pc:sldMk cId="1160612228" sldId="267"/>
        </pc:sldMkLst>
        <pc:spChg chg="add mod">
          <ac:chgData name="Powellson, Tina" userId="c0076d5e-11a1-487b-b786-7bb517482e68" providerId="ADAL" clId="{9B422C2F-33DA-443F-B57D-0CA8EB63EA40}" dt="2025-04-28T20:45:57.219" v="185" actId="1076"/>
          <ac:spMkLst>
            <pc:docMk/>
            <pc:sldMk cId="1160612228" sldId="267"/>
            <ac:spMk id="5" creationId="{F2D97397-C006-C667-D969-D0CB799535A7}"/>
          </ac:spMkLst>
        </pc:spChg>
        <pc:spChg chg="add mod">
          <ac:chgData name="Powellson, Tina" userId="c0076d5e-11a1-487b-b786-7bb517482e68" providerId="ADAL" clId="{9B422C2F-33DA-443F-B57D-0CA8EB63EA40}" dt="2025-04-28T20:45:57.219" v="185" actId="1076"/>
          <ac:spMkLst>
            <pc:docMk/>
            <pc:sldMk cId="1160612228" sldId="267"/>
            <ac:spMk id="6" creationId="{614035E9-A06F-F3AD-25C9-53F42013EEFD}"/>
          </ac:spMkLst>
        </pc:spChg>
        <pc:spChg chg="mod">
          <ac:chgData name="Powellson, Tina" userId="c0076d5e-11a1-487b-b786-7bb517482e68" providerId="ADAL" clId="{9B422C2F-33DA-443F-B57D-0CA8EB63EA40}" dt="2025-04-28T20:43:32.489" v="58" actId="20577"/>
          <ac:spMkLst>
            <pc:docMk/>
            <pc:sldMk cId="1160612228" sldId="267"/>
            <ac:spMk id="12" creationId="{96669E0A-62AE-78F9-D8E6-EBE79B90FDE1}"/>
          </ac:spMkLst>
        </pc:spChg>
        <pc:spChg chg="del">
          <ac:chgData name="Powellson, Tina" userId="c0076d5e-11a1-487b-b786-7bb517482e68" providerId="ADAL" clId="{9B422C2F-33DA-443F-B57D-0CA8EB63EA40}" dt="2025-04-28T20:43:39.678" v="60" actId="478"/>
          <ac:spMkLst>
            <pc:docMk/>
            <pc:sldMk cId="1160612228" sldId="267"/>
            <ac:spMk id="14" creationId="{861BD38C-CBDD-4D11-0DBE-6DEE3974B1CC}"/>
          </ac:spMkLst>
        </pc:spChg>
        <pc:spChg chg="mod">
          <ac:chgData name="Powellson, Tina" userId="c0076d5e-11a1-487b-b786-7bb517482e68" providerId="ADAL" clId="{9B422C2F-33DA-443F-B57D-0CA8EB63EA40}" dt="2025-04-28T20:46:01.125" v="195" actId="20577"/>
          <ac:spMkLst>
            <pc:docMk/>
            <pc:sldMk cId="1160612228" sldId="267"/>
            <ac:spMk id="15" creationId="{9C846968-1A1D-2FEA-D359-D25DCFC06CD5}"/>
          </ac:spMkLst>
        </pc:spChg>
        <pc:spChg chg="mod">
          <ac:chgData name="Powellson, Tina" userId="c0076d5e-11a1-487b-b786-7bb517482e68" providerId="ADAL" clId="{9B422C2F-33DA-443F-B57D-0CA8EB63EA40}" dt="2025-04-28T20:43:44.451" v="61" actId="1076"/>
          <ac:spMkLst>
            <pc:docMk/>
            <pc:sldMk cId="1160612228" sldId="267"/>
            <ac:spMk id="16" creationId="{25E46B8E-FA83-5DDC-A58D-2106E5847D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DM Sans" pitchFamily="2" charset="0"/>
              </a:rPr>
              <a:t>Pie Chart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1DC6B6-4832-45E0-8486-097E5494A1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24AAE5-E581-4BEE-A767-A09363DBA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8952-08EF-F781-1738-AE99CB8D1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6922A-27BF-7FFE-3695-E687AA773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95F79-87D3-FFCE-DC0A-8A1828D7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983D-8239-CF13-000D-BF2BDBECB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CB9EF-0E37-94D7-30C0-62D54140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2BDE5-082A-2C1A-EA59-0D8D92D09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FD59E-8AAA-AC3A-6A88-B21187F15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50143-1EE4-9925-22CF-AE5882A89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B5B3B-91E1-7942-F520-E77B46FF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B0860-C84D-073C-CC0D-30C9CC2FA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74E94-BB77-C274-CC57-38911EDEC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749E2-29C6-0C15-EB21-D20E4C8EF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CB6FA-1515-3796-E7A7-1EDF9255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0429-C0A8-3CB6-148D-84F124288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D153A-FEB8-CAF6-80AC-054D50CC9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F5143-9A92-CFB8-2AF4-E17DD28D4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AE5-E581-4BEE-A767-A09363DBA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green leaf&#10;&#10;Description automatically generated">
            <a:extLst>
              <a:ext uri="{FF2B5EF4-FFF2-40B4-BE49-F238E27FC236}">
                <a16:creationId xmlns:a16="http://schemas.microsoft.com/office/drawing/2014/main" id="{2DBC3A13-68CA-40CE-DB85-D4579D517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6"/>
          <a:stretch/>
        </p:blipFill>
        <p:spPr>
          <a:xfrm>
            <a:off x="6095999" y="0"/>
            <a:ext cx="627038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33362C-4CE5-8FC6-1EC0-FA0962101A38}"/>
              </a:ext>
            </a:extLst>
          </p:cNvPr>
          <p:cNvSpPr/>
          <p:nvPr userDrawn="1"/>
        </p:nvSpPr>
        <p:spPr>
          <a:xfrm>
            <a:off x="-61547" y="-35169"/>
            <a:ext cx="6157547" cy="692833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09B0C6-C086-C24A-B8D7-6D4D726F9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925118-E18F-A015-3ADD-2A24106212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1726" y="695325"/>
            <a:ext cx="4191000" cy="790575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1407EC-A423-EAA2-737E-17DB21EBCD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1895475"/>
            <a:ext cx="4191000" cy="790575"/>
          </a:xfrm>
        </p:spPr>
        <p:txBody>
          <a:bodyPr>
            <a:normAutofit/>
          </a:bodyPr>
          <a:lstStyle>
            <a:lvl1pPr marL="0" indent="0">
              <a:buNone/>
              <a:defRPr sz="3600" i="1">
                <a:solidFill>
                  <a:srgbClr val="62CAE3"/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US" dirty="0"/>
              <a:t>Subtitle if desired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208EE8A-872B-99C7-C9A4-627F88FAC9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6337" y="1557338"/>
            <a:ext cx="3743325" cy="3743325"/>
          </a:xfrm>
          <a:solidFill>
            <a:schemeClr val="tx1">
              <a:lumMod val="50000"/>
              <a:lumOff val="50000"/>
            </a:schemeClr>
          </a:solidFill>
          <a:ln w="114300">
            <a:solidFill>
              <a:srgbClr val="ADE95B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3054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background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F2C8920C-1461-E0A9-09FE-0745C9351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950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146FF0-F776-6B35-FB04-9193286197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2309909" cy="524979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515ADA5-30C3-6A01-922D-C0AAA487FD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988" y="285750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636A0EB-A0E9-F53D-0193-1955DD6A2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88" y="992541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3C7F4A97-16DC-35E6-F786-F06764B8E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1699332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64C41E-0656-950D-965B-FF0BE7B551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2406123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38CDE96-B98E-A89A-9E31-15430ED2D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3112915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63591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urface with a white corner&#10;&#10;Description automatically generated with medium confidence">
            <a:extLst>
              <a:ext uri="{FF2B5EF4-FFF2-40B4-BE49-F238E27FC236}">
                <a16:creationId xmlns:a16="http://schemas.microsoft.com/office/drawing/2014/main" id="{FED1205C-E6B6-2CB5-C312-808A7B8EA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950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6747654-A843-9D62-678B-304891EF3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2309909" cy="524979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0126580-A6ED-7BE8-78B5-4244228557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988" y="285750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A90915A-A485-3E5B-EA4C-263AC5A37C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88" y="992541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002E11A-39F6-363E-8D02-C4EF4525B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1699332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A014552-CD6B-3665-71D4-7879C7BC03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2406123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2D4383-4226-1548-1BD0-ABC684EA9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3112915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16014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76D77-2A48-CE0F-6CD3-66D284E43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CE05F-3FA9-A7C0-0978-B1D9E3027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53892-7FEA-FD44-634C-C743DDE6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A1B-8FFC-4D2C-B13A-952CC703AE4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6310-3C44-61F7-7BDC-30D69B2B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04C4-6A35-8A2F-2D00-DB0D9237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FD06-4C8B-41C1-9503-7BF363D9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a white stripe&#10;&#10;Description automatically generated with medium confidence">
            <a:extLst>
              <a:ext uri="{FF2B5EF4-FFF2-40B4-BE49-F238E27FC236}">
                <a16:creationId xmlns:a16="http://schemas.microsoft.com/office/drawing/2014/main" id="{416089AB-A3F6-3E06-9564-16ECDB09E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AE93FB8-2487-3852-17D4-1FB274A85F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A03008-A449-4DA0-53E3-774D51253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425" y="2266950"/>
            <a:ext cx="7581900" cy="7334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>
                <a:latin typeface="DM Sans" pitchFamily="2" charset="0"/>
              </a:rPr>
              <a:t>Section Header Here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CDA501-40BA-B340-91C9-5F4E1D354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7078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background&#10;&#10;Description automatically generated">
            <a:extLst>
              <a:ext uri="{FF2B5EF4-FFF2-40B4-BE49-F238E27FC236}">
                <a16:creationId xmlns:a16="http://schemas.microsoft.com/office/drawing/2014/main" id="{D30B0F47-C975-045D-D98E-DBBC80B32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6" cy="6858000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4FF2B8-EFDA-0003-349D-496251DEF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3B71C6-ACA8-BF63-94FE-0B43908737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425" y="2266950"/>
            <a:ext cx="7581900" cy="7334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>
                <a:latin typeface="DM Sans" pitchFamily="2" charset="0"/>
              </a:rPr>
              <a:t>Section Header Here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781606D-35F3-3BC3-A38D-50A48B1F7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1009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yellow background&#10;&#10;Description automatically generated">
            <a:extLst>
              <a:ext uri="{FF2B5EF4-FFF2-40B4-BE49-F238E27FC236}">
                <a16:creationId xmlns:a16="http://schemas.microsoft.com/office/drawing/2014/main" id="{E9C86B7D-6CA0-C62B-EC38-698EBBE65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1304D61-D666-7417-2EDB-D0ED919CCE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B37CBEC-4575-7E0E-5ED1-022277EED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425" y="2266950"/>
            <a:ext cx="7581900" cy="7334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>
                <a:latin typeface="DM Sans" pitchFamily="2" charset="0"/>
              </a:rPr>
              <a:t>Section Header Here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0CCF222-D59A-6E53-EBF5-9B9ED9CF9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34564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D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6479D3DC-D9E7-50AD-B23C-9C64884F6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2B4C20-6316-F131-AB0E-98844C4755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0FE448F-0303-145D-EF3E-D1D6B7A22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425" y="2266950"/>
            <a:ext cx="7581900" cy="7334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>
                <a:latin typeface="DM Sans" pitchFamily="2" charset="0"/>
              </a:rPr>
              <a:t>Section Header Here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1E077DC-369B-81CC-A17A-93FC8A250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092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black blurry background&#10;&#10;Description automatically generated">
            <a:extLst>
              <a:ext uri="{FF2B5EF4-FFF2-40B4-BE49-F238E27FC236}">
                <a16:creationId xmlns:a16="http://schemas.microsoft.com/office/drawing/2014/main" id="{A62AB200-D8F7-B3BA-FBC6-AC143A5D4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2B4C20-6316-F131-AB0E-98844C4755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3026346" cy="687806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C1F2108-6031-6C78-F36A-D6B1FF890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425" y="2266950"/>
            <a:ext cx="7581900" cy="7334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lvl="0"/>
            <a:r>
              <a:rPr lang="en-US" dirty="0">
                <a:latin typeface="DM Sans" pitchFamily="2" charset="0"/>
              </a:rPr>
              <a:t>Section Header Here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AF2BA1-3B3D-6679-74DB-9D90952109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0883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05BA01A-4D97-4DB6-6726-2544E40DF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1600" cy="6858000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301FE2-A4C5-8776-9A3D-97A4B7D320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2309909" cy="52497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BE6DA56-B048-6543-9965-D1D3091102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988" y="285750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DDA989B-B78D-BE70-6AD5-390FD0B1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88" y="992541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7BFD306-265A-983B-6390-34584D192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1699332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C8AA80E-B6DD-2F78-AE04-2E5D1F5104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2406123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D73AE2D-AA61-4358-5F6C-BBA9CEE0AA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3112915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288019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gradient&#10;&#10;Description automatically generated">
            <a:extLst>
              <a:ext uri="{FF2B5EF4-FFF2-40B4-BE49-F238E27FC236}">
                <a16:creationId xmlns:a16="http://schemas.microsoft.com/office/drawing/2014/main" id="{9B4102AD-4EDE-E14F-09FA-829F3174A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950" cy="6858000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A89CDA-A5E0-C310-A8E0-5B4BCA7CE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2309909" cy="524979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17975DE-6566-4B3C-DA93-E3F93425A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988" y="285750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A3A40A9-8BF2-72DC-EEE8-A768407CB7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88" y="992541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151649B-D2C9-0CD5-2F09-7C8670EA0D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1699332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81A84E8-4768-40C4-BDEE-27D44AEB4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2406123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D63D13-2ADF-E4B1-A2C2-10AA7CF32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3112915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978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rectangle with a yellow center&#10;&#10;Description automatically generated">
            <a:extLst>
              <a:ext uri="{FF2B5EF4-FFF2-40B4-BE49-F238E27FC236}">
                <a16:creationId xmlns:a16="http://schemas.microsoft.com/office/drawing/2014/main" id="{8F03244A-73E6-89E0-3ADC-9B87C733C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950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33C90F-3C5A-8418-229D-60E55237E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" y="6030154"/>
            <a:ext cx="2309909" cy="524979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BD7B42D-DAE6-4E22-03A2-3966DA4FE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988" y="285750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0FDBA56-1EA3-11A2-81D5-6AB1D50D09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988" y="992541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A103DB8-DDEA-9EBC-E62D-9B1193B23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88" y="1699332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9B5700-CABF-FCFF-F596-5E5F5A37C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88" y="2406123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7375873-9775-FC98-D6F8-AD8D4CD8ED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988" y="3112915"/>
            <a:ext cx="2079625" cy="4191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</a:lstStyle>
          <a:p>
            <a:pPr lvl="0"/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44923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3BB12-DD9D-D3CF-5280-366DB5A8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CA407-C04B-88D5-A4D8-3F73CF139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4A8A-3B9F-A63F-D7A4-40AC78511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B44A1B-8FFC-4D2C-B13A-952CC703AE4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A130-4846-7679-607A-894C4568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B772A-9AD1-A7C8-AF33-706642E57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AFD06-4C8B-41C1-9503-7BF363D9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uhcl.edu/dean-of-students/student-fee-advisory-committee/" TargetMode="External"/><Relationship Id="rId4" Type="http://schemas.openxmlformats.org/officeDocument/2006/relationships/hyperlink" Target="https://www.uhcl.edu/dean-of-students/student-fee-advisory-committee/documents/sfac-fy26-final-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D6787-B4EF-9973-CE75-0206ADE31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633" y="1962692"/>
            <a:ext cx="5279010" cy="21251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STUDENT FEE ADVISORY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8704D-B629-23EE-C628-7F9FFC454F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2338" y="4087798"/>
            <a:ext cx="4191000" cy="79057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Special Meeting</a:t>
            </a:r>
          </a:p>
          <a:p>
            <a:pPr algn="ctr"/>
            <a:r>
              <a:rPr lang="en-US" dirty="0"/>
              <a:t>April 25, 2025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794FFB5-14E5-297A-07DD-9F2A77D6A6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875" r="218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41CB8-314F-487C-8185-4B59BABB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2029F-611B-48D0-6511-5E0E7C2BF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A177-8524-5262-E910-ED66C516B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988" y="992540"/>
            <a:ext cx="2079625" cy="630591"/>
          </a:xfrm>
        </p:spPr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877CD-21E7-72CA-AFE1-33A480325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1802568"/>
            <a:ext cx="2079625" cy="419100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7D40AE-8414-5942-3C2F-202B7FD11550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9617B8-C246-57E2-7697-4283FAEC2310}"/>
              </a:ext>
            </a:extLst>
          </p:cNvPr>
          <p:cNvSpPr/>
          <p:nvPr/>
        </p:nvSpPr>
        <p:spPr>
          <a:xfrm>
            <a:off x="361950" y="992541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9D597F-D7E6-2F09-FCD8-D2272E984641}"/>
              </a:ext>
            </a:extLst>
          </p:cNvPr>
          <p:cNvSpPr/>
          <p:nvPr/>
        </p:nvSpPr>
        <p:spPr>
          <a:xfrm>
            <a:off x="361950" y="1802568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B85CB-864A-DC3F-0C04-72D57CBFD1AD}"/>
              </a:ext>
            </a:extLst>
          </p:cNvPr>
          <p:cNvSpPr txBox="1"/>
          <p:nvPr/>
        </p:nvSpPr>
        <p:spPr>
          <a:xfrm>
            <a:off x="3070128" y="371475"/>
            <a:ext cx="807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1E"/>
                </a:solidFill>
                <a:latin typeface="DM Sans" pitchFamily="2" charset="0"/>
              </a:rPr>
              <a:t>Student Fee Revenue Projections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06087-E8A7-A75E-07AF-5D78D8BC5CA8}"/>
              </a:ext>
            </a:extLst>
          </p:cNvPr>
          <p:cNvSpPr txBox="1"/>
          <p:nvPr/>
        </p:nvSpPr>
        <p:spPr>
          <a:xfrm>
            <a:off x="3070128" y="992540"/>
            <a:ext cx="77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No reduction and no increase in enrollment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7F6D850-214F-8F77-EA1A-B271AA868158}"/>
              </a:ext>
            </a:extLst>
          </p:cNvPr>
          <p:cNvGraphicFramePr>
            <a:graphicFrameLocks noGrp="1"/>
          </p:cNvGraphicFramePr>
          <p:nvPr/>
        </p:nvGraphicFramePr>
        <p:xfrm>
          <a:off x="2994712" y="1638871"/>
          <a:ext cx="8317453" cy="42772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03918">
                  <a:extLst>
                    <a:ext uri="{9D8B030D-6E8A-4147-A177-3AD203B41FA5}">
                      <a16:colId xmlns:a16="http://schemas.microsoft.com/office/drawing/2014/main" val="331639780"/>
                    </a:ext>
                  </a:extLst>
                </a:gridCol>
                <a:gridCol w="1062707">
                  <a:extLst>
                    <a:ext uri="{9D8B030D-6E8A-4147-A177-3AD203B41FA5}">
                      <a16:colId xmlns:a16="http://schemas.microsoft.com/office/drawing/2014/main" val="3783961061"/>
                    </a:ext>
                  </a:extLst>
                </a:gridCol>
                <a:gridCol w="1062707">
                  <a:extLst>
                    <a:ext uri="{9D8B030D-6E8A-4147-A177-3AD203B41FA5}">
                      <a16:colId xmlns:a16="http://schemas.microsoft.com/office/drawing/2014/main" val="3682488028"/>
                    </a:ext>
                  </a:extLst>
                </a:gridCol>
                <a:gridCol w="1062707">
                  <a:extLst>
                    <a:ext uri="{9D8B030D-6E8A-4147-A177-3AD203B41FA5}">
                      <a16:colId xmlns:a16="http://schemas.microsoft.com/office/drawing/2014/main" val="2935091688"/>
                    </a:ext>
                  </a:extLst>
                </a:gridCol>
                <a:gridCol w="1062707">
                  <a:extLst>
                    <a:ext uri="{9D8B030D-6E8A-4147-A177-3AD203B41FA5}">
                      <a16:colId xmlns:a16="http://schemas.microsoft.com/office/drawing/2014/main" val="2154935630"/>
                    </a:ext>
                  </a:extLst>
                </a:gridCol>
                <a:gridCol w="1062707">
                  <a:extLst>
                    <a:ext uri="{9D8B030D-6E8A-4147-A177-3AD203B41FA5}">
                      <a16:colId xmlns:a16="http://schemas.microsoft.com/office/drawing/2014/main" val="2965542399"/>
                    </a:ext>
                  </a:extLst>
                </a:gridCol>
              </a:tblGrid>
              <a:tr h="45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Base Projection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FY27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613439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Base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4,860,848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4,965,008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5,118,008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5,271,008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5,281,008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985333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Salary Mandate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776179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Comp YR 2 (FY2026) &amp; YR 3 (FY2027)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               143,000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               143,000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91314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Administration Fee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               104,160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949588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Required 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4,965,008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5,118,008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5,271,008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5,281,008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5,291,008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87652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Projected Revenue on prior year enrollment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540961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Base Shortfall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(191,111)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(344,111)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(497,111)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(507,111)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(517,111)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9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2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FBCF-03C8-6544-6825-608DB6E1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825FDBE-19ED-E88F-496A-7BC7BE96ABEA}"/>
              </a:ext>
            </a:extLst>
          </p:cNvPr>
          <p:cNvSpPr txBox="1"/>
          <p:nvPr/>
        </p:nvSpPr>
        <p:spPr>
          <a:xfrm>
            <a:off x="3070128" y="371475"/>
            <a:ext cx="807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1E"/>
                </a:solidFill>
                <a:latin typeface="DM Sans" pitchFamily="2" charset="0"/>
              </a:rPr>
              <a:t>Student Fee Revenue Projections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24886-BC0E-2EBB-6A80-7C37CEBE1B90}"/>
              </a:ext>
            </a:extLst>
          </p:cNvPr>
          <p:cNvSpPr txBox="1"/>
          <p:nvPr/>
        </p:nvSpPr>
        <p:spPr>
          <a:xfrm>
            <a:off x="3070128" y="943172"/>
            <a:ext cx="791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FY26 reductions and no increase in enrollment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4FF41B-9C2F-BE0E-2FED-420A1E1F6643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C439C7-6321-FCA1-E049-84C641DF0815}"/>
              </a:ext>
            </a:extLst>
          </p:cNvPr>
          <p:cNvSpPr/>
          <p:nvPr/>
        </p:nvSpPr>
        <p:spPr>
          <a:xfrm>
            <a:off x="361950" y="992541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EC3421-7B62-B91D-FAFC-985EF74C52EF}"/>
              </a:ext>
            </a:extLst>
          </p:cNvPr>
          <p:cNvSpPr/>
          <p:nvPr/>
        </p:nvSpPr>
        <p:spPr>
          <a:xfrm>
            <a:off x="361950" y="1802568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22CC73-BD52-C49E-62B0-6D0027CEB0DC}"/>
              </a:ext>
            </a:extLst>
          </p:cNvPr>
          <p:cNvSpPr txBox="1">
            <a:spLocks/>
          </p:cNvSpPr>
          <p:nvPr/>
        </p:nvSpPr>
        <p:spPr>
          <a:xfrm>
            <a:off x="274637" y="1017806"/>
            <a:ext cx="2079625" cy="63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Central Funding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616EB43-6DC5-AA83-ECBD-DE4190FC84DB}"/>
              </a:ext>
            </a:extLst>
          </p:cNvPr>
          <p:cNvSpPr txBox="1">
            <a:spLocks/>
          </p:cNvSpPr>
          <p:nvPr/>
        </p:nvSpPr>
        <p:spPr>
          <a:xfrm>
            <a:off x="274636" y="1828003"/>
            <a:ext cx="207962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Service Fees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095DBD3-39EB-4585-984F-1F7A88867F60}"/>
              </a:ext>
            </a:extLst>
          </p:cNvPr>
          <p:cNvSpPr txBox="1">
            <a:spLocks/>
          </p:cNvSpPr>
          <p:nvPr/>
        </p:nvSpPr>
        <p:spPr>
          <a:xfrm>
            <a:off x="274636" y="272147"/>
            <a:ext cx="2079625" cy="63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ONSP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10C471-C4A1-4B98-10E1-59C8C37C3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09775"/>
              </p:ext>
            </p:extLst>
          </p:nvPr>
        </p:nvGraphicFramePr>
        <p:xfrm>
          <a:off x="3070128" y="1897684"/>
          <a:ext cx="8609684" cy="43199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109459">
                  <a:extLst>
                    <a:ext uri="{9D8B030D-6E8A-4147-A177-3AD203B41FA5}">
                      <a16:colId xmlns:a16="http://schemas.microsoft.com/office/drawing/2014/main" val="741154979"/>
                    </a:ext>
                  </a:extLst>
                </a:gridCol>
                <a:gridCol w="1100045">
                  <a:extLst>
                    <a:ext uri="{9D8B030D-6E8A-4147-A177-3AD203B41FA5}">
                      <a16:colId xmlns:a16="http://schemas.microsoft.com/office/drawing/2014/main" val="2060784925"/>
                    </a:ext>
                  </a:extLst>
                </a:gridCol>
                <a:gridCol w="1100045">
                  <a:extLst>
                    <a:ext uri="{9D8B030D-6E8A-4147-A177-3AD203B41FA5}">
                      <a16:colId xmlns:a16="http://schemas.microsoft.com/office/drawing/2014/main" val="2653195654"/>
                    </a:ext>
                  </a:extLst>
                </a:gridCol>
                <a:gridCol w="1100045">
                  <a:extLst>
                    <a:ext uri="{9D8B030D-6E8A-4147-A177-3AD203B41FA5}">
                      <a16:colId xmlns:a16="http://schemas.microsoft.com/office/drawing/2014/main" val="2663067530"/>
                    </a:ext>
                  </a:extLst>
                </a:gridCol>
                <a:gridCol w="1100045">
                  <a:extLst>
                    <a:ext uri="{9D8B030D-6E8A-4147-A177-3AD203B41FA5}">
                      <a16:colId xmlns:a16="http://schemas.microsoft.com/office/drawing/2014/main" val="4196695595"/>
                    </a:ext>
                  </a:extLst>
                </a:gridCol>
                <a:gridCol w="1100045">
                  <a:extLst>
                    <a:ext uri="{9D8B030D-6E8A-4147-A177-3AD203B41FA5}">
                      <a16:colId xmlns:a16="http://schemas.microsoft.com/office/drawing/2014/main" val="1764097048"/>
                    </a:ext>
                  </a:extLst>
                </a:gridCol>
              </a:tblGrid>
              <a:tr h="47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Base Projection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FY25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FY26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FY27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FY28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FY29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296803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Base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4,860,848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4,143,000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4,400,160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4,553,160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4,563,160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118524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Salary Mandate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    10,000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27908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  <a:latin typeface="+mn-lt"/>
                        </a:rPr>
                        <a:t>Comp YR 2 (FY2026) &amp; YR 3 (FY2027)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  143,000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143,000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78639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Administration Fee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  104,160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  104,160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00889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Required 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       4,965,008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       4,400,160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       4,553,160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       4,563,160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       4,573,160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68571"/>
                  </a:ext>
                </a:extLst>
              </a:tr>
              <a:tr h="47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Projected Revenue on prior year enrollment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1934"/>
                  </a:ext>
                </a:extLst>
              </a:tr>
              <a:tr h="497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Base Shortfall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(191,111)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373,737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220,737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210,737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200,737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5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2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E41C4-1D3E-634B-5147-A19EA5C8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D497D5F-103F-8BE9-3E4C-783745ECA280}"/>
              </a:ext>
            </a:extLst>
          </p:cNvPr>
          <p:cNvSpPr txBox="1"/>
          <p:nvPr/>
        </p:nvSpPr>
        <p:spPr>
          <a:xfrm>
            <a:off x="3070128" y="371475"/>
            <a:ext cx="807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1E"/>
                </a:solidFill>
                <a:latin typeface="DM Sans" pitchFamily="2" charset="0"/>
              </a:rPr>
              <a:t>Student Fee Revenue Projections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65C6F-6267-89E1-72B1-EEAB74B4F10F}"/>
              </a:ext>
            </a:extLst>
          </p:cNvPr>
          <p:cNvSpPr txBox="1"/>
          <p:nvPr/>
        </p:nvSpPr>
        <p:spPr>
          <a:xfrm>
            <a:off x="3070128" y="943172"/>
            <a:ext cx="791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FY26 reductions and no increase in enrollment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8AE5DE-F227-EA38-1E51-381FFB4A1646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EB8917-4D45-03BE-E039-B49F58CD8D9B}"/>
              </a:ext>
            </a:extLst>
          </p:cNvPr>
          <p:cNvSpPr/>
          <p:nvPr/>
        </p:nvSpPr>
        <p:spPr>
          <a:xfrm>
            <a:off x="361950" y="992541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6EF4B2-DBAC-B248-EEB9-5C1FEF7F5FEE}"/>
              </a:ext>
            </a:extLst>
          </p:cNvPr>
          <p:cNvSpPr/>
          <p:nvPr/>
        </p:nvSpPr>
        <p:spPr>
          <a:xfrm>
            <a:off x="361950" y="1802568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2C36707-715D-7734-9235-66003A65A15A}"/>
              </a:ext>
            </a:extLst>
          </p:cNvPr>
          <p:cNvSpPr txBox="1">
            <a:spLocks/>
          </p:cNvSpPr>
          <p:nvPr/>
        </p:nvSpPr>
        <p:spPr>
          <a:xfrm>
            <a:off x="274637" y="1017806"/>
            <a:ext cx="2079625" cy="63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Central Funding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1C5BF9B-51E0-FBBA-FD66-BD544E2EA68A}"/>
              </a:ext>
            </a:extLst>
          </p:cNvPr>
          <p:cNvSpPr txBox="1">
            <a:spLocks/>
          </p:cNvSpPr>
          <p:nvPr/>
        </p:nvSpPr>
        <p:spPr>
          <a:xfrm>
            <a:off x="274636" y="1828003"/>
            <a:ext cx="2079625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Service Fees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75CDEE6-2A93-55C1-2350-0F3F8D4C1B95}"/>
              </a:ext>
            </a:extLst>
          </p:cNvPr>
          <p:cNvSpPr txBox="1">
            <a:spLocks/>
          </p:cNvSpPr>
          <p:nvPr/>
        </p:nvSpPr>
        <p:spPr>
          <a:xfrm>
            <a:off x="274636" y="272147"/>
            <a:ext cx="2079625" cy="63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ONSP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C7D7B3-0696-9767-AA84-641EA6107216}"/>
              </a:ext>
            </a:extLst>
          </p:cNvPr>
          <p:cNvSpPr txBox="1"/>
          <p:nvPr/>
        </p:nvSpPr>
        <p:spPr>
          <a:xfrm>
            <a:off x="2938151" y="6090670"/>
            <a:ext cx="869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*As enrollment increases, base requests can be considered in the future by SFAC to reinvest into the Division of Student Affairs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A5BBCC-AF0F-9652-0E01-BD9E2BCB1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5472"/>
              </p:ext>
            </p:extLst>
          </p:nvPr>
        </p:nvGraphicFramePr>
        <p:xfrm>
          <a:off x="2938150" y="1648397"/>
          <a:ext cx="8891899" cy="423118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211384">
                  <a:extLst>
                    <a:ext uri="{9D8B030D-6E8A-4147-A177-3AD203B41FA5}">
                      <a16:colId xmlns:a16="http://schemas.microsoft.com/office/drawing/2014/main" val="849212389"/>
                    </a:ext>
                  </a:extLst>
                </a:gridCol>
                <a:gridCol w="1136103">
                  <a:extLst>
                    <a:ext uri="{9D8B030D-6E8A-4147-A177-3AD203B41FA5}">
                      <a16:colId xmlns:a16="http://schemas.microsoft.com/office/drawing/2014/main" val="1293719727"/>
                    </a:ext>
                  </a:extLst>
                </a:gridCol>
                <a:gridCol w="1136103">
                  <a:extLst>
                    <a:ext uri="{9D8B030D-6E8A-4147-A177-3AD203B41FA5}">
                      <a16:colId xmlns:a16="http://schemas.microsoft.com/office/drawing/2014/main" val="4272226916"/>
                    </a:ext>
                  </a:extLst>
                </a:gridCol>
                <a:gridCol w="1136103">
                  <a:extLst>
                    <a:ext uri="{9D8B030D-6E8A-4147-A177-3AD203B41FA5}">
                      <a16:colId xmlns:a16="http://schemas.microsoft.com/office/drawing/2014/main" val="4209494923"/>
                    </a:ext>
                  </a:extLst>
                </a:gridCol>
                <a:gridCol w="1136103">
                  <a:extLst>
                    <a:ext uri="{9D8B030D-6E8A-4147-A177-3AD203B41FA5}">
                      <a16:colId xmlns:a16="http://schemas.microsoft.com/office/drawing/2014/main" val="1889034719"/>
                    </a:ext>
                  </a:extLst>
                </a:gridCol>
                <a:gridCol w="1136103">
                  <a:extLst>
                    <a:ext uri="{9D8B030D-6E8A-4147-A177-3AD203B41FA5}">
                      <a16:colId xmlns:a16="http://schemas.microsoft.com/office/drawing/2014/main" val="1412495943"/>
                    </a:ext>
                  </a:extLst>
                </a:gridCol>
              </a:tblGrid>
              <a:tr h="43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Base Projection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FY29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20700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4,860,848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4,143,000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4,677,912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4,830,912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4,840,912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56195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Salary Mandate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10,000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10,000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    10,000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10,000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646199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>
                          <a:effectLst/>
                        </a:rPr>
                        <a:t>Comp YR 2 (FY2026) &amp; YR 3 (FY2027)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143,000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143,000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28659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Administration Fee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               104,160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381,912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90235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Required Base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4,965,008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4,677,912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4,830,912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4,840,912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   4,850,912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7874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Projected Revenue on prior year enrollment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4,773,897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4,773,897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05504"/>
                  </a:ext>
                </a:extLst>
              </a:tr>
              <a:tr h="451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Base Shortfall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(191,111)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95,985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(57,015)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(67,015)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(77,015)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9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289D9-4D7C-E6F7-35FA-7D8163F48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D80B5D-FC4D-414D-88A3-B6064945EB14}"/>
              </a:ext>
            </a:extLst>
          </p:cNvPr>
          <p:cNvSpPr txBox="1"/>
          <p:nvPr/>
        </p:nvSpPr>
        <p:spPr>
          <a:xfrm>
            <a:off x="3070128" y="371475"/>
            <a:ext cx="807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1E"/>
                </a:solidFill>
                <a:latin typeface="DM Sans" pitchFamily="2" charset="0"/>
              </a:rPr>
              <a:t>Student Fee Revenue Projections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3EF47-FA79-7C96-2808-14A555E47891}"/>
              </a:ext>
            </a:extLst>
          </p:cNvPr>
          <p:cNvSpPr txBox="1"/>
          <p:nvPr/>
        </p:nvSpPr>
        <p:spPr>
          <a:xfrm>
            <a:off x="3070128" y="961449"/>
            <a:ext cx="4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FY26 Reductions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3C0A6E1-595E-853E-B573-21EF912E3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8" y="285750"/>
            <a:ext cx="2079625" cy="419100"/>
          </a:xfrm>
        </p:spPr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9DD6E07-E89D-FD20-2F6A-508A4F6D3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988" y="992540"/>
            <a:ext cx="2079625" cy="630591"/>
          </a:xfrm>
        </p:spPr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8D3B0E0-62BF-ECF7-EB0F-2690A81F6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1802568"/>
            <a:ext cx="2079625" cy="419100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BD26FE-E5BB-2904-7008-D8B0C21161E9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46F749-E105-3577-A695-76FC4CF1F6F5}"/>
              </a:ext>
            </a:extLst>
          </p:cNvPr>
          <p:cNvSpPr/>
          <p:nvPr/>
        </p:nvSpPr>
        <p:spPr>
          <a:xfrm>
            <a:off x="361950" y="992541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FCD2E14-EC87-C194-15AA-E9B799B97C71}"/>
              </a:ext>
            </a:extLst>
          </p:cNvPr>
          <p:cNvSpPr/>
          <p:nvPr/>
        </p:nvSpPr>
        <p:spPr>
          <a:xfrm>
            <a:off x="361950" y="1802568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C961B-65D6-8822-14B2-FBC5358CF38C}"/>
              </a:ext>
            </a:extLst>
          </p:cNvPr>
          <p:cNvSpPr txBox="1"/>
          <p:nvPr/>
        </p:nvSpPr>
        <p:spPr>
          <a:xfrm>
            <a:off x="3070128" y="1787875"/>
            <a:ext cx="45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DM Sans" pitchFamily="2" charset="0"/>
              </a:rPr>
              <a:t>Funding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EBF33-6F0F-F9D1-1B10-D975D25A0B3C}"/>
              </a:ext>
            </a:extLst>
          </p:cNvPr>
          <p:cNvSpPr txBox="1"/>
          <p:nvPr/>
        </p:nvSpPr>
        <p:spPr>
          <a:xfrm>
            <a:off x="2976465" y="2351407"/>
            <a:ext cx="82697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Reinvest in and restructure departments based on DSA priorities and central funding reduction</a:t>
            </a:r>
          </a:p>
          <a:p>
            <a:pPr>
              <a:buClr>
                <a:srgbClr val="0078AE"/>
              </a:buClr>
            </a:pP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Create base budget reserves to support UHCL mandates/initiatives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Market salary adjustments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Merit increases, if/when deemed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Administration fee</a:t>
            </a:r>
          </a:p>
          <a:p>
            <a:pPr lvl="1">
              <a:buClr>
                <a:srgbClr val="0078AE"/>
              </a:buClr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Right set operations based on enrollment forecasting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Reduction in M&amp;O funding 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Reduction in force</a:t>
            </a:r>
          </a:p>
          <a:p>
            <a:pPr marL="742950" lvl="1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33"/>
              </a:solidFill>
            </a:endParaRPr>
          </a:p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Most importantly, continue to invest in the student experience and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30355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42D28-D855-65F2-6F9E-BD3D396B4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2C17AF-5669-E9DF-F591-DD7E61AD3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7952" y="625813"/>
            <a:ext cx="7581900" cy="3323066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5200" dirty="0"/>
          </a:p>
          <a:p>
            <a:r>
              <a:rPr lang="en-US" sz="2200" dirty="0"/>
              <a:t> </a:t>
            </a:r>
          </a:p>
          <a:p>
            <a:pPr algn="l"/>
            <a:r>
              <a:rPr lang="en-US" sz="3000" i="1" dirty="0">
                <a:latin typeface="Libre Baskerville" panose="02000000000000000000" pitchFamily="2" charset="0"/>
              </a:rPr>
              <a:t>Vote of approval for ONSP</a:t>
            </a:r>
          </a:p>
          <a:p>
            <a:pPr algn="l"/>
            <a:endParaRPr lang="en-US" sz="3000" i="1" dirty="0">
              <a:latin typeface="Libre Baskerville" panose="02000000000000000000" pitchFamily="2" charset="0"/>
            </a:endParaRPr>
          </a:p>
          <a:p>
            <a:pPr algn="l"/>
            <a:r>
              <a:rPr lang="en-US" sz="3000" i="1" dirty="0">
                <a:latin typeface="Libre Baskerville" panose="02000000000000000000" pitchFamily="2" charset="0"/>
              </a:rPr>
              <a:t>Vote of support for E&amp;G reductions</a:t>
            </a:r>
          </a:p>
          <a:p>
            <a:pPr algn="l"/>
            <a:endParaRPr lang="en-US" sz="3000" i="1" dirty="0">
              <a:latin typeface="Libre Baskerville" panose="02000000000000000000" pitchFamily="2" charset="0"/>
            </a:endParaRPr>
          </a:p>
          <a:p>
            <a:pPr algn="l"/>
            <a:r>
              <a:rPr lang="en-US" sz="3000" i="1" dirty="0">
                <a:latin typeface="Libre Baskerville" panose="02000000000000000000" pitchFamily="2" charset="0"/>
              </a:rPr>
              <a:t>Vote of support for SSF reductions</a:t>
            </a: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62EF8F75-D730-DE53-20A3-5E99FDEC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10" y="1253689"/>
            <a:ext cx="914400" cy="914400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238BED91-D591-ED67-19DA-073B6FAD0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10" y="2120079"/>
            <a:ext cx="914400" cy="9144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914616AF-1D50-A831-C607-DA08515F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509" y="303447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288B86-BDDD-E1A3-197F-DDA5734E9B92}"/>
              </a:ext>
            </a:extLst>
          </p:cNvPr>
          <p:cNvSpPr txBox="1"/>
          <p:nvPr/>
        </p:nvSpPr>
        <p:spPr>
          <a:xfrm>
            <a:off x="3556509" y="387298"/>
            <a:ext cx="684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ADE95B"/>
                </a:solidFill>
                <a:latin typeface="DM Sans" pitchFamily="2" charset="0"/>
              </a:rPr>
              <a:t>Requests for today</a:t>
            </a:r>
          </a:p>
        </p:txBody>
      </p:sp>
    </p:spTree>
    <p:extLst>
      <p:ext uri="{BB962C8B-B14F-4D97-AF65-F5344CB8AC3E}">
        <p14:creationId xmlns:p14="http://schemas.microsoft.com/office/powerpoint/2010/main" val="397800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639F5-890A-02A5-9ABC-4377ECC8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C1034-E090-6285-D1B9-5E37970C1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7425" y="2266950"/>
            <a:ext cx="7581900" cy="733425"/>
          </a:xfrm>
        </p:spPr>
        <p:txBody>
          <a:bodyPr>
            <a:no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92E38-38AE-711B-7ACF-AC9D6A3FB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4825" y="3429000"/>
            <a:ext cx="3590925" cy="61912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62CAE3"/>
                </a:solidFill>
                <a:latin typeface="Libre Baskerville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412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71F85-3565-A396-BA9F-F50CA3C08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9337" y="1352898"/>
            <a:ext cx="7581900" cy="851064"/>
          </a:xfrm>
        </p:spPr>
        <p:txBody>
          <a:bodyPr>
            <a:normAutofit/>
          </a:bodyPr>
          <a:lstStyle/>
          <a:p>
            <a:r>
              <a:rPr lang="en-US" sz="5400" dirty="0"/>
              <a:t>Meeting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A7BD-5361-17DD-EB8B-7EF658E86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4824" y="2480800"/>
            <a:ext cx="3590925" cy="619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Orientation and New Student Programs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0FDF8F-DF62-F112-CFFD-12FAA8E8F8AB}"/>
              </a:ext>
            </a:extLst>
          </p:cNvPr>
          <p:cNvSpPr/>
          <p:nvPr/>
        </p:nvSpPr>
        <p:spPr>
          <a:xfrm>
            <a:off x="4314824" y="2367114"/>
            <a:ext cx="3590925" cy="732811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4C6231-406F-467A-021F-F28C4A4FF533}"/>
              </a:ext>
            </a:extLst>
          </p:cNvPr>
          <p:cNvSpPr txBox="1">
            <a:spLocks/>
          </p:cNvSpPr>
          <p:nvPr/>
        </p:nvSpPr>
        <p:spPr>
          <a:xfrm>
            <a:off x="4300537" y="3394740"/>
            <a:ext cx="3590925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558413-F93C-7AF8-3A51-74807EB44FB6}"/>
              </a:ext>
            </a:extLst>
          </p:cNvPr>
          <p:cNvSpPr/>
          <p:nvPr/>
        </p:nvSpPr>
        <p:spPr>
          <a:xfrm>
            <a:off x="4300537" y="3319920"/>
            <a:ext cx="3590925" cy="619125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0652A-61BD-146C-09F7-6E4CE5890BF2}"/>
              </a:ext>
            </a:extLst>
          </p:cNvPr>
          <p:cNvSpPr txBox="1">
            <a:spLocks/>
          </p:cNvSpPr>
          <p:nvPr/>
        </p:nvSpPr>
        <p:spPr>
          <a:xfrm>
            <a:off x="4314824" y="4215883"/>
            <a:ext cx="3590925" cy="589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Student Service Fee Reduction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595FF1-0D2B-A7CF-6E74-7FD31EA4EDE1}"/>
              </a:ext>
            </a:extLst>
          </p:cNvPr>
          <p:cNvSpPr txBox="1">
            <a:spLocks/>
          </p:cNvSpPr>
          <p:nvPr/>
        </p:nvSpPr>
        <p:spPr>
          <a:xfrm>
            <a:off x="4314824" y="3379992"/>
            <a:ext cx="3590925" cy="589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IBM Plex Mono" panose="020B0509050203000203" pitchFamily="49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Central Funding Reduction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61A4CF-284E-1C52-6DC6-C468E499B520}"/>
              </a:ext>
            </a:extLst>
          </p:cNvPr>
          <p:cNvSpPr/>
          <p:nvPr/>
        </p:nvSpPr>
        <p:spPr>
          <a:xfrm>
            <a:off x="4300536" y="4161953"/>
            <a:ext cx="3590925" cy="619125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6B09C1-2A5D-3E1F-F2F0-52DF1B08EE8B}"/>
              </a:ext>
            </a:extLst>
          </p:cNvPr>
          <p:cNvSpPr/>
          <p:nvPr/>
        </p:nvSpPr>
        <p:spPr>
          <a:xfrm>
            <a:off x="4467225" y="3429000"/>
            <a:ext cx="3305175" cy="428626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5350B6-30D4-549A-9573-B90658167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3902" y="1862138"/>
            <a:ext cx="7581900" cy="1781175"/>
          </a:xfrm>
        </p:spPr>
        <p:txBody>
          <a:bodyPr>
            <a:normAutofit/>
          </a:bodyPr>
          <a:lstStyle/>
          <a:p>
            <a:r>
              <a:rPr lang="en-US" dirty="0"/>
              <a:t>Orientation and New Student Programs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1DB495-8D27-DEE3-D851-311B169A3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One-Time Request</a:t>
            </a:r>
          </a:p>
        </p:txBody>
      </p:sp>
    </p:spTree>
    <p:extLst>
      <p:ext uri="{BB962C8B-B14F-4D97-AF65-F5344CB8AC3E}">
        <p14:creationId xmlns:p14="http://schemas.microsoft.com/office/powerpoint/2010/main" val="11854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37A35-4103-6FC3-818D-6D14BBC80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B419B-30CD-B29C-1D12-91A020E56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988" y="1036785"/>
            <a:ext cx="2079625" cy="419100"/>
          </a:xfrm>
        </p:spPr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9D8C8-744B-54C8-B7F0-1D889BBDD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2009046"/>
            <a:ext cx="2079625" cy="419100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AAB12C-C911-1080-1AE5-076B89B5CF57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D991F1-07B5-7827-2953-2C3C1DBFE2A9}"/>
              </a:ext>
            </a:extLst>
          </p:cNvPr>
          <p:cNvSpPr/>
          <p:nvPr/>
        </p:nvSpPr>
        <p:spPr>
          <a:xfrm>
            <a:off x="361950" y="992540"/>
            <a:ext cx="1905000" cy="601095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54DFD8-98C7-9569-E64D-5A1B337424C6}"/>
              </a:ext>
            </a:extLst>
          </p:cNvPr>
          <p:cNvSpPr/>
          <p:nvPr/>
        </p:nvSpPr>
        <p:spPr>
          <a:xfrm>
            <a:off x="361950" y="1979549"/>
            <a:ext cx="1905000" cy="601095"/>
          </a:xfrm>
          <a:prstGeom prst="roundRect">
            <a:avLst>
              <a:gd name="adj" fmla="val 50000"/>
            </a:avLst>
          </a:prstGeom>
          <a:noFill/>
          <a:ln>
            <a:solidFill>
              <a:srgbClr val="62CA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ACC16-D777-A7EF-3006-F7E15255CCA4}"/>
              </a:ext>
            </a:extLst>
          </p:cNvPr>
          <p:cNvSpPr txBox="1"/>
          <p:nvPr/>
        </p:nvSpPr>
        <p:spPr>
          <a:xfrm>
            <a:off x="3276600" y="371475"/>
            <a:ext cx="3620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8AE"/>
                </a:solidFill>
                <a:latin typeface="DM Sans" pitchFamily="2" charset="0"/>
              </a:rPr>
              <a:t>Orientation and New Student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BAB55-5DD5-FB96-F576-454EB7B141E7}"/>
              </a:ext>
            </a:extLst>
          </p:cNvPr>
          <p:cNvSpPr txBox="1"/>
          <p:nvPr/>
        </p:nvSpPr>
        <p:spPr>
          <a:xfrm>
            <a:off x="3061930" y="3641811"/>
            <a:ext cx="762806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Most of the new-student orientation expenses are paid by the Orientation Fee, but increased prices without an increase in the Orientation Fee has created a budget gap.</a:t>
            </a:r>
          </a:p>
          <a:p>
            <a:pPr marL="742950" lvl="1" indent="-285750">
              <a:buClr>
                <a:srgbClr val="00B259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DM Sans" pitchFamily="2" charset="0"/>
              </a:rPr>
              <a:t>Reduced to a one-day model that is not population specific</a:t>
            </a:r>
          </a:p>
          <a:p>
            <a:pPr marL="742950" lvl="1" indent="-285750">
              <a:buClr>
                <a:srgbClr val="00B259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DM Sans" pitchFamily="2" charset="0"/>
              </a:rPr>
              <a:t>10 sessions throughout the summer</a:t>
            </a:r>
          </a:p>
          <a:p>
            <a:pPr marL="742950" lvl="1" indent="-285750">
              <a:buClr>
                <a:srgbClr val="00B259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DM Sans" pitchFamily="2" charset="0"/>
              </a:rPr>
              <a:t>2-3 session in the spring</a:t>
            </a:r>
          </a:p>
          <a:p>
            <a:pPr marL="742950" lvl="1" indent="-285750">
              <a:buClr>
                <a:srgbClr val="00B259"/>
              </a:buClr>
              <a:buFont typeface="Courier New" panose="02070309020205020404" pitchFamily="49" charset="0"/>
              <a:buChar char="o"/>
            </a:pPr>
            <a:endParaRPr lang="en-US" dirty="0">
              <a:latin typeface="DM Sans" pitchFamily="2" charset="0"/>
            </a:endParaRPr>
          </a:p>
          <a:p>
            <a:pPr lvl="1"/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endParaRPr lang="en-US" sz="100" dirty="0"/>
          </a:p>
          <a:p>
            <a:r>
              <a:rPr lang="en-US" i="1" dirty="0"/>
              <a:t>A proposal to increase the Orientation Fee was not permitted for FY 2026; the Governor has an Executive Order for no tuition or mandatory fee increases for the next biennium. If that changes, this request will be rescinded.</a:t>
            </a:r>
          </a:p>
          <a:p>
            <a:pPr lvl="1">
              <a:buClr>
                <a:srgbClr val="00B259"/>
              </a:buClr>
            </a:pPr>
            <a:endParaRPr lang="en-US" dirty="0">
              <a:latin typeface="DM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5213-741D-001E-FBD4-5EA971F14D72}"/>
              </a:ext>
            </a:extLst>
          </p:cNvPr>
          <p:cNvSpPr txBox="1"/>
          <p:nvPr/>
        </p:nvSpPr>
        <p:spPr>
          <a:xfrm>
            <a:off x="3276600" y="1730241"/>
            <a:ext cx="327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Request: up to $40,000 for FY 26 and FY27 ($20,000 per year)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E05D7AA-8FE2-0C9E-5B29-6B6D90581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423845"/>
              </p:ext>
            </p:extLst>
          </p:nvPr>
        </p:nvGraphicFramePr>
        <p:xfrm>
          <a:off x="7667066" y="436723"/>
          <a:ext cx="4048684" cy="26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0" descr="A group of people in graduation gowns and caps&#10;&#10;Description automatically generated">
            <a:extLst>
              <a:ext uri="{FF2B5EF4-FFF2-40B4-BE49-F238E27FC236}">
                <a16:creationId xmlns:a16="http://schemas.microsoft.com/office/drawing/2014/main" id="{2880B195-EB57-CE68-9BFA-522756116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63" y="391717"/>
            <a:ext cx="4517537" cy="3013950"/>
          </a:xfrm>
          <a:prstGeom prst="rect">
            <a:avLst/>
          </a:prstGeom>
          <a:ln w="114300">
            <a:solidFill>
              <a:srgbClr val="ADE95B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3042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9C8A1-9406-6C16-8054-15340DF5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8E3E-6B8B-DA9E-7083-FD339AA00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4825" y="3458496"/>
            <a:ext cx="3590925" cy="619125"/>
          </a:xfrm>
        </p:spPr>
        <p:txBody>
          <a:bodyPr>
            <a:normAutofit/>
          </a:bodyPr>
          <a:lstStyle/>
          <a:p>
            <a:r>
              <a:rPr lang="en-US" sz="2000" dirty="0"/>
              <a:t>Reduction Plan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6B9D48-7A9D-02BA-7411-7103219D4DBE}"/>
              </a:ext>
            </a:extLst>
          </p:cNvPr>
          <p:cNvSpPr/>
          <p:nvPr/>
        </p:nvSpPr>
        <p:spPr>
          <a:xfrm>
            <a:off x="4467225" y="3429000"/>
            <a:ext cx="3305175" cy="42862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4204F3-4DE5-2D3B-27CE-9AB151E1F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B928F-B7A1-B74F-18EA-3A94825DD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EF1C-45DA-D055-8F33-66235EB9C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1773071"/>
            <a:ext cx="2079625" cy="584775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315FD1-8622-6FEB-5AD9-8DB6D0E881E1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645C2-C5DE-6596-8D4D-01D7DBACEBF6}"/>
              </a:ext>
            </a:extLst>
          </p:cNvPr>
          <p:cNvSpPr/>
          <p:nvPr/>
        </p:nvSpPr>
        <p:spPr>
          <a:xfrm>
            <a:off x="361950" y="992541"/>
            <a:ext cx="1905000" cy="5736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30ADE-5EE2-C0E9-723C-5E802858E8FE}"/>
              </a:ext>
            </a:extLst>
          </p:cNvPr>
          <p:cNvSpPr/>
          <p:nvPr/>
        </p:nvSpPr>
        <p:spPr>
          <a:xfrm>
            <a:off x="361950" y="1773072"/>
            <a:ext cx="1905000" cy="56608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7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69E0A-62AE-78F9-D8E6-EBE79B90FDE1}"/>
              </a:ext>
            </a:extLst>
          </p:cNvPr>
          <p:cNvSpPr txBox="1"/>
          <p:nvPr/>
        </p:nvSpPr>
        <p:spPr>
          <a:xfrm>
            <a:off x="3276600" y="371475"/>
            <a:ext cx="729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8AE"/>
                </a:solidFill>
                <a:latin typeface="DM Sans" pitchFamily="2" charset="0"/>
              </a:rPr>
              <a:t>Fund 1 and Fund 2 Budget Initiatives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846968-1A1D-2FEA-D359-D25DCFC06CD5}"/>
              </a:ext>
            </a:extLst>
          </p:cNvPr>
          <p:cNvSpPr txBox="1"/>
          <p:nvPr/>
        </p:nvSpPr>
        <p:spPr>
          <a:xfrm>
            <a:off x="3276596" y="2357846"/>
            <a:ext cx="7858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Counseling doctoral interns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Partial funding for 3 full time positions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Full funding for 1 full time position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Mascot program support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Career Fair support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New Student Programs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Campus Activities Board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Counseling Outreach Programs</a:t>
            </a:r>
          </a:p>
          <a:p>
            <a:pPr marL="285750" indent="-285750">
              <a:buClr>
                <a:srgbClr val="003767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>
              <a:buClr>
                <a:srgbClr val="003767"/>
              </a:buClr>
            </a:pPr>
            <a:r>
              <a:rPr lang="en-US" i="1" dirty="0">
                <a:latin typeface="Aptos" panose="020B0004020202020204" pitchFamily="34" charset="0"/>
              </a:rPr>
              <a:t>*No reduction in services.  Funding has been shifted to student service fees or revenue dollars.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46B8E-FA83-5DDC-A58D-2106E5847D11}"/>
              </a:ext>
            </a:extLst>
          </p:cNvPr>
          <p:cNvSpPr txBox="1"/>
          <p:nvPr/>
        </p:nvSpPr>
        <p:spPr>
          <a:xfrm>
            <a:off x="3276596" y="1542238"/>
            <a:ext cx="486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3767"/>
                </a:solidFill>
                <a:latin typeface="Libre Baskerville" panose="02000000000000000000" pitchFamily="2" charset="0"/>
              </a:rPr>
              <a:t>Division of Student Affairs </a:t>
            </a:r>
          </a:p>
        </p:txBody>
      </p:sp>
    </p:spTree>
    <p:extLst>
      <p:ext uri="{BB962C8B-B14F-4D97-AF65-F5344CB8AC3E}">
        <p14:creationId xmlns:p14="http://schemas.microsoft.com/office/powerpoint/2010/main" val="11606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DA5702E-1962-4956-2D5C-8D1DA99E3E21}"/>
              </a:ext>
            </a:extLst>
          </p:cNvPr>
          <p:cNvSpPr txBox="1"/>
          <p:nvPr/>
        </p:nvSpPr>
        <p:spPr>
          <a:xfrm>
            <a:off x="3276600" y="37147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767"/>
                </a:solidFill>
                <a:latin typeface="DM Sans" pitchFamily="2" charset="0"/>
              </a:rPr>
              <a:t>Central Funding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CD8A5-E712-5B68-3302-06B035C92E04}"/>
              </a:ext>
            </a:extLst>
          </p:cNvPr>
          <p:cNvSpPr txBox="1"/>
          <p:nvPr/>
        </p:nvSpPr>
        <p:spPr>
          <a:xfrm>
            <a:off x="3276599" y="1827584"/>
            <a:ext cx="301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767"/>
                </a:solidFill>
                <a:latin typeface="DM Sans" pitchFamily="2" charset="0"/>
              </a:rPr>
              <a:t>VA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37DE1-C8FF-5580-49F6-3EF9AE961327}"/>
              </a:ext>
            </a:extLst>
          </p:cNvPr>
          <p:cNvSpPr txBox="1"/>
          <p:nvPr/>
        </p:nvSpPr>
        <p:spPr>
          <a:xfrm>
            <a:off x="3370263" y="2275695"/>
            <a:ext cx="7943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Effective December 5, 2023, VA revised th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e suggested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ratio to one (1) SCO full-time employee (FTE) for every 125 GI Bill students and/or dependents enrolled in the educational institution.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78A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UHCL requires 3 certifying officials to meet this requirement.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E9898-FBE4-BD1F-9F87-394AAEBBBE15}"/>
              </a:ext>
            </a:extLst>
          </p:cNvPr>
          <p:cNvSpPr txBox="1"/>
          <p:nvPr/>
        </p:nvSpPr>
        <p:spPr>
          <a:xfrm>
            <a:off x="3276599" y="1017753"/>
            <a:ext cx="714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8AE"/>
                </a:solidFill>
                <a:latin typeface="Libre Baskerville" panose="02000000000000000000" pitchFamily="2" charset="0"/>
              </a:rPr>
              <a:t>Office of Military and Veteran Services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BD3D69D7-D1F4-EB34-279A-D279DDD5F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8" y="285750"/>
            <a:ext cx="2079625" cy="419100"/>
          </a:xfrm>
        </p:spPr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F9B7794-BA2C-9A33-5DE7-9FF1940CE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988" y="992541"/>
            <a:ext cx="2079625" cy="419100"/>
          </a:xfrm>
        </p:spPr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4072979-B5BC-DF7C-2A8E-F68757E994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1773071"/>
            <a:ext cx="2079625" cy="584775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38C436C-2465-F7B3-06AB-F19751FB98EF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1E8D86-059A-FF52-A50E-08AA8667F784}"/>
              </a:ext>
            </a:extLst>
          </p:cNvPr>
          <p:cNvSpPr/>
          <p:nvPr/>
        </p:nvSpPr>
        <p:spPr>
          <a:xfrm>
            <a:off x="361950" y="992541"/>
            <a:ext cx="1905000" cy="57364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7DBE84-7C1E-3A9C-846C-2AEBC099498E}"/>
              </a:ext>
            </a:extLst>
          </p:cNvPr>
          <p:cNvSpPr/>
          <p:nvPr/>
        </p:nvSpPr>
        <p:spPr>
          <a:xfrm>
            <a:off x="361950" y="1773072"/>
            <a:ext cx="1905000" cy="5660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A0357-77A4-A5B0-47F7-B06B1840F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 Service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C6837-3461-168C-26DC-BCB1E08590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9573" y="3487992"/>
            <a:ext cx="3590925" cy="619125"/>
          </a:xfrm>
        </p:spPr>
        <p:txBody>
          <a:bodyPr>
            <a:normAutofit/>
          </a:bodyPr>
          <a:lstStyle/>
          <a:p>
            <a:r>
              <a:rPr lang="en-US" sz="1800" dirty="0"/>
              <a:t>Reduction Plan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14C8FC-2F5E-9F63-1A58-17A4FB151143}"/>
              </a:ext>
            </a:extLst>
          </p:cNvPr>
          <p:cNvSpPr/>
          <p:nvPr/>
        </p:nvSpPr>
        <p:spPr>
          <a:xfrm>
            <a:off x="4467225" y="3429000"/>
            <a:ext cx="3305175" cy="428626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E89DF1-8E87-7E55-1B84-2E776C89D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A7A2-2C62-666F-E87A-019E56CAD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988" y="992540"/>
            <a:ext cx="2079625" cy="630591"/>
          </a:xfrm>
        </p:spPr>
        <p:txBody>
          <a:bodyPr/>
          <a:lstStyle/>
          <a:p>
            <a:r>
              <a:rPr lang="en-US" dirty="0"/>
              <a:t>Central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F19C5-E4B2-30DE-979B-0D4E11593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88" y="1802568"/>
            <a:ext cx="2079625" cy="419100"/>
          </a:xfrm>
        </p:spPr>
        <p:txBody>
          <a:bodyPr/>
          <a:lstStyle/>
          <a:p>
            <a:r>
              <a:rPr lang="en-US" dirty="0"/>
              <a:t>Student Service Fees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F83969-6E3A-1DC0-F416-1C910E5BA21F}"/>
              </a:ext>
            </a:extLst>
          </p:cNvPr>
          <p:cNvSpPr/>
          <p:nvPr/>
        </p:nvSpPr>
        <p:spPr>
          <a:xfrm>
            <a:off x="361950" y="285750"/>
            <a:ext cx="19050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01D775-275A-BFF6-DEEA-B5310F5C794C}"/>
              </a:ext>
            </a:extLst>
          </p:cNvPr>
          <p:cNvSpPr/>
          <p:nvPr/>
        </p:nvSpPr>
        <p:spPr>
          <a:xfrm>
            <a:off x="361950" y="992541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C7247E-9114-A42A-9C4A-0EDB27F2C4EA}"/>
              </a:ext>
            </a:extLst>
          </p:cNvPr>
          <p:cNvSpPr/>
          <p:nvPr/>
        </p:nvSpPr>
        <p:spPr>
          <a:xfrm>
            <a:off x="361950" y="1802568"/>
            <a:ext cx="1905000" cy="630590"/>
          </a:xfrm>
          <a:prstGeom prst="roundRect">
            <a:avLst>
              <a:gd name="adj" fmla="val 50000"/>
            </a:avLst>
          </a:prstGeom>
          <a:noFill/>
          <a:ln>
            <a:solidFill>
              <a:srgbClr val="ADE9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8F01F-5BB9-FA84-6999-98A4145E0541}"/>
              </a:ext>
            </a:extLst>
          </p:cNvPr>
          <p:cNvSpPr txBox="1"/>
          <p:nvPr/>
        </p:nvSpPr>
        <p:spPr>
          <a:xfrm>
            <a:off x="3070128" y="371475"/>
            <a:ext cx="807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1E"/>
                </a:solidFill>
                <a:latin typeface="DM Sans" pitchFamily="2" charset="0"/>
              </a:rPr>
              <a:t>Student Fee Revenue Projections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63DBB-A095-A302-E73B-D812544A647E}"/>
              </a:ext>
            </a:extLst>
          </p:cNvPr>
          <p:cNvSpPr txBox="1"/>
          <p:nvPr/>
        </p:nvSpPr>
        <p:spPr>
          <a:xfrm>
            <a:off x="3070128" y="992540"/>
            <a:ext cx="774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259"/>
                </a:solidFill>
                <a:latin typeface="Libre Baskerville" panose="02000000000000000000" pitchFamily="2" charset="0"/>
              </a:rPr>
              <a:t>Student Service Fee Rate Schedule (FY26 Report)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75E9B-2C5B-3178-BE08-89BF6752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21" y="1546538"/>
            <a:ext cx="4724400" cy="2876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95AFF-5B53-FD3D-268D-865E0E4F3E41}"/>
              </a:ext>
            </a:extLst>
          </p:cNvPr>
          <p:cNvSpPr txBox="1"/>
          <p:nvPr/>
        </p:nvSpPr>
        <p:spPr>
          <a:xfrm>
            <a:off x="3206578" y="4423070"/>
            <a:ext cx="7943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8AE"/>
              </a:buClr>
            </a:pPr>
            <a:r>
              <a:rPr lang="en-US" dirty="0">
                <a:solidFill>
                  <a:srgbClr val="000000"/>
                </a:solidFill>
              </a:rPr>
              <a:t>FY26 Recommendations: </a:t>
            </a:r>
          </a:p>
          <a:p>
            <a:pPr>
              <a:buClr>
                <a:srgbClr val="0078AE"/>
              </a:buClr>
            </a:pPr>
            <a:r>
              <a:rPr lang="en-US" dirty="0">
                <a:solidFill>
                  <a:srgbClr val="000000"/>
                </a:solidFill>
                <a:hlinkClick r:id="rId4"/>
              </a:rPr>
              <a:t>https://www.uhcl.edu/dean-of-students/student-fee-advisory-committee/documents/sfac-fy26-final-report.pdf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78AE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78AE"/>
              </a:buClr>
            </a:pPr>
            <a:r>
              <a:rPr lang="en-US" dirty="0">
                <a:solidFill>
                  <a:srgbClr val="000000"/>
                </a:solidFill>
              </a:rPr>
              <a:t>SFAC website:</a:t>
            </a:r>
          </a:p>
          <a:p>
            <a:pPr>
              <a:buClr>
                <a:srgbClr val="0078AE"/>
              </a:buClr>
            </a:pPr>
            <a:r>
              <a:rPr lang="en-US" dirty="0">
                <a:solidFill>
                  <a:srgbClr val="000000"/>
                </a:solidFill>
                <a:hlinkClick r:id="rId5"/>
              </a:rPr>
              <a:t>https://www.uhcl.edu/dean-of-students/student-fee-advisory-committee/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0078AE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8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3767"/>
      </a:dk2>
      <a:lt2>
        <a:srgbClr val="FFF6DC"/>
      </a:lt2>
      <a:accent1>
        <a:srgbClr val="0078AE"/>
      </a:accent1>
      <a:accent2>
        <a:srgbClr val="00B259"/>
      </a:accent2>
      <a:accent3>
        <a:srgbClr val="00381E"/>
      </a:accent3>
      <a:accent4>
        <a:srgbClr val="ADE95B"/>
      </a:accent4>
      <a:accent5>
        <a:srgbClr val="62C9E2"/>
      </a:accent5>
      <a:accent6>
        <a:srgbClr val="4EA72E"/>
      </a:accent6>
      <a:hlink>
        <a:srgbClr val="0078AE"/>
      </a:hlink>
      <a:folHlink>
        <a:srgbClr val="00376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c8d4be-f3c3-4b47-8f3b-4c82255c077e">
      <Terms xmlns="http://schemas.microsoft.com/office/infopath/2007/PartnerControls"/>
    </lcf76f155ced4ddcb4097134ff3c332f>
    <TaxCatchAll xmlns="3df52c9b-d724-4e2d-b991-50ee683a33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F677BCEA7E45BA5FFF486D7F03F5" ma:contentTypeVersion="11" ma:contentTypeDescription="Create a new document." ma:contentTypeScope="" ma:versionID="7c108375519aa10e7ab6b9c2b4f3ae1c">
  <xsd:schema xmlns:xsd="http://www.w3.org/2001/XMLSchema" xmlns:xs="http://www.w3.org/2001/XMLSchema" xmlns:p="http://schemas.microsoft.com/office/2006/metadata/properties" xmlns:ns2="5ac8d4be-f3c3-4b47-8f3b-4c82255c077e" xmlns:ns3="3df52c9b-d724-4e2d-b991-50ee683a3333" targetNamespace="http://schemas.microsoft.com/office/2006/metadata/properties" ma:root="true" ma:fieldsID="9c93ddb44ecf86941599dc184a81b187" ns2:_="" ns3:_="">
    <xsd:import namespace="5ac8d4be-f3c3-4b47-8f3b-4c82255c077e"/>
    <xsd:import namespace="3df52c9b-d724-4e2d-b991-50ee683a333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8d4be-f3c3-4b47-8f3b-4c82255c077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522c90a-6969-42e9-ab91-a635e143da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52c9b-d724-4e2d-b991-50ee683a33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eab557-81bb-42e5-8b9d-e5311d3f1936}" ma:internalName="TaxCatchAll" ma:showField="CatchAllData" ma:web="3df52c9b-d724-4e2d-b991-50ee683a33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DE4396-D68C-47E4-A9BD-BEAFB8FEF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971274-87E5-43D4-A0BF-3B5A95E3333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3df52c9b-d724-4e2d-b991-50ee683a3333"/>
    <ds:schemaRef ds:uri="5ac8d4be-f3c3-4b47-8f3b-4c82255c077e"/>
  </ds:schemaRefs>
</ds:datastoreItem>
</file>

<file path=customXml/itemProps3.xml><?xml version="1.0" encoding="utf-8"?>
<ds:datastoreItem xmlns:ds="http://schemas.openxmlformats.org/officeDocument/2006/customXml" ds:itemID="{6E7B8F22-49DF-4625-AB4B-23E25EA1D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8d4be-f3c3-4b47-8f3b-4c82255c077e"/>
    <ds:schemaRef ds:uri="3df52c9b-d724-4e2d-b991-50ee683a3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13329</TotalTime>
  <Words>815</Words>
  <Application>Microsoft Office PowerPoint</Application>
  <PresentationFormat>Widescreen</PresentationFormat>
  <Paragraphs>240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Courier New</vt:lpstr>
      <vt:lpstr>DM Sans</vt:lpstr>
      <vt:lpstr>IBM Plex Mono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Hart, Katie Michelle</dc:creator>
  <cp:lastModifiedBy>Powellson, Tina</cp:lastModifiedBy>
  <cp:revision>8</cp:revision>
  <cp:lastPrinted>2025-04-25T13:45:20Z</cp:lastPrinted>
  <dcterms:created xsi:type="dcterms:W3CDTF">2024-10-24T14:40:57Z</dcterms:created>
  <dcterms:modified xsi:type="dcterms:W3CDTF">2025-04-28T20:46:06Z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0x01010054E0F677BCEA7E45BA5FFF486D7F03F5</vt:lpwstr>
  </property>
  <property fmtid="{D5CDD505-2E9C-101B-9397-08002B2CF9AE}" pid="3" name="MediaServiceImageTags">
    <vt:lpwstr/>
  </property>
</Properties>
</file>